
<file path=[Content_Types].xml><?xml version="1.0" encoding="utf-8"?>
<Types xmlns="http://schemas.openxmlformats.org/package/2006/content-types">
  <Default Extension="gif" ContentType="image/gif"/>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497" r:id="rId3"/>
    <p:sldId id="498" r:id="rId4"/>
    <p:sldId id="500" r:id="rId5"/>
    <p:sldId id="501" r:id="rId6"/>
    <p:sldId id="502" r:id="rId7"/>
    <p:sldId id="503" r:id="rId8"/>
    <p:sldId id="499" r:id="rId9"/>
    <p:sldId id="510" r:id="rId10"/>
    <p:sldId id="511" r:id="rId11"/>
    <p:sldId id="504" r:id="rId12"/>
    <p:sldId id="458" r:id="rId13"/>
    <p:sldId id="506" r:id="rId14"/>
    <p:sldId id="505" r:id="rId15"/>
    <p:sldId id="507" r:id="rId16"/>
    <p:sldId id="508" r:id="rId17"/>
    <p:sldId id="509" r:id="rId18"/>
    <p:sldId id="258"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uper Mario" initials="SM" lastIdx="1" clrIdx="0">
    <p:extLst>
      <p:ext uri="{19B8F6BF-5375-455C-9EA6-DF929625EA0E}">
        <p15:presenceInfo xmlns:p15="http://schemas.microsoft.com/office/powerpoint/2012/main" userId="00ac6b547670034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11B29F"/>
    <a:srgbClr val="404040"/>
    <a:srgbClr val="A71B86"/>
    <a:srgbClr val="FF0E5C"/>
    <a:srgbClr val="54C3BC"/>
    <a:srgbClr val="F599C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2992" autoAdjust="0"/>
    <p:restoredTop sz="95874" autoAdjust="0"/>
  </p:normalViewPr>
  <p:slideViewPr>
    <p:cSldViewPr snapToGrid="0">
      <p:cViewPr varScale="1">
        <p:scale>
          <a:sx n="85" d="100"/>
          <a:sy n="85" d="100"/>
        </p:scale>
        <p:origin x="44" y="3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7FE51A-BC06-4E6F-B1DA-B477364E598F}" type="datetimeFigureOut">
              <a:rPr lang="en-US" smtClean="0"/>
              <a:t>3/10/2021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0C8C37F-A19A-4BCE-ACB3-EB59C17BCC56}" type="slidenum">
              <a:rPr lang="en-US" smtClean="0"/>
              <a:t>‹#›</a:t>
            </a:fld>
            <a:endParaRPr lang="en-US"/>
          </a:p>
        </p:txBody>
      </p:sp>
    </p:spTree>
    <p:extLst>
      <p:ext uri="{BB962C8B-B14F-4D97-AF65-F5344CB8AC3E}">
        <p14:creationId xmlns:p14="http://schemas.microsoft.com/office/powerpoint/2010/main" val="29745256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719356-B574-4A10-9783-DD7A66CC51D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DB97259-5AE4-43E9-BCF5-092FF71745B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663AB59-14B1-4386-B63A-1E235DDEE43E}"/>
              </a:ext>
            </a:extLst>
          </p:cNvPr>
          <p:cNvSpPr>
            <a:spLocks noGrp="1"/>
          </p:cNvSpPr>
          <p:nvPr>
            <p:ph type="dt" sz="half" idx="10"/>
          </p:nvPr>
        </p:nvSpPr>
        <p:spPr/>
        <p:txBody>
          <a:bodyPr/>
          <a:lstStyle/>
          <a:p>
            <a:fld id="{11C4ABE2-2F1A-4C31-A43A-C3E7CE49CE95}" type="datetimeFigureOut">
              <a:rPr lang="en-US" smtClean="0"/>
              <a:t>3/10/2021</a:t>
            </a:fld>
            <a:endParaRPr lang="en-US"/>
          </a:p>
        </p:txBody>
      </p:sp>
      <p:sp>
        <p:nvSpPr>
          <p:cNvPr id="5" name="Footer Placeholder 4">
            <a:extLst>
              <a:ext uri="{FF2B5EF4-FFF2-40B4-BE49-F238E27FC236}">
                <a16:creationId xmlns:a16="http://schemas.microsoft.com/office/drawing/2014/main" id="{382F74C9-9016-4547-A397-257F839663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6198A67-981B-4186-A596-C0D998C0BA39}"/>
              </a:ext>
            </a:extLst>
          </p:cNvPr>
          <p:cNvSpPr>
            <a:spLocks noGrp="1"/>
          </p:cNvSpPr>
          <p:nvPr>
            <p:ph type="sldNum" sz="quarter" idx="12"/>
          </p:nvPr>
        </p:nvSpPr>
        <p:spPr/>
        <p:txBody>
          <a:bodyPr/>
          <a:lstStyle/>
          <a:p>
            <a:fld id="{65CDA544-4D5F-4A33-9825-4E418DD86FAB}" type="slidenum">
              <a:rPr lang="en-US" smtClean="0"/>
              <a:t>‹#›</a:t>
            </a:fld>
            <a:endParaRPr lang="en-US"/>
          </a:p>
        </p:txBody>
      </p:sp>
    </p:spTree>
    <p:extLst>
      <p:ext uri="{BB962C8B-B14F-4D97-AF65-F5344CB8AC3E}">
        <p14:creationId xmlns:p14="http://schemas.microsoft.com/office/powerpoint/2010/main" val="33551152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6CC98-15D8-4740-AC84-FD6CF5C8CD7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7DB2A5A-A31A-4514-8885-46966C83B31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9E6BED-67B5-433B-9206-A333211812A8}"/>
              </a:ext>
            </a:extLst>
          </p:cNvPr>
          <p:cNvSpPr>
            <a:spLocks noGrp="1"/>
          </p:cNvSpPr>
          <p:nvPr>
            <p:ph type="dt" sz="half" idx="10"/>
          </p:nvPr>
        </p:nvSpPr>
        <p:spPr/>
        <p:txBody>
          <a:bodyPr/>
          <a:lstStyle/>
          <a:p>
            <a:fld id="{11C4ABE2-2F1A-4C31-A43A-C3E7CE49CE95}" type="datetimeFigureOut">
              <a:rPr lang="en-US" smtClean="0"/>
              <a:t>3/10/2021</a:t>
            </a:fld>
            <a:endParaRPr lang="en-US"/>
          </a:p>
        </p:txBody>
      </p:sp>
      <p:sp>
        <p:nvSpPr>
          <p:cNvPr id="5" name="Footer Placeholder 4">
            <a:extLst>
              <a:ext uri="{FF2B5EF4-FFF2-40B4-BE49-F238E27FC236}">
                <a16:creationId xmlns:a16="http://schemas.microsoft.com/office/drawing/2014/main" id="{0C9F9D53-A56E-4BCE-8CFA-0D670DF0AA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3F9CE5-D201-41BA-9790-17FB96D17D81}"/>
              </a:ext>
            </a:extLst>
          </p:cNvPr>
          <p:cNvSpPr>
            <a:spLocks noGrp="1"/>
          </p:cNvSpPr>
          <p:nvPr>
            <p:ph type="sldNum" sz="quarter" idx="12"/>
          </p:nvPr>
        </p:nvSpPr>
        <p:spPr/>
        <p:txBody>
          <a:bodyPr/>
          <a:lstStyle/>
          <a:p>
            <a:fld id="{65CDA544-4D5F-4A33-9825-4E418DD86FAB}" type="slidenum">
              <a:rPr lang="en-US" smtClean="0"/>
              <a:t>‹#›</a:t>
            </a:fld>
            <a:endParaRPr lang="en-US"/>
          </a:p>
        </p:txBody>
      </p:sp>
    </p:spTree>
    <p:extLst>
      <p:ext uri="{BB962C8B-B14F-4D97-AF65-F5344CB8AC3E}">
        <p14:creationId xmlns:p14="http://schemas.microsoft.com/office/powerpoint/2010/main" val="19068207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34D5A31-A09A-4D80-AF91-EF8FD195846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676FE67-110F-4CD6-BE04-EB4472826E3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448B05D-FC04-4E07-8A7B-C46551D40FB3}"/>
              </a:ext>
            </a:extLst>
          </p:cNvPr>
          <p:cNvSpPr>
            <a:spLocks noGrp="1"/>
          </p:cNvSpPr>
          <p:nvPr>
            <p:ph type="dt" sz="half" idx="10"/>
          </p:nvPr>
        </p:nvSpPr>
        <p:spPr/>
        <p:txBody>
          <a:bodyPr/>
          <a:lstStyle/>
          <a:p>
            <a:fld id="{11C4ABE2-2F1A-4C31-A43A-C3E7CE49CE95}" type="datetimeFigureOut">
              <a:rPr lang="en-US" smtClean="0"/>
              <a:t>3/10/2021</a:t>
            </a:fld>
            <a:endParaRPr lang="en-US"/>
          </a:p>
        </p:txBody>
      </p:sp>
      <p:sp>
        <p:nvSpPr>
          <p:cNvPr id="5" name="Footer Placeholder 4">
            <a:extLst>
              <a:ext uri="{FF2B5EF4-FFF2-40B4-BE49-F238E27FC236}">
                <a16:creationId xmlns:a16="http://schemas.microsoft.com/office/drawing/2014/main" id="{3C5FD001-EA90-407A-9010-F0FC3D5668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5C08F7-B0FE-460D-B28A-0001FC104A0E}"/>
              </a:ext>
            </a:extLst>
          </p:cNvPr>
          <p:cNvSpPr>
            <a:spLocks noGrp="1"/>
          </p:cNvSpPr>
          <p:nvPr>
            <p:ph type="sldNum" sz="quarter" idx="12"/>
          </p:nvPr>
        </p:nvSpPr>
        <p:spPr/>
        <p:txBody>
          <a:bodyPr/>
          <a:lstStyle/>
          <a:p>
            <a:fld id="{65CDA544-4D5F-4A33-9825-4E418DD86FAB}" type="slidenum">
              <a:rPr lang="en-US" smtClean="0"/>
              <a:t>‹#›</a:t>
            </a:fld>
            <a:endParaRPr lang="en-US"/>
          </a:p>
        </p:txBody>
      </p:sp>
    </p:spTree>
    <p:extLst>
      <p:ext uri="{BB962C8B-B14F-4D97-AF65-F5344CB8AC3E}">
        <p14:creationId xmlns:p14="http://schemas.microsoft.com/office/powerpoint/2010/main" val="31142310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FDB1BE-513F-4274-8607-FD3F24394D6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0AF75C0-E73E-4BE2-AD2D-74B6F23B2F9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6EA336-BB59-497E-8B7B-CB676FE1FF03}"/>
              </a:ext>
            </a:extLst>
          </p:cNvPr>
          <p:cNvSpPr>
            <a:spLocks noGrp="1"/>
          </p:cNvSpPr>
          <p:nvPr>
            <p:ph type="dt" sz="half" idx="10"/>
          </p:nvPr>
        </p:nvSpPr>
        <p:spPr/>
        <p:txBody>
          <a:bodyPr/>
          <a:lstStyle/>
          <a:p>
            <a:fld id="{11C4ABE2-2F1A-4C31-A43A-C3E7CE49CE95}" type="datetimeFigureOut">
              <a:rPr lang="en-US" smtClean="0"/>
              <a:t>3/10/2021</a:t>
            </a:fld>
            <a:endParaRPr lang="en-US"/>
          </a:p>
        </p:txBody>
      </p:sp>
      <p:sp>
        <p:nvSpPr>
          <p:cNvPr id="5" name="Footer Placeholder 4">
            <a:extLst>
              <a:ext uri="{FF2B5EF4-FFF2-40B4-BE49-F238E27FC236}">
                <a16:creationId xmlns:a16="http://schemas.microsoft.com/office/drawing/2014/main" id="{54CA703D-8303-4075-9807-0DC4FC687B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756333-13F2-4687-898A-A8F0A0719EAD}"/>
              </a:ext>
            </a:extLst>
          </p:cNvPr>
          <p:cNvSpPr>
            <a:spLocks noGrp="1"/>
          </p:cNvSpPr>
          <p:nvPr>
            <p:ph type="sldNum" sz="quarter" idx="12"/>
          </p:nvPr>
        </p:nvSpPr>
        <p:spPr/>
        <p:txBody>
          <a:bodyPr/>
          <a:lstStyle/>
          <a:p>
            <a:fld id="{65CDA544-4D5F-4A33-9825-4E418DD86FAB}" type="slidenum">
              <a:rPr lang="en-US" smtClean="0"/>
              <a:t>‹#›</a:t>
            </a:fld>
            <a:endParaRPr lang="en-US"/>
          </a:p>
        </p:txBody>
      </p:sp>
    </p:spTree>
    <p:extLst>
      <p:ext uri="{BB962C8B-B14F-4D97-AF65-F5344CB8AC3E}">
        <p14:creationId xmlns:p14="http://schemas.microsoft.com/office/powerpoint/2010/main" val="794035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0F1ECD-E3A7-46F4-B002-2FF8EADFAAC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5E5DDCE-E5CF-46A1-88A5-4F81D08DCA0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B36E854-73F7-456A-AFCD-7D9DF3A67418}"/>
              </a:ext>
            </a:extLst>
          </p:cNvPr>
          <p:cNvSpPr>
            <a:spLocks noGrp="1"/>
          </p:cNvSpPr>
          <p:nvPr>
            <p:ph type="dt" sz="half" idx="10"/>
          </p:nvPr>
        </p:nvSpPr>
        <p:spPr/>
        <p:txBody>
          <a:bodyPr/>
          <a:lstStyle/>
          <a:p>
            <a:fld id="{11C4ABE2-2F1A-4C31-A43A-C3E7CE49CE95}" type="datetimeFigureOut">
              <a:rPr lang="en-US" smtClean="0"/>
              <a:t>3/10/2021</a:t>
            </a:fld>
            <a:endParaRPr lang="en-US"/>
          </a:p>
        </p:txBody>
      </p:sp>
      <p:sp>
        <p:nvSpPr>
          <p:cNvPr id="5" name="Footer Placeholder 4">
            <a:extLst>
              <a:ext uri="{FF2B5EF4-FFF2-40B4-BE49-F238E27FC236}">
                <a16:creationId xmlns:a16="http://schemas.microsoft.com/office/drawing/2014/main" id="{75E85536-5F75-4E1A-9C44-1768E6F0C7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F4FD2D-B0E8-4A34-8C3C-0F7769F1F5CA}"/>
              </a:ext>
            </a:extLst>
          </p:cNvPr>
          <p:cNvSpPr>
            <a:spLocks noGrp="1"/>
          </p:cNvSpPr>
          <p:nvPr>
            <p:ph type="sldNum" sz="quarter" idx="12"/>
          </p:nvPr>
        </p:nvSpPr>
        <p:spPr/>
        <p:txBody>
          <a:bodyPr/>
          <a:lstStyle/>
          <a:p>
            <a:fld id="{65CDA544-4D5F-4A33-9825-4E418DD86FAB}" type="slidenum">
              <a:rPr lang="en-US" smtClean="0"/>
              <a:t>‹#›</a:t>
            </a:fld>
            <a:endParaRPr lang="en-US"/>
          </a:p>
        </p:txBody>
      </p:sp>
    </p:spTree>
    <p:extLst>
      <p:ext uri="{BB962C8B-B14F-4D97-AF65-F5344CB8AC3E}">
        <p14:creationId xmlns:p14="http://schemas.microsoft.com/office/powerpoint/2010/main" val="7233651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2E6FCF-3F55-43BB-AAF0-3BE6FAD278F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F8B4DA6-56BF-4C7C-BD07-D6B110702D8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1D07351-CEB2-45DB-A633-648DAFBD55C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6709E16-89F6-464E-B161-E5EE9456BC11}"/>
              </a:ext>
            </a:extLst>
          </p:cNvPr>
          <p:cNvSpPr>
            <a:spLocks noGrp="1"/>
          </p:cNvSpPr>
          <p:nvPr>
            <p:ph type="dt" sz="half" idx="10"/>
          </p:nvPr>
        </p:nvSpPr>
        <p:spPr/>
        <p:txBody>
          <a:bodyPr/>
          <a:lstStyle/>
          <a:p>
            <a:fld id="{11C4ABE2-2F1A-4C31-A43A-C3E7CE49CE95}" type="datetimeFigureOut">
              <a:rPr lang="en-US" smtClean="0"/>
              <a:t>3/10/2021</a:t>
            </a:fld>
            <a:endParaRPr lang="en-US"/>
          </a:p>
        </p:txBody>
      </p:sp>
      <p:sp>
        <p:nvSpPr>
          <p:cNvPr id="6" name="Footer Placeholder 5">
            <a:extLst>
              <a:ext uri="{FF2B5EF4-FFF2-40B4-BE49-F238E27FC236}">
                <a16:creationId xmlns:a16="http://schemas.microsoft.com/office/drawing/2014/main" id="{83C3F46C-E10A-43AF-9F8A-F76F1C553EF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B3B2562-0A82-487C-93E1-C829F7274FB7}"/>
              </a:ext>
            </a:extLst>
          </p:cNvPr>
          <p:cNvSpPr>
            <a:spLocks noGrp="1"/>
          </p:cNvSpPr>
          <p:nvPr>
            <p:ph type="sldNum" sz="quarter" idx="12"/>
          </p:nvPr>
        </p:nvSpPr>
        <p:spPr/>
        <p:txBody>
          <a:bodyPr/>
          <a:lstStyle/>
          <a:p>
            <a:fld id="{65CDA544-4D5F-4A33-9825-4E418DD86FAB}" type="slidenum">
              <a:rPr lang="en-US" smtClean="0"/>
              <a:t>‹#›</a:t>
            </a:fld>
            <a:endParaRPr lang="en-US"/>
          </a:p>
        </p:txBody>
      </p:sp>
    </p:spTree>
    <p:extLst>
      <p:ext uri="{BB962C8B-B14F-4D97-AF65-F5344CB8AC3E}">
        <p14:creationId xmlns:p14="http://schemas.microsoft.com/office/powerpoint/2010/main" val="29694987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9BF23-A1BF-4392-BD90-0F4D97C40D2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4A8DEC2-3D55-46E1-BC92-C41D07BBF78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54ACD10-9C06-4536-AF69-03451EA7C41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2129773-80C4-41F6-9154-61E8E12ADC7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7670946-25B3-4794-B4F7-9B152B4591B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FD804B4-6627-4A3A-BF10-332D7EECB9FB}"/>
              </a:ext>
            </a:extLst>
          </p:cNvPr>
          <p:cNvSpPr>
            <a:spLocks noGrp="1"/>
          </p:cNvSpPr>
          <p:nvPr>
            <p:ph type="dt" sz="half" idx="10"/>
          </p:nvPr>
        </p:nvSpPr>
        <p:spPr/>
        <p:txBody>
          <a:bodyPr/>
          <a:lstStyle/>
          <a:p>
            <a:fld id="{11C4ABE2-2F1A-4C31-A43A-C3E7CE49CE95}" type="datetimeFigureOut">
              <a:rPr lang="en-US" smtClean="0"/>
              <a:t>3/10/2021</a:t>
            </a:fld>
            <a:endParaRPr lang="en-US"/>
          </a:p>
        </p:txBody>
      </p:sp>
      <p:sp>
        <p:nvSpPr>
          <p:cNvPr id="8" name="Footer Placeholder 7">
            <a:extLst>
              <a:ext uri="{FF2B5EF4-FFF2-40B4-BE49-F238E27FC236}">
                <a16:creationId xmlns:a16="http://schemas.microsoft.com/office/drawing/2014/main" id="{9C7B0C65-FCC4-4545-B264-5B4D2EB1D7A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549DE2E-9727-44D9-AD67-14EACC971851}"/>
              </a:ext>
            </a:extLst>
          </p:cNvPr>
          <p:cNvSpPr>
            <a:spLocks noGrp="1"/>
          </p:cNvSpPr>
          <p:nvPr>
            <p:ph type="sldNum" sz="quarter" idx="12"/>
          </p:nvPr>
        </p:nvSpPr>
        <p:spPr/>
        <p:txBody>
          <a:bodyPr/>
          <a:lstStyle/>
          <a:p>
            <a:fld id="{65CDA544-4D5F-4A33-9825-4E418DD86FAB}" type="slidenum">
              <a:rPr lang="en-US" smtClean="0"/>
              <a:t>‹#›</a:t>
            </a:fld>
            <a:endParaRPr lang="en-US"/>
          </a:p>
        </p:txBody>
      </p:sp>
    </p:spTree>
    <p:extLst>
      <p:ext uri="{BB962C8B-B14F-4D97-AF65-F5344CB8AC3E}">
        <p14:creationId xmlns:p14="http://schemas.microsoft.com/office/powerpoint/2010/main" val="38206322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B12CB1-156E-4211-A6FA-23131FE76D8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4A82378-8B62-4724-8B6A-F1A26A98C180}"/>
              </a:ext>
            </a:extLst>
          </p:cNvPr>
          <p:cNvSpPr>
            <a:spLocks noGrp="1"/>
          </p:cNvSpPr>
          <p:nvPr>
            <p:ph type="dt" sz="half" idx="10"/>
          </p:nvPr>
        </p:nvSpPr>
        <p:spPr/>
        <p:txBody>
          <a:bodyPr/>
          <a:lstStyle/>
          <a:p>
            <a:fld id="{11C4ABE2-2F1A-4C31-A43A-C3E7CE49CE95}" type="datetimeFigureOut">
              <a:rPr lang="en-US" smtClean="0"/>
              <a:t>3/10/2021</a:t>
            </a:fld>
            <a:endParaRPr lang="en-US"/>
          </a:p>
        </p:txBody>
      </p:sp>
      <p:sp>
        <p:nvSpPr>
          <p:cNvPr id="4" name="Footer Placeholder 3">
            <a:extLst>
              <a:ext uri="{FF2B5EF4-FFF2-40B4-BE49-F238E27FC236}">
                <a16:creationId xmlns:a16="http://schemas.microsoft.com/office/drawing/2014/main" id="{73E53B46-C5AD-41D2-9B68-5A379985AE2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51047C1-06B4-4582-8702-14497CEB1C1E}"/>
              </a:ext>
            </a:extLst>
          </p:cNvPr>
          <p:cNvSpPr>
            <a:spLocks noGrp="1"/>
          </p:cNvSpPr>
          <p:nvPr>
            <p:ph type="sldNum" sz="quarter" idx="12"/>
          </p:nvPr>
        </p:nvSpPr>
        <p:spPr/>
        <p:txBody>
          <a:bodyPr/>
          <a:lstStyle/>
          <a:p>
            <a:fld id="{65CDA544-4D5F-4A33-9825-4E418DD86FAB}" type="slidenum">
              <a:rPr lang="en-US" smtClean="0"/>
              <a:t>‹#›</a:t>
            </a:fld>
            <a:endParaRPr lang="en-US"/>
          </a:p>
        </p:txBody>
      </p:sp>
    </p:spTree>
    <p:extLst>
      <p:ext uri="{BB962C8B-B14F-4D97-AF65-F5344CB8AC3E}">
        <p14:creationId xmlns:p14="http://schemas.microsoft.com/office/powerpoint/2010/main" val="28593503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70F0843-A4F3-4592-B6CF-7F0FEAB2B3B3}"/>
              </a:ext>
            </a:extLst>
          </p:cNvPr>
          <p:cNvSpPr>
            <a:spLocks noGrp="1"/>
          </p:cNvSpPr>
          <p:nvPr>
            <p:ph type="dt" sz="half" idx="10"/>
          </p:nvPr>
        </p:nvSpPr>
        <p:spPr/>
        <p:txBody>
          <a:bodyPr/>
          <a:lstStyle/>
          <a:p>
            <a:fld id="{11C4ABE2-2F1A-4C31-A43A-C3E7CE49CE95}" type="datetimeFigureOut">
              <a:rPr lang="en-US" smtClean="0"/>
              <a:t>3/10/2021</a:t>
            </a:fld>
            <a:endParaRPr lang="en-US"/>
          </a:p>
        </p:txBody>
      </p:sp>
      <p:sp>
        <p:nvSpPr>
          <p:cNvPr id="3" name="Footer Placeholder 2">
            <a:extLst>
              <a:ext uri="{FF2B5EF4-FFF2-40B4-BE49-F238E27FC236}">
                <a16:creationId xmlns:a16="http://schemas.microsoft.com/office/drawing/2014/main" id="{38FCE84D-8EB3-4431-A3BE-FCF579F1553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924AF11-F7E4-46A9-A1D6-C9358AE66743}"/>
              </a:ext>
            </a:extLst>
          </p:cNvPr>
          <p:cNvSpPr>
            <a:spLocks noGrp="1"/>
          </p:cNvSpPr>
          <p:nvPr>
            <p:ph type="sldNum" sz="quarter" idx="12"/>
          </p:nvPr>
        </p:nvSpPr>
        <p:spPr/>
        <p:txBody>
          <a:bodyPr/>
          <a:lstStyle/>
          <a:p>
            <a:fld id="{65CDA544-4D5F-4A33-9825-4E418DD86FAB}" type="slidenum">
              <a:rPr lang="en-US" smtClean="0"/>
              <a:t>‹#›</a:t>
            </a:fld>
            <a:endParaRPr lang="en-US"/>
          </a:p>
        </p:txBody>
      </p:sp>
    </p:spTree>
    <p:extLst>
      <p:ext uri="{BB962C8B-B14F-4D97-AF65-F5344CB8AC3E}">
        <p14:creationId xmlns:p14="http://schemas.microsoft.com/office/powerpoint/2010/main" val="2672237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FBBD9C-39F2-4177-80B3-1D848EA1FCC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2499CE3-A86D-4923-B448-E9988F16B24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94B06F6-5ABD-44BF-B5CC-642760EF60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1738DAE-2823-4B5B-A74F-C4E0E3371E38}"/>
              </a:ext>
            </a:extLst>
          </p:cNvPr>
          <p:cNvSpPr>
            <a:spLocks noGrp="1"/>
          </p:cNvSpPr>
          <p:nvPr>
            <p:ph type="dt" sz="half" idx="10"/>
          </p:nvPr>
        </p:nvSpPr>
        <p:spPr/>
        <p:txBody>
          <a:bodyPr/>
          <a:lstStyle/>
          <a:p>
            <a:fld id="{11C4ABE2-2F1A-4C31-A43A-C3E7CE49CE95}" type="datetimeFigureOut">
              <a:rPr lang="en-US" smtClean="0"/>
              <a:t>3/10/2021</a:t>
            </a:fld>
            <a:endParaRPr lang="en-US"/>
          </a:p>
        </p:txBody>
      </p:sp>
      <p:sp>
        <p:nvSpPr>
          <p:cNvPr id="6" name="Footer Placeholder 5">
            <a:extLst>
              <a:ext uri="{FF2B5EF4-FFF2-40B4-BE49-F238E27FC236}">
                <a16:creationId xmlns:a16="http://schemas.microsoft.com/office/drawing/2014/main" id="{95D46479-8D54-4F48-A354-CB9DF1BFEB3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9E4504E-D1C9-4898-BD40-0DA114097951}"/>
              </a:ext>
            </a:extLst>
          </p:cNvPr>
          <p:cNvSpPr>
            <a:spLocks noGrp="1"/>
          </p:cNvSpPr>
          <p:nvPr>
            <p:ph type="sldNum" sz="quarter" idx="12"/>
          </p:nvPr>
        </p:nvSpPr>
        <p:spPr/>
        <p:txBody>
          <a:bodyPr/>
          <a:lstStyle/>
          <a:p>
            <a:fld id="{65CDA544-4D5F-4A33-9825-4E418DD86FAB}" type="slidenum">
              <a:rPr lang="en-US" smtClean="0"/>
              <a:t>‹#›</a:t>
            </a:fld>
            <a:endParaRPr lang="en-US"/>
          </a:p>
        </p:txBody>
      </p:sp>
    </p:spTree>
    <p:extLst>
      <p:ext uri="{BB962C8B-B14F-4D97-AF65-F5344CB8AC3E}">
        <p14:creationId xmlns:p14="http://schemas.microsoft.com/office/powerpoint/2010/main" val="39525140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B00C8C-ECD8-4082-A0FE-37829A79B6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B8631FE-0DDA-4D7B-8578-98F107F57C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84A819F-DD96-4772-88BF-56B4739E1C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09B3EF3-B2D4-4F1B-AE9A-C170260D4B71}"/>
              </a:ext>
            </a:extLst>
          </p:cNvPr>
          <p:cNvSpPr>
            <a:spLocks noGrp="1"/>
          </p:cNvSpPr>
          <p:nvPr>
            <p:ph type="dt" sz="half" idx="10"/>
          </p:nvPr>
        </p:nvSpPr>
        <p:spPr/>
        <p:txBody>
          <a:bodyPr/>
          <a:lstStyle/>
          <a:p>
            <a:fld id="{11C4ABE2-2F1A-4C31-A43A-C3E7CE49CE95}" type="datetimeFigureOut">
              <a:rPr lang="en-US" smtClean="0"/>
              <a:t>3/10/2021</a:t>
            </a:fld>
            <a:endParaRPr lang="en-US"/>
          </a:p>
        </p:txBody>
      </p:sp>
      <p:sp>
        <p:nvSpPr>
          <p:cNvPr id="6" name="Footer Placeholder 5">
            <a:extLst>
              <a:ext uri="{FF2B5EF4-FFF2-40B4-BE49-F238E27FC236}">
                <a16:creationId xmlns:a16="http://schemas.microsoft.com/office/drawing/2014/main" id="{8D72DC0E-C52B-47F0-9658-3D649EA62E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DB991CF-41F6-4AB6-8519-6E9788CB98E0}"/>
              </a:ext>
            </a:extLst>
          </p:cNvPr>
          <p:cNvSpPr>
            <a:spLocks noGrp="1"/>
          </p:cNvSpPr>
          <p:nvPr>
            <p:ph type="sldNum" sz="quarter" idx="12"/>
          </p:nvPr>
        </p:nvSpPr>
        <p:spPr/>
        <p:txBody>
          <a:bodyPr/>
          <a:lstStyle/>
          <a:p>
            <a:fld id="{65CDA544-4D5F-4A33-9825-4E418DD86FAB}" type="slidenum">
              <a:rPr lang="en-US" smtClean="0"/>
              <a:t>‹#›</a:t>
            </a:fld>
            <a:endParaRPr lang="en-US"/>
          </a:p>
        </p:txBody>
      </p:sp>
    </p:spTree>
    <p:extLst>
      <p:ext uri="{BB962C8B-B14F-4D97-AF65-F5344CB8AC3E}">
        <p14:creationId xmlns:p14="http://schemas.microsoft.com/office/powerpoint/2010/main" val="18566793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1FD82AB-CA2C-46ED-9670-0AED49C534F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EBFBA90-E2E4-4298-A31E-824450A90F5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2AC385-85AA-4DA4-A66B-62D36BA17FE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C4ABE2-2F1A-4C31-A43A-C3E7CE49CE95}" type="datetimeFigureOut">
              <a:rPr lang="en-US" smtClean="0"/>
              <a:t>3/10/2021</a:t>
            </a:fld>
            <a:endParaRPr lang="en-US"/>
          </a:p>
        </p:txBody>
      </p:sp>
      <p:sp>
        <p:nvSpPr>
          <p:cNvPr id="5" name="Footer Placeholder 4">
            <a:extLst>
              <a:ext uri="{FF2B5EF4-FFF2-40B4-BE49-F238E27FC236}">
                <a16:creationId xmlns:a16="http://schemas.microsoft.com/office/drawing/2014/main" id="{2C3832B0-E96C-4A81-BBBC-E0C37F7CF8F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1FFE83D-F529-47E7-BD76-39F10D96ACA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CDA544-4D5F-4A33-9825-4E418DD86FAB}" type="slidenum">
              <a:rPr lang="en-US" smtClean="0"/>
              <a:t>‹#›</a:t>
            </a:fld>
            <a:endParaRPr lang="en-US"/>
          </a:p>
        </p:txBody>
      </p:sp>
    </p:spTree>
    <p:extLst>
      <p:ext uri="{BB962C8B-B14F-4D97-AF65-F5344CB8AC3E}">
        <p14:creationId xmlns:p14="http://schemas.microsoft.com/office/powerpoint/2010/main" val="39228787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 Id="rId5" Type="http://schemas.openxmlformats.org/officeDocument/2006/relationships/image" Target="../media/image3.sv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 Id="rId5" Type="http://schemas.openxmlformats.org/officeDocument/2006/relationships/image" Target="../media/image3.sv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 Id="rId5" Type="http://schemas.openxmlformats.org/officeDocument/2006/relationships/image" Target="../media/image3.sv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 Id="rId5" Type="http://schemas.openxmlformats.org/officeDocument/2006/relationships/image" Target="../media/image3.sv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 Id="rId5" Type="http://schemas.openxmlformats.org/officeDocument/2006/relationships/image" Target="../media/image3.svg"/><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 Id="rId5" Type="http://schemas.openxmlformats.org/officeDocument/2006/relationships/image" Target="../media/image3.svg"/><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 Id="rId6" Type="http://schemas.openxmlformats.org/officeDocument/2006/relationships/image" Target="../media/image3.svg"/><Relationship Id="rId5" Type="http://schemas.openxmlformats.org/officeDocument/2006/relationships/image" Target="../media/image2.png"/><Relationship Id="rId4" Type="http://schemas.openxmlformats.org/officeDocument/2006/relationships/image" Target="../media/image60.png"/></Relationships>
</file>

<file path=ppt/slides/_rels/slide1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 Id="rId5" Type="http://schemas.openxmlformats.org/officeDocument/2006/relationships/image" Target="../media/image3.svg"/><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8.jpg"/><Relationship Id="rId7" Type="http://schemas.openxmlformats.org/officeDocument/2006/relationships/image" Target="../media/image11.svg"/><Relationship Id="rId2" Type="http://schemas.openxmlformats.org/officeDocument/2006/relationships/image" Target="../media/image7.jpg"/><Relationship Id="rId1" Type="http://schemas.openxmlformats.org/officeDocument/2006/relationships/slideLayout" Target="../slideLayouts/slideLayout7.xml"/><Relationship Id="rId6" Type="http://schemas.openxmlformats.org/officeDocument/2006/relationships/image" Target="../media/image10.png"/><Relationship Id="rId11" Type="http://schemas.openxmlformats.org/officeDocument/2006/relationships/image" Target="../media/image3.svg"/><Relationship Id="rId5" Type="http://schemas.openxmlformats.org/officeDocument/2006/relationships/image" Target="../media/image1.jpg"/><Relationship Id="rId10" Type="http://schemas.openxmlformats.org/officeDocument/2006/relationships/image" Target="../media/image2.png"/><Relationship Id="rId4" Type="http://schemas.openxmlformats.org/officeDocument/2006/relationships/image" Target="../media/image9.gif"/><Relationship Id="rId9" Type="http://schemas.openxmlformats.org/officeDocument/2006/relationships/image" Target="../media/image13.svg"/></Relationships>
</file>

<file path=ppt/slides/_rels/slide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 Id="rId5" Type="http://schemas.openxmlformats.org/officeDocument/2006/relationships/image" Target="../media/image3.sv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7" Type="http://schemas.openxmlformats.org/officeDocument/2006/relationships/image" Target="../media/image32.png"/><Relationship Id="rId2" Type="http://schemas.openxmlformats.org/officeDocument/2006/relationships/image" Target="../media/image4.jpg"/><Relationship Id="rId1" Type="http://schemas.openxmlformats.org/officeDocument/2006/relationships/slideLayout" Target="../slideLayouts/slideLayout2.xml"/><Relationship Id="rId6" Type="http://schemas.openxmlformats.org/officeDocument/2006/relationships/image" Target="../media/image3.svg"/><Relationship Id="rId5" Type="http://schemas.openxmlformats.org/officeDocument/2006/relationships/image" Target="../media/image2.png"/><Relationship Id="rId4" Type="http://schemas.openxmlformats.org/officeDocument/2006/relationships/image" Target="../media/image31.png"/></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7" Type="http://schemas.openxmlformats.org/officeDocument/2006/relationships/image" Target="../media/image34.png"/><Relationship Id="rId2" Type="http://schemas.openxmlformats.org/officeDocument/2006/relationships/image" Target="../media/image4.jpg"/><Relationship Id="rId1" Type="http://schemas.openxmlformats.org/officeDocument/2006/relationships/slideLayout" Target="../slideLayouts/slideLayout2.xml"/><Relationship Id="rId6" Type="http://schemas.openxmlformats.org/officeDocument/2006/relationships/image" Target="../media/image3.svg"/><Relationship Id="rId5" Type="http://schemas.openxmlformats.org/officeDocument/2006/relationships/image" Target="../media/image2.png"/><Relationship Id="rId4" Type="http://schemas.openxmlformats.org/officeDocument/2006/relationships/image" Target="../media/image33.png"/></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7" Type="http://schemas.openxmlformats.org/officeDocument/2006/relationships/image" Target="../media/image36.png"/><Relationship Id="rId2" Type="http://schemas.openxmlformats.org/officeDocument/2006/relationships/image" Target="../media/image4.jpg"/><Relationship Id="rId1" Type="http://schemas.openxmlformats.org/officeDocument/2006/relationships/slideLayout" Target="../slideLayouts/slideLayout2.xml"/><Relationship Id="rId6" Type="http://schemas.openxmlformats.org/officeDocument/2006/relationships/image" Target="../media/image3.svg"/><Relationship Id="rId5" Type="http://schemas.openxmlformats.org/officeDocument/2006/relationships/image" Target="../media/image2.png"/><Relationship Id="rId4" Type="http://schemas.openxmlformats.org/officeDocument/2006/relationships/image" Target="../media/image35.png"/></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7" Type="http://schemas.openxmlformats.org/officeDocument/2006/relationships/image" Target="../media/image38.png"/><Relationship Id="rId2" Type="http://schemas.openxmlformats.org/officeDocument/2006/relationships/image" Target="../media/image4.jpg"/><Relationship Id="rId1" Type="http://schemas.openxmlformats.org/officeDocument/2006/relationships/slideLayout" Target="../slideLayouts/slideLayout2.xml"/><Relationship Id="rId6" Type="http://schemas.openxmlformats.org/officeDocument/2006/relationships/image" Target="../media/image3.svg"/><Relationship Id="rId5" Type="http://schemas.openxmlformats.org/officeDocument/2006/relationships/image" Target="../media/image2.png"/><Relationship Id="rId4" Type="http://schemas.openxmlformats.org/officeDocument/2006/relationships/image" Target="../media/image37.png"/></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7" Type="http://schemas.openxmlformats.org/officeDocument/2006/relationships/image" Target="../media/image36.png"/><Relationship Id="rId2" Type="http://schemas.openxmlformats.org/officeDocument/2006/relationships/image" Target="../media/image4.jpg"/><Relationship Id="rId1" Type="http://schemas.openxmlformats.org/officeDocument/2006/relationships/slideLayout" Target="../slideLayouts/slideLayout2.xml"/><Relationship Id="rId6" Type="http://schemas.openxmlformats.org/officeDocument/2006/relationships/image" Target="../media/image3.svg"/><Relationship Id="rId5" Type="http://schemas.openxmlformats.org/officeDocument/2006/relationships/image" Target="../media/image2.png"/><Relationship Id="rId4" Type="http://schemas.openxmlformats.org/officeDocument/2006/relationships/image" Target="../media/image39.png"/></Relationships>
</file>

<file path=ppt/slides/_rels/slide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3.sv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 Id="rId5" Type="http://schemas.openxmlformats.org/officeDocument/2006/relationships/image" Target="../media/image3.sv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Freeform 5">
            <a:extLst>
              <a:ext uri="{FF2B5EF4-FFF2-40B4-BE49-F238E27FC236}">
                <a16:creationId xmlns:a16="http://schemas.microsoft.com/office/drawing/2014/main" id="{07322A9E-F1EC-405E-8971-BA906EFFCC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29674" y="1290909"/>
            <a:ext cx="9702800" cy="5573512"/>
          </a:xfrm>
          <a:custGeom>
            <a:avLst/>
            <a:gdLst>
              <a:gd name="T0" fmla="*/ 1752 w 2038"/>
              <a:gd name="T1" fmla="*/ 1169 h 1169"/>
              <a:gd name="T2" fmla="*/ 1487 w 2038"/>
              <a:gd name="T3" fmla="*/ 334 h 1169"/>
              <a:gd name="T4" fmla="*/ 860 w 2038"/>
              <a:gd name="T5" fmla="*/ 22 h 1169"/>
              <a:gd name="T6" fmla="*/ 199 w 2038"/>
              <a:gd name="T7" fmla="*/ 318 h 1169"/>
              <a:gd name="T8" fmla="*/ 399 w 2038"/>
              <a:gd name="T9" fmla="*/ 1165 h 1169"/>
            </a:gdLst>
            <a:ahLst/>
            <a:cxnLst>
              <a:cxn ang="0">
                <a:pos x="T0" y="T1"/>
              </a:cxn>
              <a:cxn ang="0">
                <a:pos x="T2" y="T3"/>
              </a:cxn>
              <a:cxn ang="0">
                <a:pos x="T4" y="T5"/>
              </a:cxn>
              <a:cxn ang="0">
                <a:pos x="T6" y="T7"/>
              </a:cxn>
              <a:cxn ang="0">
                <a:pos x="T8" y="T9"/>
              </a:cxn>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Freeform 6">
            <a:extLst>
              <a:ext uri="{FF2B5EF4-FFF2-40B4-BE49-F238E27FC236}">
                <a16:creationId xmlns:a16="http://schemas.microsoft.com/office/drawing/2014/main" id="{A5704422-1118-4FD1-95AD-29A064EB80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70451" y="2010741"/>
            <a:ext cx="7373938" cy="4848892"/>
          </a:xfrm>
          <a:custGeom>
            <a:avLst/>
            <a:gdLst>
              <a:gd name="T0" fmla="*/ 1025 w 1549"/>
              <a:gd name="T1" fmla="*/ 1016 h 1017"/>
              <a:gd name="T2" fmla="*/ 1443 w 1549"/>
              <a:gd name="T3" fmla="*/ 592 h 1017"/>
              <a:gd name="T4" fmla="*/ 782 w 1549"/>
              <a:gd name="T5" fmla="*/ 53 h 1017"/>
              <a:gd name="T6" fmla="*/ 150 w 1549"/>
              <a:gd name="T7" fmla="*/ 329 h 1017"/>
              <a:gd name="T8" fmla="*/ 477 w 1549"/>
              <a:gd name="T9" fmla="*/ 1017 h 1017"/>
            </a:gdLst>
            <a:ahLst/>
            <a:cxnLst>
              <a:cxn ang="0">
                <a:pos x="T0" y="T1"/>
              </a:cxn>
              <a:cxn ang="0">
                <a:pos x="T2" y="T3"/>
              </a:cxn>
              <a:cxn ang="0">
                <a:pos x="T4" y="T5"/>
              </a:cxn>
              <a:cxn ang="0">
                <a:pos x="T6" y="T7"/>
              </a:cxn>
              <a:cxn ang="0">
                <a:pos x="T8" y="T9"/>
              </a:cxn>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Freeform 7">
            <a:extLst>
              <a:ext uri="{FF2B5EF4-FFF2-40B4-BE49-F238E27FC236}">
                <a16:creationId xmlns:a16="http://schemas.microsoft.com/office/drawing/2014/main" id="{A88B2AAA-B805-498E-A9E6-98B8858554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251351" y="1780905"/>
            <a:ext cx="8035925" cy="5083516"/>
          </a:xfrm>
          <a:custGeom>
            <a:avLst/>
            <a:gdLst>
              <a:gd name="T0" fmla="*/ 1302 w 1688"/>
              <a:gd name="T1" fmla="*/ 1066 h 1066"/>
              <a:gd name="T2" fmla="*/ 1613 w 1688"/>
              <a:gd name="T3" fmla="*/ 850 h 1066"/>
              <a:gd name="T4" fmla="*/ 1517 w 1688"/>
              <a:gd name="T5" fmla="*/ 471 h 1066"/>
              <a:gd name="T6" fmla="*/ 798 w 1688"/>
              <a:gd name="T7" fmla="*/ 28 h 1066"/>
              <a:gd name="T8" fmla="*/ 181 w 1688"/>
              <a:gd name="T9" fmla="*/ 333 h 1066"/>
              <a:gd name="T10" fmla="*/ 420 w 1688"/>
              <a:gd name="T11" fmla="*/ 1066 h 1066"/>
            </a:gdLst>
            <a:ahLst/>
            <a:cxnLst>
              <a:cxn ang="0">
                <a:pos x="T0" y="T1"/>
              </a:cxn>
              <a:cxn ang="0">
                <a:pos x="T2" y="T3"/>
              </a:cxn>
              <a:cxn ang="0">
                <a:pos x="T4" y="T5"/>
              </a:cxn>
              <a:cxn ang="0">
                <a:pos x="T6" y="T7"/>
              </a:cxn>
              <a:cxn ang="0">
                <a:pos x="T8" y="T9"/>
              </a:cxn>
              <a:cxn ang="0">
                <a:pos x="T10" y="T11"/>
              </a:cxn>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Freeform 8">
            <a:extLst>
              <a:ext uri="{FF2B5EF4-FFF2-40B4-BE49-F238E27FC236}">
                <a16:creationId xmlns:a16="http://schemas.microsoft.com/office/drawing/2014/main" id="{9B8051E0-19D7-43E1-BFD9-E6DBFEB3A3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61" y="542347"/>
            <a:ext cx="10334625" cy="6322075"/>
          </a:xfrm>
          <a:custGeom>
            <a:avLst/>
            <a:gdLst>
              <a:gd name="T0" fmla="*/ 1873 w 2171"/>
              <a:gd name="T1" fmla="*/ 1326 h 1326"/>
              <a:gd name="T2" fmla="*/ 1609 w 2171"/>
              <a:gd name="T3" fmla="*/ 473 h 1326"/>
              <a:gd name="T4" fmla="*/ 880 w 2171"/>
              <a:gd name="T5" fmla="*/ 63 h 1326"/>
              <a:gd name="T6" fmla="*/ 0 w 2171"/>
              <a:gd name="T7" fmla="*/ 423 h 1326"/>
            </a:gdLst>
            <a:ahLst/>
            <a:cxnLst>
              <a:cxn ang="0">
                <a:pos x="T0" y="T1"/>
              </a:cxn>
              <a:cxn ang="0">
                <a:pos x="T2" y="T3"/>
              </a:cxn>
              <a:cxn ang="0">
                <a:pos x="T4" y="T5"/>
              </a:cxn>
              <a:cxn ang="0">
                <a:pos x="T6" y="T7"/>
              </a:cxn>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Freeform 9">
            <a:extLst>
              <a:ext uri="{FF2B5EF4-FFF2-40B4-BE49-F238E27FC236}">
                <a16:creationId xmlns:a16="http://schemas.microsoft.com/office/drawing/2014/main" id="{4EDB2B02-86A2-46F5-A4BE-B7D9B10411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701" y="6178751"/>
            <a:ext cx="504825" cy="681527"/>
          </a:xfrm>
          <a:custGeom>
            <a:avLst/>
            <a:gdLst>
              <a:gd name="T0" fmla="*/ 0 w 106"/>
              <a:gd name="T1" fmla="*/ 0 h 143"/>
              <a:gd name="T2" fmla="*/ 106 w 106"/>
              <a:gd name="T3" fmla="*/ 143 h 143"/>
            </a:gdLst>
            <a:ahLst/>
            <a:cxnLst>
              <a:cxn ang="0">
                <a:pos x="T0" y="T1"/>
              </a:cxn>
              <a:cxn ang="0">
                <a:pos x="T2" y="T3"/>
              </a:cxn>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Freeform 10">
            <a:extLst>
              <a:ext uri="{FF2B5EF4-FFF2-40B4-BE49-F238E27FC236}">
                <a16:creationId xmlns:a16="http://schemas.microsoft.com/office/drawing/2014/main" id="{43954639-FB5D-41F4-9560-6F6DFE7784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61" y="-59376"/>
            <a:ext cx="11091863" cy="6923796"/>
          </a:xfrm>
          <a:custGeom>
            <a:avLst/>
            <a:gdLst>
              <a:gd name="T0" fmla="*/ 2046 w 2330"/>
              <a:gd name="T1" fmla="*/ 1452 h 1452"/>
              <a:gd name="T2" fmla="*/ 1813 w 2330"/>
              <a:gd name="T3" fmla="*/ 601 h 1452"/>
              <a:gd name="T4" fmla="*/ 956 w 2330"/>
              <a:gd name="T5" fmla="*/ 97 h 1452"/>
              <a:gd name="T6" fmla="*/ 0 w 2330"/>
              <a:gd name="T7" fmla="*/ 366 h 1452"/>
            </a:gdLst>
            <a:ahLst/>
            <a:cxnLst>
              <a:cxn ang="0">
                <a:pos x="T0" y="T1"/>
              </a:cxn>
              <a:cxn ang="0">
                <a:pos x="T2" y="T3"/>
              </a:cxn>
              <a:cxn ang="0">
                <a:pos x="T4" y="T5"/>
              </a:cxn>
              <a:cxn ang="0">
                <a:pos x="T6" y="T7"/>
              </a:cxn>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Freeform 12">
            <a:extLst>
              <a:ext uri="{FF2B5EF4-FFF2-40B4-BE49-F238E27FC236}">
                <a16:creationId xmlns:a16="http://schemas.microsoft.com/office/drawing/2014/main" id="{E898931C-0323-41FA-A036-20F818B1FF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61" y="-1916"/>
            <a:ext cx="1057275" cy="614491"/>
          </a:xfrm>
          <a:custGeom>
            <a:avLst/>
            <a:gdLst>
              <a:gd name="T0" fmla="*/ 222 w 222"/>
              <a:gd name="T1" fmla="*/ 0 h 129"/>
              <a:gd name="T2" fmla="*/ 0 w 222"/>
              <a:gd name="T3" fmla="*/ 129 h 129"/>
            </a:gdLst>
            <a:ahLst/>
            <a:cxnLst>
              <a:cxn ang="0">
                <a:pos x="T0" y="T1"/>
              </a:cxn>
              <a:cxn ang="0">
                <a:pos x="T2" y="T3"/>
              </a:cxn>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Freeform 14">
            <a:extLst>
              <a:ext uri="{FF2B5EF4-FFF2-40B4-BE49-F238E27FC236}">
                <a16:creationId xmlns:a16="http://schemas.microsoft.com/office/drawing/2014/main" id="{89AFE9DD-0792-4B98-B4EB-97ACA17E6A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701" y="-6705"/>
            <a:ext cx="595313" cy="352734"/>
          </a:xfrm>
          <a:custGeom>
            <a:avLst/>
            <a:gdLst>
              <a:gd name="T0" fmla="*/ 125 w 125"/>
              <a:gd name="T1" fmla="*/ 0 h 74"/>
              <a:gd name="T2" fmla="*/ 0 w 125"/>
              <a:gd name="T3" fmla="*/ 74 h 74"/>
            </a:gdLst>
            <a:ahLst/>
            <a:cxnLst>
              <a:cxn ang="0">
                <a:pos x="T0" y="T1"/>
              </a:cxn>
              <a:cxn ang="0">
                <a:pos x="T2" y="T3"/>
              </a:cxn>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Freeform 16">
            <a:extLst>
              <a:ext uri="{FF2B5EF4-FFF2-40B4-BE49-F238E27FC236}">
                <a16:creationId xmlns:a16="http://schemas.microsoft.com/office/drawing/2014/main" id="{3981F5C4-9AE1-404E-AF44-A4E6DB374F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61" y="-1916"/>
            <a:ext cx="357188" cy="213875"/>
          </a:xfrm>
          <a:custGeom>
            <a:avLst/>
            <a:gdLst>
              <a:gd name="T0" fmla="*/ 75 w 75"/>
              <a:gd name="T1" fmla="*/ 0 h 45"/>
              <a:gd name="T2" fmla="*/ 0 w 75"/>
              <a:gd name="T3" fmla="*/ 45 h 45"/>
            </a:gdLst>
            <a:ahLst/>
            <a:cxnLst>
              <a:cxn ang="0">
                <a:pos x="T0" y="T1"/>
              </a:cxn>
              <a:cxn ang="0">
                <a:pos x="T2" y="T3"/>
              </a:cxn>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 name="Freeform 11">
            <a:extLst>
              <a:ext uri="{FF2B5EF4-FFF2-40B4-BE49-F238E27FC236}">
                <a16:creationId xmlns:a16="http://schemas.microsoft.com/office/drawing/2014/main" id="{763C1781-8726-4FAC-8C45-FF40376BE4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426601" y="-1916"/>
            <a:ext cx="5788025" cy="6847184"/>
          </a:xfrm>
          <a:custGeom>
            <a:avLst/>
            <a:gdLst>
              <a:gd name="T0" fmla="*/ 1094 w 1216"/>
              <a:gd name="T1" fmla="*/ 1436 h 1436"/>
              <a:gd name="T2" fmla="*/ 709 w 1216"/>
              <a:gd name="T3" fmla="*/ 551 h 1436"/>
              <a:gd name="T4" fmla="*/ 0 w 1216"/>
              <a:gd name="T5" fmla="*/ 0 h 1436"/>
            </a:gdLst>
            <a:ahLst/>
            <a:cxnLst>
              <a:cxn ang="0">
                <a:pos x="T0" y="T1"/>
              </a:cxn>
              <a:cxn ang="0">
                <a:pos x="T2" y="T3"/>
              </a:cxn>
              <a:cxn ang="0">
                <a:pos x="T4" y="T5"/>
              </a:cxn>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 name="Freeform 21">
            <a:extLst>
              <a:ext uri="{FF2B5EF4-FFF2-40B4-BE49-F238E27FC236}">
                <a16:creationId xmlns:a16="http://schemas.microsoft.com/office/drawing/2014/main" id="{301491B5-56C7-43DC-A3D9-861EECCA05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9235014" y="2872"/>
            <a:ext cx="2951163" cy="2555325"/>
          </a:xfrm>
          <a:custGeom>
            <a:avLst/>
            <a:gdLst>
              <a:gd name="T0" fmla="*/ 620 w 620"/>
              <a:gd name="T1" fmla="*/ 536 h 536"/>
              <a:gd name="T2" fmla="*/ 0 w 620"/>
              <a:gd name="T3" fmla="*/ 0 h 536"/>
            </a:gdLst>
            <a:ahLst/>
            <a:cxnLst>
              <a:cxn ang="0">
                <a:pos x="T0" y="T1"/>
              </a:cxn>
              <a:cxn ang="0">
                <a:pos x="T2" y="T3"/>
              </a:cxn>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82EB7252-72D3-4753-AF13-071637C27209}"/>
              </a:ext>
            </a:extLst>
          </p:cNvPr>
          <p:cNvSpPr>
            <a:spLocks noGrp="1"/>
          </p:cNvSpPr>
          <p:nvPr>
            <p:ph type="ctrTitle"/>
          </p:nvPr>
        </p:nvSpPr>
        <p:spPr>
          <a:xfrm>
            <a:off x="8848168" y="1685605"/>
            <a:ext cx="2926080" cy="1630269"/>
          </a:xfrm>
        </p:spPr>
        <p:txBody>
          <a:bodyPr>
            <a:normAutofit/>
          </a:bodyPr>
          <a:lstStyle/>
          <a:p>
            <a:pPr algn="l"/>
            <a:r>
              <a:rPr lang="en-US" sz="4800" dirty="0">
                <a:solidFill>
                  <a:srgbClr val="404040"/>
                </a:solidFill>
                <a:latin typeface="Bodoni MT" panose="02070603080606020203" pitchFamily="18" charset="0"/>
              </a:rPr>
              <a:t>Lecture 16</a:t>
            </a:r>
            <a:br>
              <a:rPr lang="en-US" sz="4800" dirty="0">
                <a:solidFill>
                  <a:srgbClr val="404040"/>
                </a:solidFill>
                <a:latin typeface="Bodoni MT" panose="02070603080606020203" pitchFamily="18" charset="0"/>
              </a:rPr>
            </a:br>
            <a:endParaRPr lang="en-US" sz="4800" dirty="0">
              <a:solidFill>
                <a:srgbClr val="404040"/>
              </a:solidFill>
              <a:latin typeface="Bodoni MT" panose="02070603080606020203" pitchFamily="18" charset="0"/>
            </a:endParaRPr>
          </a:p>
        </p:txBody>
      </p:sp>
      <p:sp>
        <p:nvSpPr>
          <p:cNvPr id="40" name="Freeform 22">
            <a:extLst>
              <a:ext uri="{FF2B5EF4-FFF2-40B4-BE49-F238E27FC236}">
                <a16:creationId xmlns:a16="http://schemas.microsoft.com/office/drawing/2014/main" id="{237E2353-22DF-46E0-A200-FB30F8F394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020826" y="-1916"/>
            <a:ext cx="2165350" cy="1358265"/>
          </a:xfrm>
          <a:custGeom>
            <a:avLst/>
            <a:gdLst>
              <a:gd name="T0" fmla="*/ 0 w 455"/>
              <a:gd name="T1" fmla="*/ 0 h 285"/>
              <a:gd name="T2" fmla="*/ 455 w 455"/>
              <a:gd name="T3" fmla="*/ 285 h 285"/>
            </a:gdLst>
            <a:ahLst/>
            <a:cxnLst>
              <a:cxn ang="0">
                <a:pos x="T0" y="T1"/>
              </a:cxn>
              <a:cxn ang="0">
                <a:pos x="T2" y="T3"/>
              </a:cxn>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2" name="Freeform 23">
            <a:extLst>
              <a:ext uri="{FF2B5EF4-FFF2-40B4-BE49-F238E27FC236}">
                <a16:creationId xmlns:a16="http://schemas.microsoft.com/office/drawing/2014/main" id="{DD6138DB-057B-45F7-A5F4-E7BFDA20D0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90826" y="-1916"/>
            <a:ext cx="895350" cy="534687"/>
          </a:xfrm>
          <a:custGeom>
            <a:avLst/>
            <a:gdLst>
              <a:gd name="T0" fmla="*/ 0 w 188"/>
              <a:gd name="T1" fmla="*/ 0 h 112"/>
              <a:gd name="T2" fmla="*/ 188 w 188"/>
              <a:gd name="T3" fmla="*/ 112 h 112"/>
            </a:gdLst>
            <a:ahLst/>
            <a:cxnLst>
              <a:cxn ang="0">
                <a:pos x="T0" y="T1"/>
              </a:cxn>
              <a:cxn ang="0">
                <a:pos x="T2" y="T3"/>
              </a:cxn>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 name="Freeform: Shape 43">
            <a:extLst>
              <a:ext uri="{FF2B5EF4-FFF2-40B4-BE49-F238E27FC236}">
                <a16:creationId xmlns:a16="http://schemas.microsoft.com/office/drawing/2014/main" id="{79A54AB1-B64F-4843-BFAB-81CB74E66B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31529">
            <a:off x="752078" y="2218040"/>
            <a:ext cx="4418757" cy="4259609"/>
          </a:xfrm>
          <a:custGeom>
            <a:avLst/>
            <a:gdLst>
              <a:gd name="connsiteX0" fmla="*/ 404107 w 4507111"/>
              <a:gd name="connsiteY0" fmla="*/ 0 h 4344781"/>
              <a:gd name="connsiteX1" fmla="*/ 371857 w 4507111"/>
              <a:gd name="connsiteY1" fmla="*/ 117359 h 4344781"/>
              <a:gd name="connsiteX2" fmla="*/ 307833 w 4507111"/>
              <a:gd name="connsiteY2" fmla="*/ 632970 h 4344781"/>
              <a:gd name="connsiteX3" fmla="*/ 3569418 w 4507111"/>
              <a:gd name="connsiteY3" fmla="*/ 4141149 h 4344781"/>
              <a:gd name="connsiteX4" fmla="*/ 4440861 w 4507111"/>
              <a:gd name="connsiteY4" fmla="*/ 4332480 h 4344781"/>
              <a:gd name="connsiteX5" fmla="*/ 4507111 w 4507111"/>
              <a:gd name="connsiteY5" fmla="*/ 4341752 h 4344781"/>
              <a:gd name="connsiteX6" fmla="*/ 4296045 w 4507111"/>
              <a:gd name="connsiteY6" fmla="*/ 4344781 h 4344781"/>
              <a:gd name="connsiteX7" fmla="*/ 3749565 w 4507111"/>
              <a:gd name="connsiteY7" fmla="*/ 4321853 h 4344781"/>
              <a:gd name="connsiteX8" fmla="*/ 36764 w 4507111"/>
              <a:gd name="connsiteY8" fmla="*/ 1629794 h 4344781"/>
              <a:gd name="connsiteX9" fmla="*/ 300069 w 4507111"/>
              <a:gd name="connsiteY9" fmla="*/ 144750 h 4344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07111" h="4344781">
                <a:moveTo>
                  <a:pt x="404107" y="0"/>
                </a:moveTo>
                <a:lnTo>
                  <a:pt x="371857" y="117359"/>
                </a:lnTo>
                <a:cubicBezTo>
                  <a:pt x="333827" y="278567"/>
                  <a:pt x="311875" y="450459"/>
                  <a:pt x="307833" y="632970"/>
                </a:cubicBezTo>
                <a:cubicBezTo>
                  <a:pt x="264711" y="2579752"/>
                  <a:pt x="2253987" y="3769243"/>
                  <a:pt x="3569418" y="4141149"/>
                </a:cubicBezTo>
                <a:cubicBezTo>
                  <a:pt x="3816061" y="4210881"/>
                  <a:pt x="4114807" y="4279754"/>
                  <a:pt x="4440861" y="4332480"/>
                </a:cubicBezTo>
                <a:lnTo>
                  <a:pt x="4507111" y="4341752"/>
                </a:lnTo>
                <a:lnTo>
                  <a:pt x="4296045" y="4344781"/>
                </a:lnTo>
                <a:cubicBezTo>
                  <a:pt x="4097363" y="4343711"/>
                  <a:pt x="3912623" y="4335104"/>
                  <a:pt x="3749565" y="4321853"/>
                </a:cubicBezTo>
                <a:cubicBezTo>
                  <a:pt x="2445102" y="4215850"/>
                  <a:pt x="356405" y="3466499"/>
                  <a:pt x="36764" y="1629794"/>
                </a:cubicBezTo>
                <a:cubicBezTo>
                  <a:pt x="-63123" y="1055823"/>
                  <a:pt x="45741" y="555869"/>
                  <a:pt x="300069" y="144750"/>
                </a:cubicBezTo>
                <a:close/>
              </a:path>
            </a:pathLst>
          </a:cu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pic>
        <p:nvPicPr>
          <p:cNvPr id="13" name="Picture 12" descr="A close up of a sign&#10;&#10;Description automatically generated">
            <a:extLst>
              <a:ext uri="{FF2B5EF4-FFF2-40B4-BE49-F238E27FC236}">
                <a16:creationId xmlns:a16="http://schemas.microsoft.com/office/drawing/2014/main" id="{854BFE8E-05CD-4D1B-83F4-727D12F5EC9D}"/>
              </a:ext>
            </a:extLst>
          </p:cNvPr>
          <p:cNvPicPr>
            <a:picLocks noChangeAspect="1"/>
          </p:cNvPicPr>
          <p:nvPr/>
        </p:nvPicPr>
        <p:blipFill rotWithShape="1">
          <a:blip r:embed="rId2">
            <a:extLst>
              <a:ext uri="{28A0092B-C50C-407E-A947-70E740481C1C}">
                <a14:useLocalDpi xmlns:a14="http://schemas.microsoft.com/office/drawing/2010/main" val="0"/>
              </a:ext>
            </a:extLst>
          </a:blip>
          <a:srcRect l="10310" r="7976"/>
          <a:stretch/>
        </p:blipFill>
        <p:spPr>
          <a:xfrm>
            <a:off x="921910" y="465243"/>
            <a:ext cx="7761924" cy="5343065"/>
          </a:xfrm>
          <a:custGeom>
            <a:avLst/>
            <a:gdLst>
              <a:gd name="connsiteX0" fmla="*/ 3025687 w 7761924"/>
              <a:gd name="connsiteY0" fmla="*/ 76 h 5343065"/>
              <a:gd name="connsiteX1" fmla="*/ 3372722 w 7761924"/>
              <a:gd name="connsiteY1" fmla="*/ 16088 h 5343065"/>
              <a:gd name="connsiteX2" fmla="*/ 7761924 w 7761924"/>
              <a:gd name="connsiteY2" fmla="*/ 3316816 h 5343065"/>
              <a:gd name="connsiteX3" fmla="*/ 3701109 w 7761924"/>
              <a:gd name="connsiteY3" fmla="*/ 5320611 h 5343065"/>
              <a:gd name="connsiteX4" fmla="*/ 36290 w 7761924"/>
              <a:gd name="connsiteY4" fmla="*/ 2696959 h 5343065"/>
              <a:gd name="connsiteX5" fmla="*/ 3025687 w 7761924"/>
              <a:gd name="connsiteY5" fmla="*/ 76 h 5343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61924" h="5343065">
                <a:moveTo>
                  <a:pt x="3025687" y="76"/>
                </a:moveTo>
                <a:cubicBezTo>
                  <a:pt x="3140786" y="756"/>
                  <a:pt x="3256631" y="6055"/>
                  <a:pt x="3372722" y="16088"/>
                </a:cubicBezTo>
                <a:cubicBezTo>
                  <a:pt x="5230178" y="176616"/>
                  <a:pt x="7761924" y="1424594"/>
                  <a:pt x="7761924" y="3316816"/>
                </a:cubicBezTo>
                <a:cubicBezTo>
                  <a:pt x="7646022" y="5237647"/>
                  <a:pt x="4988715" y="5423921"/>
                  <a:pt x="3701109" y="5320611"/>
                </a:cubicBezTo>
                <a:cubicBezTo>
                  <a:pt x="2413504" y="5217301"/>
                  <a:pt x="351800" y="4486992"/>
                  <a:pt x="36290" y="2696959"/>
                </a:cubicBezTo>
                <a:cubicBezTo>
                  <a:pt x="-259500" y="1018804"/>
                  <a:pt x="1299198" y="-10133"/>
                  <a:pt x="3025687" y="76"/>
                </a:cubicBezTo>
                <a:close/>
              </a:path>
            </a:pathLst>
          </a:custGeom>
        </p:spPr>
      </p:pic>
      <p:sp>
        <p:nvSpPr>
          <p:cNvPr id="14" name="Rectangle 13">
            <a:extLst>
              <a:ext uri="{FF2B5EF4-FFF2-40B4-BE49-F238E27FC236}">
                <a16:creationId xmlns:a16="http://schemas.microsoft.com/office/drawing/2014/main" id="{DFB66597-26DD-423B-B316-8008C4DA0DB7}"/>
              </a:ext>
            </a:extLst>
          </p:cNvPr>
          <p:cNvSpPr/>
          <p:nvPr/>
        </p:nvSpPr>
        <p:spPr>
          <a:xfrm>
            <a:off x="8975912" y="2501871"/>
            <a:ext cx="2876890" cy="45719"/>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itle 1">
            <a:extLst>
              <a:ext uri="{FF2B5EF4-FFF2-40B4-BE49-F238E27FC236}">
                <a16:creationId xmlns:a16="http://schemas.microsoft.com/office/drawing/2014/main" id="{5A9D3EA0-DED2-43D0-9744-2B45193A7EE7}"/>
              </a:ext>
            </a:extLst>
          </p:cNvPr>
          <p:cNvSpPr txBox="1">
            <a:spLocks/>
          </p:cNvSpPr>
          <p:nvPr/>
        </p:nvSpPr>
        <p:spPr>
          <a:xfrm>
            <a:off x="8935293" y="1905045"/>
            <a:ext cx="2901929" cy="1649262"/>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1850" dirty="0">
                <a:solidFill>
                  <a:srgbClr val="A71B86"/>
                </a:solidFill>
                <a:latin typeface="Corbel" panose="020B0503020204020204" pitchFamily="34" charset="0"/>
              </a:rPr>
              <a:t>Produced by Dr. Worldwide</a:t>
            </a:r>
            <a:r>
              <a:rPr lang="en-US" sz="1850" dirty="0">
                <a:solidFill>
                  <a:srgbClr val="A71B86"/>
                </a:solidFill>
                <a:latin typeface="Bodoni MT" panose="02070603080606020203" pitchFamily="18" charset="0"/>
              </a:rPr>
              <a:t> </a:t>
            </a:r>
          </a:p>
          <a:p>
            <a:endParaRPr lang="en-US" sz="1200" i="1" dirty="0">
              <a:solidFill>
                <a:srgbClr val="11B29F"/>
              </a:solidFill>
              <a:latin typeface="Bodoni MT" panose="02070603080606020203" pitchFamily="18" charset="0"/>
            </a:endParaRPr>
          </a:p>
          <a:p>
            <a:pPr algn="l"/>
            <a:r>
              <a:rPr lang="en-US" sz="1600" i="1" dirty="0">
                <a:solidFill>
                  <a:srgbClr val="11B29F"/>
                </a:solidFill>
                <a:latin typeface="Bodoni MT" panose="02070603080606020203" pitchFamily="18" charset="0"/>
              </a:rPr>
              <a:t>            </a:t>
            </a:r>
            <a:r>
              <a:rPr lang="en-US" sz="1600" i="1" dirty="0">
                <a:solidFill>
                  <a:srgbClr val="11B29F"/>
                </a:solidFill>
                <a:latin typeface="Corbel" panose="020B0503020204020204" pitchFamily="34" charset="0"/>
              </a:rPr>
              <a:t>Welcome to the 305</a:t>
            </a:r>
            <a:br>
              <a:rPr lang="en-US" sz="1800" dirty="0">
                <a:solidFill>
                  <a:srgbClr val="A71B86"/>
                </a:solidFill>
                <a:latin typeface="Bodoni MT" panose="02070603080606020203" pitchFamily="18" charset="0"/>
              </a:rPr>
            </a:br>
            <a:endParaRPr lang="en-US" sz="1800" dirty="0">
              <a:solidFill>
                <a:srgbClr val="A71B86"/>
              </a:solidFill>
              <a:latin typeface="Bodoni MT" panose="02070603080606020203" pitchFamily="18" charset="0"/>
            </a:endParaRPr>
          </a:p>
        </p:txBody>
      </p:sp>
      <p:pic>
        <p:nvPicPr>
          <p:cNvPr id="19" name="Graphic 18" descr="Palm tree">
            <a:extLst>
              <a:ext uri="{FF2B5EF4-FFF2-40B4-BE49-F238E27FC236}">
                <a16:creationId xmlns:a16="http://schemas.microsoft.com/office/drawing/2014/main" id="{71D5D4F6-63F8-427F-8645-71A110142F2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390523" y="1585207"/>
            <a:ext cx="914400" cy="914400"/>
          </a:xfrm>
          <a:prstGeom prst="rect">
            <a:avLst/>
          </a:prstGeom>
        </p:spPr>
      </p:pic>
      <p:sp>
        <p:nvSpPr>
          <p:cNvPr id="27" name="TextBox 26">
            <a:extLst>
              <a:ext uri="{FF2B5EF4-FFF2-40B4-BE49-F238E27FC236}">
                <a16:creationId xmlns:a16="http://schemas.microsoft.com/office/drawing/2014/main" id="{6977B213-C8D7-4BCD-A019-A70288424B23}"/>
              </a:ext>
            </a:extLst>
          </p:cNvPr>
          <p:cNvSpPr txBox="1"/>
          <p:nvPr/>
        </p:nvSpPr>
        <p:spPr>
          <a:xfrm>
            <a:off x="10083888" y="2486517"/>
            <a:ext cx="635404" cy="923330"/>
          </a:xfrm>
          <a:prstGeom prst="rect">
            <a:avLst/>
          </a:prstGeom>
          <a:noFill/>
        </p:spPr>
        <p:txBody>
          <a:bodyPr wrap="square" rtlCol="0">
            <a:spAutoFit/>
          </a:bodyPr>
          <a:lstStyle/>
          <a:p>
            <a:r>
              <a:rPr lang="en-US" sz="5400" dirty="0">
                <a:latin typeface="Bodoni MT" panose="02070603080606020203" pitchFamily="18" charset="0"/>
              </a:rPr>
              <a:t>~</a:t>
            </a:r>
          </a:p>
        </p:txBody>
      </p:sp>
      <p:sp>
        <p:nvSpPr>
          <p:cNvPr id="46" name="TextBox 45">
            <a:extLst>
              <a:ext uri="{FF2B5EF4-FFF2-40B4-BE49-F238E27FC236}">
                <a16:creationId xmlns:a16="http://schemas.microsoft.com/office/drawing/2014/main" id="{44F5FE18-CE23-4924-975B-7B54F9F118DD}"/>
              </a:ext>
            </a:extLst>
          </p:cNvPr>
          <p:cNvSpPr txBox="1"/>
          <p:nvPr/>
        </p:nvSpPr>
        <p:spPr>
          <a:xfrm rot="10800000">
            <a:off x="9996763" y="2505670"/>
            <a:ext cx="635404" cy="923330"/>
          </a:xfrm>
          <a:prstGeom prst="rect">
            <a:avLst/>
          </a:prstGeom>
          <a:noFill/>
        </p:spPr>
        <p:txBody>
          <a:bodyPr wrap="square" rtlCol="0">
            <a:spAutoFit/>
          </a:bodyPr>
          <a:lstStyle/>
          <a:p>
            <a:r>
              <a:rPr lang="en-US" sz="5400" dirty="0">
                <a:latin typeface="Bodoni MT" panose="02070603080606020203" pitchFamily="18" charset="0"/>
              </a:rPr>
              <a:t>~</a:t>
            </a:r>
          </a:p>
        </p:txBody>
      </p:sp>
    </p:spTree>
    <p:extLst>
      <p:ext uri="{BB962C8B-B14F-4D97-AF65-F5344CB8AC3E}">
        <p14:creationId xmlns:p14="http://schemas.microsoft.com/office/powerpoint/2010/main" val="17430912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1568D3DA-67F7-464C-95FF-D7D56F4038D6}"/>
              </a:ext>
            </a:extLst>
          </p:cNvPr>
          <p:cNvSpPr/>
          <p:nvPr/>
        </p:nvSpPr>
        <p:spPr>
          <a:xfrm rot="19800000">
            <a:off x="-597297" y="674901"/>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A large body of water&#10;&#10;Description automatically generated">
            <a:extLst>
              <a:ext uri="{FF2B5EF4-FFF2-40B4-BE49-F238E27FC236}">
                <a16:creationId xmlns:a16="http://schemas.microsoft.com/office/drawing/2014/main" id="{B83B0471-BE25-41B4-B185-53BEB6528B89}"/>
              </a:ext>
            </a:extLst>
          </p:cNvPr>
          <p:cNvPicPr>
            <a:picLocks noChangeAspect="1"/>
          </p:cNvPicPr>
          <p:nvPr/>
        </p:nvPicPr>
        <p:blipFill rotWithShape="1">
          <a:blip r:embed="rId2">
            <a:alphaModFix amt="20000"/>
            <a:extLst>
              <a:ext uri="{28A0092B-C50C-407E-A947-70E740481C1C}">
                <a14:useLocalDpi xmlns:a14="http://schemas.microsoft.com/office/drawing/2010/main" val="0"/>
              </a:ext>
            </a:extLst>
          </a:blip>
          <a:srcRect t="34654" b="43573"/>
          <a:stretch/>
        </p:blipFill>
        <p:spPr>
          <a:xfrm>
            <a:off x="773935" y="442465"/>
            <a:ext cx="9018070" cy="1308226"/>
          </a:xfrm>
          <a:prstGeom prst="rect">
            <a:avLst/>
          </a:prstGeom>
        </p:spPr>
      </p:pic>
      <p:sp>
        <p:nvSpPr>
          <p:cNvPr id="34" name="Rectangle 33">
            <a:extLst>
              <a:ext uri="{FF2B5EF4-FFF2-40B4-BE49-F238E27FC236}">
                <a16:creationId xmlns:a16="http://schemas.microsoft.com/office/drawing/2014/main" id="{BFE7775A-1FAD-4E84-8B9E-DA4B39640B5E}"/>
              </a:ext>
            </a:extLst>
          </p:cNvPr>
          <p:cNvSpPr/>
          <p:nvPr/>
        </p:nvSpPr>
        <p:spPr>
          <a:xfrm rot="19800000">
            <a:off x="9089102" y="5937184"/>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5D79E09-6E77-4F87-B358-F18D99FA343D}"/>
              </a:ext>
            </a:extLst>
          </p:cNvPr>
          <p:cNvSpPr>
            <a:spLocks noGrp="1"/>
          </p:cNvSpPr>
          <p:nvPr>
            <p:ph type="title"/>
          </p:nvPr>
        </p:nvSpPr>
        <p:spPr>
          <a:xfrm>
            <a:off x="773934" y="425128"/>
            <a:ext cx="9018070" cy="1325563"/>
          </a:xfrm>
          <a:noFill/>
          <a:ln w="76200">
            <a:solidFill>
              <a:srgbClr val="11B29F"/>
            </a:solidFill>
          </a:ln>
        </p:spPr>
        <p:txBody>
          <a:bodyPr/>
          <a:lstStyle/>
          <a:p>
            <a:pPr algn="ctr"/>
            <a:r>
              <a:rPr lang="en-US" dirty="0">
                <a:solidFill>
                  <a:srgbClr val="404040"/>
                </a:solidFill>
                <a:latin typeface="Bodoni MT" panose="02070603080606020203" pitchFamily="18" charset="0"/>
              </a:rPr>
              <a:t>Ex: The Expanse</a:t>
            </a:r>
          </a:p>
        </p:txBody>
      </p:sp>
      <p:pic>
        <p:nvPicPr>
          <p:cNvPr id="5" name="Content Placeholder 4" descr="A picture containing cage&#10;&#10;Description automatically generated">
            <a:extLst>
              <a:ext uri="{FF2B5EF4-FFF2-40B4-BE49-F238E27FC236}">
                <a16:creationId xmlns:a16="http://schemas.microsoft.com/office/drawing/2014/main" id="{EF817497-4F98-4236-83EE-74FD8376B07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887140" y="47697"/>
            <a:ext cx="2143125" cy="2143125"/>
          </a:xfrm>
        </p:spPr>
      </p:pic>
      <p:sp>
        <p:nvSpPr>
          <p:cNvPr id="17" name="Rectangle 16">
            <a:extLst>
              <a:ext uri="{FF2B5EF4-FFF2-40B4-BE49-F238E27FC236}">
                <a16:creationId xmlns:a16="http://schemas.microsoft.com/office/drawing/2014/main" id="{C723ED3C-F5E6-4121-9EF2-DD9574E1A49F}"/>
              </a:ext>
            </a:extLst>
          </p:cNvPr>
          <p:cNvSpPr/>
          <p:nvPr/>
        </p:nvSpPr>
        <p:spPr>
          <a:xfrm>
            <a:off x="10085294" y="2008116"/>
            <a:ext cx="1776920" cy="76178"/>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F9E0EC60-66D4-4536-A867-30142339BAA7}"/>
              </a:ext>
            </a:extLst>
          </p:cNvPr>
          <p:cNvSpPr/>
          <p:nvPr/>
        </p:nvSpPr>
        <p:spPr>
          <a:xfrm>
            <a:off x="10085294" y="2129819"/>
            <a:ext cx="1776920" cy="76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F95AED49-24A8-4D10-9D31-F944565EC1B2}"/>
              </a:ext>
            </a:extLst>
          </p:cNvPr>
          <p:cNvSpPr/>
          <p:nvPr/>
        </p:nvSpPr>
        <p:spPr>
          <a:xfrm>
            <a:off x="10085294" y="2251522"/>
            <a:ext cx="1776920" cy="150200"/>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993D5826-407C-4F65-BE3A-EB593B942A36}"/>
              </a:ext>
            </a:extLst>
          </p:cNvPr>
          <p:cNvSpPr/>
          <p:nvPr/>
        </p:nvSpPr>
        <p:spPr>
          <a:xfrm>
            <a:off x="10085294" y="2447247"/>
            <a:ext cx="1776920" cy="150200"/>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D2785A94-4D0B-4559-9303-3C963AA0EF9A}"/>
              </a:ext>
            </a:extLst>
          </p:cNvPr>
          <p:cNvSpPr/>
          <p:nvPr/>
        </p:nvSpPr>
        <p:spPr>
          <a:xfrm>
            <a:off x="10085294" y="2642972"/>
            <a:ext cx="1776920" cy="362446"/>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B235F2E9-4558-433D-9527-7EFF5C5E78A8}"/>
              </a:ext>
            </a:extLst>
          </p:cNvPr>
          <p:cNvSpPr/>
          <p:nvPr/>
        </p:nvSpPr>
        <p:spPr>
          <a:xfrm>
            <a:off x="10085294" y="3050943"/>
            <a:ext cx="1776920" cy="362446"/>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99613B87-411B-4008-BF30-F1A3B8F247B5}"/>
              </a:ext>
            </a:extLst>
          </p:cNvPr>
          <p:cNvSpPr/>
          <p:nvPr/>
        </p:nvSpPr>
        <p:spPr>
          <a:xfrm>
            <a:off x="10085294" y="3490136"/>
            <a:ext cx="1776920" cy="3367864"/>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145B3BD2-B1C1-4ED2-A4E0-5E17DD3736F1}"/>
              </a:ext>
            </a:extLst>
          </p:cNvPr>
          <p:cNvSpPr/>
          <p:nvPr/>
        </p:nvSpPr>
        <p:spPr>
          <a:xfrm rot="19800000">
            <a:off x="-765351" y="385789"/>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DC3B2826-65DD-408B-8F18-8CCD6C052D8D}"/>
              </a:ext>
            </a:extLst>
          </p:cNvPr>
          <p:cNvSpPr/>
          <p:nvPr/>
        </p:nvSpPr>
        <p:spPr>
          <a:xfrm rot="19800000">
            <a:off x="9257156" y="6226296"/>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4935F901-F632-4698-8C7A-AC29B2397A6C}"/>
              </a:ext>
            </a:extLst>
          </p:cNvPr>
          <p:cNvSpPr/>
          <p:nvPr/>
        </p:nvSpPr>
        <p:spPr>
          <a:xfrm rot="19800000">
            <a:off x="8263809" y="5824178"/>
            <a:ext cx="4731177"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389720C5-6DCB-428D-8C4F-A02DEC239333}"/>
              </a:ext>
            </a:extLst>
          </p:cNvPr>
          <p:cNvSpPr txBox="1"/>
          <p:nvPr/>
        </p:nvSpPr>
        <p:spPr>
          <a:xfrm>
            <a:off x="773935" y="1947592"/>
            <a:ext cx="8859163" cy="3477875"/>
          </a:xfrm>
          <a:prstGeom prst="rect">
            <a:avLst/>
          </a:prstGeom>
          <a:noFill/>
        </p:spPr>
        <p:txBody>
          <a:bodyPr wrap="square" rtlCol="0">
            <a:spAutoFit/>
          </a:bodyPr>
          <a:lstStyle/>
          <a:p>
            <a:pPr marL="285750" indent="-285750">
              <a:buFont typeface="Arial" panose="020B0604020202020204" pitchFamily="34" charset="0"/>
              <a:buChar char="•"/>
            </a:pPr>
            <a:r>
              <a:rPr lang="en-US" sz="2000" dirty="0">
                <a:solidFill>
                  <a:srgbClr val="404040"/>
                </a:solidFill>
                <a:latin typeface="Corbel" panose="020B0503020204020204" pitchFamily="34" charset="0"/>
              </a:rPr>
              <a:t>Currently, Ceres is the only asteroid that has even balance between people from Earth and Mars </a:t>
            </a:r>
          </a:p>
          <a:p>
            <a:pPr marL="285750" indent="-285750">
              <a:buFont typeface="Arial" panose="020B0604020202020204" pitchFamily="34" charset="0"/>
              <a:buChar char="•"/>
            </a:pPr>
            <a:endParaRPr lang="en-US" sz="2000" dirty="0">
              <a:solidFill>
                <a:srgbClr val="404040"/>
              </a:solidFill>
              <a:latin typeface="Corbel" panose="020B0503020204020204" pitchFamily="34" charset="0"/>
            </a:endParaRPr>
          </a:p>
          <a:p>
            <a:pPr marL="285750" indent="-285750">
              <a:buFont typeface="Arial" panose="020B0604020202020204" pitchFamily="34" charset="0"/>
              <a:buChar char="•"/>
            </a:pPr>
            <a:r>
              <a:rPr lang="en-US" sz="2000" dirty="0">
                <a:solidFill>
                  <a:srgbClr val="404040"/>
                </a:solidFill>
                <a:latin typeface="Corbel" panose="020B0503020204020204" pitchFamily="34" charset="0"/>
              </a:rPr>
              <a:t>Six prominent individuals from Mars and Earth, who are leaders at the various asteroids, come together to determine the best way to relocate their people </a:t>
            </a:r>
          </a:p>
          <a:p>
            <a:pPr marL="742950" lvl="1" indent="-285750">
              <a:buFont typeface="Arial" panose="020B0604020202020204" pitchFamily="34" charset="0"/>
              <a:buChar char="•"/>
            </a:pPr>
            <a:r>
              <a:rPr lang="en-US" sz="2000" dirty="0">
                <a:solidFill>
                  <a:srgbClr val="404040"/>
                </a:solidFill>
                <a:latin typeface="Corbel" panose="020B0503020204020204" pitchFamily="34" charset="0"/>
              </a:rPr>
              <a:t>John Connor (JC) – Represents Pallas</a:t>
            </a:r>
          </a:p>
          <a:p>
            <a:pPr marL="742950" lvl="1" indent="-285750">
              <a:buFont typeface="Arial" panose="020B0604020202020204" pitchFamily="34" charset="0"/>
              <a:buChar char="•"/>
            </a:pPr>
            <a:r>
              <a:rPr lang="en-US" sz="2000" dirty="0">
                <a:solidFill>
                  <a:srgbClr val="404040"/>
                </a:solidFill>
                <a:latin typeface="Corbel" panose="020B0503020204020204" pitchFamily="34" charset="0"/>
              </a:rPr>
              <a:t>Fred Harvey (FH) – Represents Ceres</a:t>
            </a:r>
          </a:p>
          <a:p>
            <a:pPr marL="742950" lvl="1" indent="-285750">
              <a:buFont typeface="Arial" panose="020B0604020202020204" pitchFamily="34" charset="0"/>
              <a:buChar char="•"/>
            </a:pPr>
            <a:r>
              <a:rPr lang="en-US" sz="2000" dirty="0">
                <a:solidFill>
                  <a:srgbClr val="404040"/>
                </a:solidFill>
                <a:latin typeface="Corbel" panose="020B0503020204020204" pitchFamily="34" charset="0"/>
              </a:rPr>
              <a:t>Betty Philips (BP) – Represents Vesta		</a:t>
            </a:r>
          </a:p>
          <a:p>
            <a:pPr marL="742950" lvl="1" indent="-285750">
              <a:buFont typeface="Arial" panose="020B0604020202020204" pitchFamily="34" charset="0"/>
              <a:buChar char="•"/>
            </a:pPr>
            <a:r>
              <a:rPr lang="en-US" sz="2000" dirty="0">
                <a:solidFill>
                  <a:srgbClr val="404040"/>
                </a:solidFill>
                <a:latin typeface="Corbel" panose="020B0503020204020204" pitchFamily="34" charset="0"/>
              </a:rPr>
              <a:t>Mickey </a:t>
            </a:r>
            <a:r>
              <a:rPr lang="en-US" sz="2000" dirty="0" err="1">
                <a:solidFill>
                  <a:srgbClr val="404040"/>
                </a:solidFill>
                <a:latin typeface="Corbel" panose="020B0503020204020204" pitchFamily="34" charset="0"/>
              </a:rPr>
              <a:t>Gibbony</a:t>
            </a:r>
            <a:r>
              <a:rPr lang="en-US" sz="2000" dirty="0">
                <a:solidFill>
                  <a:srgbClr val="404040"/>
                </a:solidFill>
                <a:latin typeface="Corbel" panose="020B0503020204020204" pitchFamily="34" charset="0"/>
              </a:rPr>
              <a:t> (MG) – Represents Hygiea	</a:t>
            </a:r>
          </a:p>
          <a:p>
            <a:pPr marL="742950" lvl="1" indent="-285750">
              <a:buFont typeface="Arial" panose="020B0604020202020204" pitchFamily="34" charset="0"/>
              <a:buChar char="•"/>
            </a:pPr>
            <a:r>
              <a:rPr lang="en-US" sz="2000" dirty="0">
                <a:solidFill>
                  <a:srgbClr val="404040"/>
                </a:solidFill>
                <a:latin typeface="Corbel" panose="020B0503020204020204" pitchFamily="34" charset="0"/>
              </a:rPr>
              <a:t>Cassandra Watkins	 (CW) – Represents Ceres</a:t>
            </a:r>
            <a:endParaRPr lang="en-US" sz="2000" i="1" dirty="0">
              <a:solidFill>
                <a:srgbClr val="404040"/>
              </a:solidFill>
              <a:latin typeface="Corbel" panose="020B0503020204020204" pitchFamily="34" charset="0"/>
            </a:endParaRPr>
          </a:p>
          <a:p>
            <a:pPr marL="742950" lvl="1" indent="-285750">
              <a:buFont typeface="Arial" panose="020B0604020202020204" pitchFamily="34" charset="0"/>
              <a:buChar char="•"/>
            </a:pPr>
            <a:r>
              <a:rPr lang="en-US" sz="2000" dirty="0">
                <a:solidFill>
                  <a:srgbClr val="404040"/>
                </a:solidFill>
                <a:latin typeface="Corbel" panose="020B0503020204020204" pitchFamily="34" charset="0"/>
              </a:rPr>
              <a:t>Bob Wilson (BW) – Represents Pallas	</a:t>
            </a:r>
          </a:p>
        </p:txBody>
      </p:sp>
      <p:pic>
        <p:nvPicPr>
          <p:cNvPr id="37" name="Graphic 36" descr="Palm tree">
            <a:extLst>
              <a:ext uri="{FF2B5EF4-FFF2-40B4-BE49-F238E27FC236}">
                <a16:creationId xmlns:a16="http://schemas.microsoft.com/office/drawing/2014/main" id="{79F2EC1B-9713-4CCF-8301-82ED265F394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964994" y="809490"/>
            <a:ext cx="914400" cy="914400"/>
          </a:xfrm>
          <a:prstGeom prst="rect">
            <a:avLst/>
          </a:prstGeom>
        </p:spPr>
      </p:pic>
      <p:pic>
        <p:nvPicPr>
          <p:cNvPr id="38" name="Graphic 37" descr="Palm tree">
            <a:extLst>
              <a:ext uri="{FF2B5EF4-FFF2-40B4-BE49-F238E27FC236}">
                <a16:creationId xmlns:a16="http://schemas.microsoft.com/office/drawing/2014/main" id="{11C9CA6F-B5F0-4837-8E50-85C201ADA4F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834542" y="1142112"/>
            <a:ext cx="553133" cy="553133"/>
          </a:xfrm>
          <a:prstGeom prst="rect">
            <a:avLst/>
          </a:prstGeom>
        </p:spPr>
      </p:pic>
      <p:pic>
        <p:nvPicPr>
          <p:cNvPr id="39" name="Graphic 38" descr="Palm tree">
            <a:extLst>
              <a:ext uri="{FF2B5EF4-FFF2-40B4-BE49-F238E27FC236}">
                <a16:creationId xmlns:a16="http://schemas.microsoft.com/office/drawing/2014/main" id="{585AC1AD-01C8-4E2D-8361-4BEA62A4858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387675" y="1277468"/>
            <a:ext cx="404329" cy="404329"/>
          </a:xfrm>
          <a:prstGeom prst="rect">
            <a:avLst/>
          </a:prstGeom>
        </p:spPr>
      </p:pic>
    </p:spTree>
    <p:extLst>
      <p:ext uri="{BB962C8B-B14F-4D97-AF65-F5344CB8AC3E}">
        <p14:creationId xmlns:p14="http://schemas.microsoft.com/office/powerpoint/2010/main" val="37002180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1568D3DA-67F7-464C-95FF-D7D56F4038D6}"/>
              </a:ext>
            </a:extLst>
          </p:cNvPr>
          <p:cNvSpPr/>
          <p:nvPr/>
        </p:nvSpPr>
        <p:spPr>
          <a:xfrm rot="19800000">
            <a:off x="-597297" y="674901"/>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A large body of water&#10;&#10;Description automatically generated">
            <a:extLst>
              <a:ext uri="{FF2B5EF4-FFF2-40B4-BE49-F238E27FC236}">
                <a16:creationId xmlns:a16="http://schemas.microsoft.com/office/drawing/2014/main" id="{B83B0471-BE25-41B4-B185-53BEB6528B89}"/>
              </a:ext>
            </a:extLst>
          </p:cNvPr>
          <p:cNvPicPr>
            <a:picLocks noChangeAspect="1"/>
          </p:cNvPicPr>
          <p:nvPr/>
        </p:nvPicPr>
        <p:blipFill rotWithShape="1">
          <a:blip r:embed="rId2">
            <a:alphaModFix amt="20000"/>
            <a:extLst>
              <a:ext uri="{28A0092B-C50C-407E-A947-70E740481C1C}">
                <a14:useLocalDpi xmlns:a14="http://schemas.microsoft.com/office/drawing/2010/main" val="0"/>
              </a:ext>
            </a:extLst>
          </a:blip>
          <a:srcRect t="34654" b="43573"/>
          <a:stretch/>
        </p:blipFill>
        <p:spPr>
          <a:xfrm>
            <a:off x="773935" y="442465"/>
            <a:ext cx="9018070" cy="1308226"/>
          </a:xfrm>
          <a:prstGeom prst="rect">
            <a:avLst/>
          </a:prstGeom>
        </p:spPr>
      </p:pic>
      <p:sp>
        <p:nvSpPr>
          <p:cNvPr id="34" name="Rectangle 33">
            <a:extLst>
              <a:ext uri="{FF2B5EF4-FFF2-40B4-BE49-F238E27FC236}">
                <a16:creationId xmlns:a16="http://schemas.microsoft.com/office/drawing/2014/main" id="{BFE7775A-1FAD-4E84-8B9E-DA4B39640B5E}"/>
              </a:ext>
            </a:extLst>
          </p:cNvPr>
          <p:cNvSpPr/>
          <p:nvPr/>
        </p:nvSpPr>
        <p:spPr>
          <a:xfrm rot="19800000">
            <a:off x="9089102" y="5937184"/>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5D79E09-6E77-4F87-B358-F18D99FA343D}"/>
              </a:ext>
            </a:extLst>
          </p:cNvPr>
          <p:cNvSpPr>
            <a:spLocks noGrp="1"/>
          </p:cNvSpPr>
          <p:nvPr>
            <p:ph type="title"/>
          </p:nvPr>
        </p:nvSpPr>
        <p:spPr>
          <a:xfrm>
            <a:off x="773934" y="425128"/>
            <a:ext cx="9018070" cy="1325563"/>
          </a:xfrm>
          <a:noFill/>
          <a:ln w="76200">
            <a:solidFill>
              <a:srgbClr val="11B29F"/>
            </a:solidFill>
          </a:ln>
        </p:spPr>
        <p:txBody>
          <a:bodyPr/>
          <a:lstStyle/>
          <a:p>
            <a:pPr algn="ctr"/>
            <a:r>
              <a:rPr lang="en-US" dirty="0">
                <a:solidFill>
                  <a:srgbClr val="404040"/>
                </a:solidFill>
                <a:latin typeface="Bodoni MT" panose="02070603080606020203" pitchFamily="18" charset="0"/>
              </a:rPr>
              <a:t>Ex: The Expanse</a:t>
            </a:r>
          </a:p>
        </p:txBody>
      </p:sp>
      <p:pic>
        <p:nvPicPr>
          <p:cNvPr id="5" name="Content Placeholder 4" descr="A picture containing cage&#10;&#10;Description automatically generated">
            <a:extLst>
              <a:ext uri="{FF2B5EF4-FFF2-40B4-BE49-F238E27FC236}">
                <a16:creationId xmlns:a16="http://schemas.microsoft.com/office/drawing/2014/main" id="{EF817497-4F98-4236-83EE-74FD8376B07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887140" y="47697"/>
            <a:ext cx="2143125" cy="2143125"/>
          </a:xfrm>
        </p:spPr>
      </p:pic>
      <p:sp>
        <p:nvSpPr>
          <p:cNvPr id="17" name="Rectangle 16">
            <a:extLst>
              <a:ext uri="{FF2B5EF4-FFF2-40B4-BE49-F238E27FC236}">
                <a16:creationId xmlns:a16="http://schemas.microsoft.com/office/drawing/2014/main" id="{C723ED3C-F5E6-4121-9EF2-DD9574E1A49F}"/>
              </a:ext>
            </a:extLst>
          </p:cNvPr>
          <p:cNvSpPr/>
          <p:nvPr/>
        </p:nvSpPr>
        <p:spPr>
          <a:xfrm>
            <a:off x="10085294" y="2008116"/>
            <a:ext cx="1776920" cy="76178"/>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F9E0EC60-66D4-4536-A867-30142339BAA7}"/>
              </a:ext>
            </a:extLst>
          </p:cNvPr>
          <p:cNvSpPr/>
          <p:nvPr/>
        </p:nvSpPr>
        <p:spPr>
          <a:xfrm>
            <a:off x="10085294" y="2129819"/>
            <a:ext cx="1776920" cy="76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F95AED49-24A8-4D10-9D31-F944565EC1B2}"/>
              </a:ext>
            </a:extLst>
          </p:cNvPr>
          <p:cNvSpPr/>
          <p:nvPr/>
        </p:nvSpPr>
        <p:spPr>
          <a:xfrm>
            <a:off x="10085294" y="2251522"/>
            <a:ext cx="1776920" cy="150200"/>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993D5826-407C-4F65-BE3A-EB593B942A36}"/>
              </a:ext>
            </a:extLst>
          </p:cNvPr>
          <p:cNvSpPr/>
          <p:nvPr/>
        </p:nvSpPr>
        <p:spPr>
          <a:xfrm>
            <a:off x="10085294" y="2447247"/>
            <a:ext cx="1776920" cy="150200"/>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D2785A94-4D0B-4559-9303-3C963AA0EF9A}"/>
              </a:ext>
            </a:extLst>
          </p:cNvPr>
          <p:cNvSpPr/>
          <p:nvPr/>
        </p:nvSpPr>
        <p:spPr>
          <a:xfrm>
            <a:off x="10085294" y="2642972"/>
            <a:ext cx="1776920" cy="362446"/>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B235F2E9-4558-433D-9527-7EFF5C5E78A8}"/>
              </a:ext>
            </a:extLst>
          </p:cNvPr>
          <p:cNvSpPr/>
          <p:nvPr/>
        </p:nvSpPr>
        <p:spPr>
          <a:xfrm>
            <a:off x="10085294" y="3050943"/>
            <a:ext cx="1776920" cy="362446"/>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99613B87-411B-4008-BF30-F1A3B8F247B5}"/>
              </a:ext>
            </a:extLst>
          </p:cNvPr>
          <p:cNvSpPr/>
          <p:nvPr/>
        </p:nvSpPr>
        <p:spPr>
          <a:xfrm>
            <a:off x="10085294" y="3490136"/>
            <a:ext cx="1776920" cy="3367864"/>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145B3BD2-B1C1-4ED2-A4E0-5E17DD3736F1}"/>
              </a:ext>
            </a:extLst>
          </p:cNvPr>
          <p:cNvSpPr/>
          <p:nvPr/>
        </p:nvSpPr>
        <p:spPr>
          <a:xfrm rot="19800000">
            <a:off x="-765351" y="385789"/>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DC3B2826-65DD-408B-8F18-8CCD6C052D8D}"/>
              </a:ext>
            </a:extLst>
          </p:cNvPr>
          <p:cNvSpPr/>
          <p:nvPr/>
        </p:nvSpPr>
        <p:spPr>
          <a:xfrm rot="19800000">
            <a:off x="9257156" y="6226296"/>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4935F901-F632-4698-8C7A-AC29B2397A6C}"/>
              </a:ext>
            </a:extLst>
          </p:cNvPr>
          <p:cNvSpPr/>
          <p:nvPr/>
        </p:nvSpPr>
        <p:spPr>
          <a:xfrm rot="19800000">
            <a:off x="8263809" y="5824178"/>
            <a:ext cx="4731177"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389720C5-6DCB-428D-8C4F-A02DEC239333}"/>
              </a:ext>
            </a:extLst>
          </p:cNvPr>
          <p:cNvSpPr txBox="1"/>
          <p:nvPr/>
        </p:nvSpPr>
        <p:spPr>
          <a:xfrm>
            <a:off x="773935" y="1947592"/>
            <a:ext cx="8859163" cy="5016758"/>
          </a:xfrm>
          <a:prstGeom prst="rect">
            <a:avLst/>
          </a:prstGeom>
          <a:noFill/>
        </p:spPr>
        <p:txBody>
          <a:bodyPr wrap="square" rtlCol="0">
            <a:spAutoFit/>
          </a:bodyPr>
          <a:lstStyle/>
          <a:p>
            <a:pPr marL="285750" indent="-285750">
              <a:buFont typeface="Arial" panose="020B0604020202020204" pitchFamily="34" charset="0"/>
              <a:buChar char="•"/>
            </a:pPr>
            <a:r>
              <a:rPr lang="en-US" sz="2000" dirty="0">
                <a:solidFill>
                  <a:srgbClr val="404040"/>
                </a:solidFill>
                <a:latin typeface="Corbel" panose="020B0503020204020204" pitchFamily="34" charset="0"/>
              </a:rPr>
              <a:t>Act I</a:t>
            </a:r>
          </a:p>
          <a:p>
            <a:pPr marL="742950" lvl="1" indent="-285750">
              <a:buFont typeface="Arial" panose="020B0604020202020204" pitchFamily="34" charset="0"/>
              <a:buChar char="•"/>
            </a:pPr>
            <a:r>
              <a:rPr lang="en-US" sz="2000" dirty="0">
                <a:solidFill>
                  <a:srgbClr val="11B29F"/>
                </a:solidFill>
                <a:latin typeface="Corbel" panose="020B0503020204020204" pitchFamily="34" charset="0"/>
              </a:rPr>
              <a:t>“Rather than starting off by trying to move people from one asteroid  to another, why don’t we try to establish what we want to accomplish?” – JC</a:t>
            </a:r>
          </a:p>
          <a:p>
            <a:pPr marL="742950" lvl="1" indent="-285750">
              <a:buFont typeface="Arial" panose="020B0604020202020204" pitchFamily="34" charset="0"/>
              <a:buChar char="•"/>
            </a:pPr>
            <a:r>
              <a:rPr lang="en-US" sz="2000" dirty="0">
                <a:solidFill>
                  <a:srgbClr val="404040"/>
                </a:solidFill>
                <a:latin typeface="Corbel" panose="020B0503020204020204" pitchFamily="34" charset="0"/>
              </a:rPr>
              <a:t>“Good idea, Lil John” – FH</a:t>
            </a:r>
          </a:p>
          <a:p>
            <a:pPr marL="742950" lvl="1" indent="-285750">
              <a:buFont typeface="Arial" panose="020B0604020202020204" pitchFamily="34" charset="0"/>
              <a:buChar char="•"/>
            </a:pPr>
            <a:r>
              <a:rPr lang="en-US" sz="2000" dirty="0">
                <a:solidFill>
                  <a:srgbClr val="11B29F"/>
                </a:solidFill>
                <a:latin typeface="Corbel" panose="020B0503020204020204" pitchFamily="34" charset="0"/>
              </a:rPr>
              <a:t>“Sixty percent of all residents are Martians and 40% are Earthers, so that’s what we need our asteroids to be, 60% and 40%.” – JC </a:t>
            </a:r>
          </a:p>
          <a:p>
            <a:pPr marL="742950" lvl="1" indent="-285750">
              <a:buFont typeface="Arial" panose="020B0604020202020204" pitchFamily="34" charset="0"/>
              <a:buChar char="•"/>
            </a:pPr>
            <a:r>
              <a:rPr lang="en-US" sz="2000" dirty="0">
                <a:solidFill>
                  <a:srgbClr val="A71B86"/>
                </a:solidFill>
                <a:latin typeface="Corbel" panose="020B0503020204020204" pitchFamily="34" charset="0"/>
              </a:rPr>
              <a:t>“That’s okay for you to say, Lil John, because your </a:t>
            </a:r>
            <a:r>
              <a:rPr lang="en-US" sz="2000" dirty="0" err="1">
                <a:solidFill>
                  <a:srgbClr val="A71B86"/>
                </a:solidFill>
                <a:latin typeface="Corbel" panose="020B0503020204020204" pitchFamily="34" charset="0"/>
              </a:rPr>
              <a:t>asteriod</a:t>
            </a:r>
            <a:r>
              <a:rPr lang="en-US" sz="2000" dirty="0">
                <a:solidFill>
                  <a:srgbClr val="A71B86"/>
                </a:solidFill>
                <a:latin typeface="Corbel" panose="020B0503020204020204" pitchFamily="34" charset="0"/>
              </a:rPr>
              <a:t> (Pallas) is already close to those proportions. My asteroid (Vesta) is a long way from that ratio, and we would have to move a lot of our residents.” – BP</a:t>
            </a:r>
          </a:p>
          <a:p>
            <a:pPr marL="742950" lvl="1" indent="-285750">
              <a:buFont typeface="Arial" panose="020B0604020202020204" pitchFamily="34" charset="0"/>
              <a:buChar char="•"/>
            </a:pPr>
            <a:r>
              <a:rPr lang="en-US" sz="2000" dirty="0">
                <a:solidFill>
                  <a:srgbClr val="11B29F"/>
                </a:solidFill>
                <a:latin typeface="Corbel" panose="020B0503020204020204" pitchFamily="34" charset="0"/>
              </a:rPr>
              <a:t>“I’m not saying it, Betty; Jim Holden has been saying it for 6 months.” – JC</a:t>
            </a:r>
          </a:p>
          <a:p>
            <a:pPr marL="742950" lvl="1" indent="-285750">
              <a:buFont typeface="Arial" panose="020B0604020202020204" pitchFamily="34" charset="0"/>
              <a:buChar char="•"/>
            </a:pPr>
            <a:r>
              <a:rPr lang="en-US" sz="2000" dirty="0">
                <a:solidFill>
                  <a:srgbClr val="404040"/>
                </a:solidFill>
                <a:latin typeface="Corbel" panose="020B0503020204020204" pitchFamily="34" charset="0"/>
              </a:rPr>
              <a:t>“John’s right, Betty, and we’re not moving people yet; we’re just putting down our objectives. I think that must be our highest-priority.“ – FH </a:t>
            </a:r>
          </a:p>
          <a:p>
            <a:pPr marL="742950" lvl="1" indent="-285750">
              <a:buFont typeface="Arial" panose="020B0604020202020204" pitchFamily="34" charset="0"/>
              <a:buChar char="•"/>
            </a:pPr>
            <a:r>
              <a:rPr lang="en-US" sz="2000" i="1" dirty="0">
                <a:solidFill>
                  <a:schemeClr val="bg1">
                    <a:lumMod val="50000"/>
                  </a:schemeClr>
                </a:solidFill>
                <a:latin typeface="Corbel" panose="020B0503020204020204" pitchFamily="34" charset="0"/>
              </a:rPr>
              <a:t>They all nod in agreement like a bunch of bobbleheads</a:t>
            </a:r>
          </a:p>
          <a:p>
            <a:pPr marL="742950" lvl="1" indent="-285750">
              <a:buFont typeface="Arial" panose="020B0604020202020204" pitchFamily="34" charset="0"/>
              <a:buChar char="•"/>
            </a:pPr>
            <a:endParaRPr lang="en-US" sz="2000" i="1" dirty="0">
              <a:solidFill>
                <a:schemeClr val="bg1">
                  <a:lumMod val="50000"/>
                </a:schemeClr>
              </a:solidFill>
              <a:latin typeface="Corbel" panose="020B0503020204020204" pitchFamily="34" charset="0"/>
            </a:endParaRPr>
          </a:p>
          <a:p>
            <a:pPr marL="285750" indent="-285750">
              <a:buFont typeface="Arial" panose="020B0604020202020204" pitchFamily="34" charset="0"/>
              <a:buChar char="•"/>
            </a:pPr>
            <a:r>
              <a:rPr lang="en-US" sz="2000" dirty="0">
                <a:solidFill>
                  <a:srgbClr val="404040"/>
                </a:solidFill>
                <a:latin typeface="Corbel" panose="020B0503020204020204" pitchFamily="34" charset="0"/>
              </a:rPr>
              <a:t>Intermission I</a:t>
            </a:r>
          </a:p>
          <a:p>
            <a:pPr marL="742950" lvl="1" indent="-285750">
              <a:buFont typeface="Arial" panose="020B0604020202020204" pitchFamily="34" charset="0"/>
              <a:buChar char="•"/>
            </a:pPr>
            <a:endParaRPr lang="en-US" sz="2000" i="1" dirty="0">
              <a:solidFill>
                <a:srgbClr val="404040"/>
              </a:solidFill>
              <a:latin typeface="Corbel" panose="020B0503020204020204" pitchFamily="34" charset="0"/>
            </a:endParaRPr>
          </a:p>
        </p:txBody>
      </p:sp>
      <p:pic>
        <p:nvPicPr>
          <p:cNvPr id="37" name="Graphic 36" descr="Palm tree">
            <a:extLst>
              <a:ext uri="{FF2B5EF4-FFF2-40B4-BE49-F238E27FC236}">
                <a16:creationId xmlns:a16="http://schemas.microsoft.com/office/drawing/2014/main" id="{79F2EC1B-9713-4CCF-8301-82ED265F394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964994" y="809490"/>
            <a:ext cx="914400" cy="914400"/>
          </a:xfrm>
          <a:prstGeom prst="rect">
            <a:avLst/>
          </a:prstGeom>
        </p:spPr>
      </p:pic>
      <p:pic>
        <p:nvPicPr>
          <p:cNvPr id="38" name="Graphic 37" descr="Palm tree">
            <a:extLst>
              <a:ext uri="{FF2B5EF4-FFF2-40B4-BE49-F238E27FC236}">
                <a16:creationId xmlns:a16="http://schemas.microsoft.com/office/drawing/2014/main" id="{11C9CA6F-B5F0-4837-8E50-85C201ADA4F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834542" y="1142112"/>
            <a:ext cx="553133" cy="553133"/>
          </a:xfrm>
          <a:prstGeom prst="rect">
            <a:avLst/>
          </a:prstGeom>
        </p:spPr>
      </p:pic>
      <p:pic>
        <p:nvPicPr>
          <p:cNvPr id="39" name="Graphic 38" descr="Palm tree">
            <a:extLst>
              <a:ext uri="{FF2B5EF4-FFF2-40B4-BE49-F238E27FC236}">
                <a16:creationId xmlns:a16="http://schemas.microsoft.com/office/drawing/2014/main" id="{585AC1AD-01C8-4E2D-8361-4BEA62A4858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387675" y="1277468"/>
            <a:ext cx="404329" cy="404329"/>
          </a:xfrm>
          <a:prstGeom prst="rect">
            <a:avLst/>
          </a:prstGeom>
        </p:spPr>
      </p:pic>
    </p:spTree>
    <p:extLst>
      <p:ext uri="{BB962C8B-B14F-4D97-AF65-F5344CB8AC3E}">
        <p14:creationId xmlns:p14="http://schemas.microsoft.com/office/powerpoint/2010/main" val="20904079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1568D3DA-67F7-464C-95FF-D7D56F4038D6}"/>
              </a:ext>
            </a:extLst>
          </p:cNvPr>
          <p:cNvSpPr/>
          <p:nvPr/>
        </p:nvSpPr>
        <p:spPr>
          <a:xfrm rot="19800000">
            <a:off x="-597297" y="674901"/>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A large body of water&#10;&#10;Description automatically generated">
            <a:extLst>
              <a:ext uri="{FF2B5EF4-FFF2-40B4-BE49-F238E27FC236}">
                <a16:creationId xmlns:a16="http://schemas.microsoft.com/office/drawing/2014/main" id="{B83B0471-BE25-41B4-B185-53BEB6528B89}"/>
              </a:ext>
            </a:extLst>
          </p:cNvPr>
          <p:cNvPicPr>
            <a:picLocks noChangeAspect="1"/>
          </p:cNvPicPr>
          <p:nvPr/>
        </p:nvPicPr>
        <p:blipFill rotWithShape="1">
          <a:blip r:embed="rId2">
            <a:alphaModFix amt="20000"/>
            <a:extLst>
              <a:ext uri="{28A0092B-C50C-407E-A947-70E740481C1C}">
                <a14:useLocalDpi xmlns:a14="http://schemas.microsoft.com/office/drawing/2010/main" val="0"/>
              </a:ext>
            </a:extLst>
          </a:blip>
          <a:srcRect t="34654" b="43573"/>
          <a:stretch/>
        </p:blipFill>
        <p:spPr>
          <a:xfrm>
            <a:off x="773935" y="442465"/>
            <a:ext cx="9018070" cy="1308226"/>
          </a:xfrm>
          <a:prstGeom prst="rect">
            <a:avLst/>
          </a:prstGeom>
        </p:spPr>
      </p:pic>
      <p:sp>
        <p:nvSpPr>
          <p:cNvPr id="34" name="Rectangle 33">
            <a:extLst>
              <a:ext uri="{FF2B5EF4-FFF2-40B4-BE49-F238E27FC236}">
                <a16:creationId xmlns:a16="http://schemas.microsoft.com/office/drawing/2014/main" id="{BFE7775A-1FAD-4E84-8B9E-DA4B39640B5E}"/>
              </a:ext>
            </a:extLst>
          </p:cNvPr>
          <p:cNvSpPr/>
          <p:nvPr/>
        </p:nvSpPr>
        <p:spPr>
          <a:xfrm rot="19800000">
            <a:off x="9089102" y="5937184"/>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5D79E09-6E77-4F87-B358-F18D99FA343D}"/>
              </a:ext>
            </a:extLst>
          </p:cNvPr>
          <p:cNvSpPr>
            <a:spLocks noGrp="1"/>
          </p:cNvSpPr>
          <p:nvPr>
            <p:ph type="title"/>
          </p:nvPr>
        </p:nvSpPr>
        <p:spPr>
          <a:xfrm>
            <a:off x="773934" y="425128"/>
            <a:ext cx="9018070" cy="1325563"/>
          </a:xfrm>
          <a:noFill/>
          <a:ln w="76200">
            <a:solidFill>
              <a:srgbClr val="11B29F"/>
            </a:solidFill>
          </a:ln>
        </p:spPr>
        <p:txBody>
          <a:bodyPr/>
          <a:lstStyle/>
          <a:p>
            <a:pPr algn="ctr"/>
            <a:r>
              <a:rPr lang="en-US" dirty="0">
                <a:solidFill>
                  <a:srgbClr val="404040"/>
                </a:solidFill>
                <a:latin typeface="Bodoni MT" panose="02070603080606020203" pitchFamily="18" charset="0"/>
              </a:rPr>
              <a:t>Ex: The Expanse</a:t>
            </a:r>
          </a:p>
        </p:txBody>
      </p:sp>
      <p:pic>
        <p:nvPicPr>
          <p:cNvPr id="5" name="Content Placeholder 4" descr="A picture containing cage&#10;&#10;Description automatically generated">
            <a:extLst>
              <a:ext uri="{FF2B5EF4-FFF2-40B4-BE49-F238E27FC236}">
                <a16:creationId xmlns:a16="http://schemas.microsoft.com/office/drawing/2014/main" id="{EF817497-4F98-4236-83EE-74FD8376B07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887140" y="47697"/>
            <a:ext cx="2143125" cy="2143125"/>
          </a:xfrm>
        </p:spPr>
      </p:pic>
      <p:sp>
        <p:nvSpPr>
          <p:cNvPr id="17" name="Rectangle 16">
            <a:extLst>
              <a:ext uri="{FF2B5EF4-FFF2-40B4-BE49-F238E27FC236}">
                <a16:creationId xmlns:a16="http://schemas.microsoft.com/office/drawing/2014/main" id="{C723ED3C-F5E6-4121-9EF2-DD9574E1A49F}"/>
              </a:ext>
            </a:extLst>
          </p:cNvPr>
          <p:cNvSpPr/>
          <p:nvPr/>
        </p:nvSpPr>
        <p:spPr>
          <a:xfrm>
            <a:off x="10085294" y="2008116"/>
            <a:ext cx="1776920" cy="76178"/>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F9E0EC60-66D4-4536-A867-30142339BAA7}"/>
              </a:ext>
            </a:extLst>
          </p:cNvPr>
          <p:cNvSpPr/>
          <p:nvPr/>
        </p:nvSpPr>
        <p:spPr>
          <a:xfrm>
            <a:off x="10085294" y="2129819"/>
            <a:ext cx="1776920" cy="76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F95AED49-24A8-4D10-9D31-F944565EC1B2}"/>
              </a:ext>
            </a:extLst>
          </p:cNvPr>
          <p:cNvSpPr/>
          <p:nvPr/>
        </p:nvSpPr>
        <p:spPr>
          <a:xfrm>
            <a:off x="10085294" y="2251522"/>
            <a:ext cx="1776920" cy="150200"/>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993D5826-407C-4F65-BE3A-EB593B942A36}"/>
              </a:ext>
            </a:extLst>
          </p:cNvPr>
          <p:cNvSpPr/>
          <p:nvPr/>
        </p:nvSpPr>
        <p:spPr>
          <a:xfrm>
            <a:off x="10085294" y="2447247"/>
            <a:ext cx="1776920" cy="150200"/>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D2785A94-4D0B-4559-9303-3C963AA0EF9A}"/>
              </a:ext>
            </a:extLst>
          </p:cNvPr>
          <p:cNvSpPr/>
          <p:nvPr/>
        </p:nvSpPr>
        <p:spPr>
          <a:xfrm>
            <a:off x="10085294" y="2642972"/>
            <a:ext cx="1776920" cy="362446"/>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B235F2E9-4558-433D-9527-7EFF5C5E78A8}"/>
              </a:ext>
            </a:extLst>
          </p:cNvPr>
          <p:cNvSpPr/>
          <p:nvPr/>
        </p:nvSpPr>
        <p:spPr>
          <a:xfrm>
            <a:off x="10085294" y="3050943"/>
            <a:ext cx="1776920" cy="362446"/>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99613B87-411B-4008-BF30-F1A3B8F247B5}"/>
              </a:ext>
            </a:extLst>
          </p:cNvPr>
          <p:cNvSpPr/>
          <p:nvPr/>
        </p:nvSpPr>
        <p:spPr>
          <a:xfrm>
            <a:off x="10085294" y="3490136"/>
            <a:ext cx="1776920" cy="3367864"/>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145B3BD2-B1C1-4ED2-A4E0-5E17DD3736F1}"/>
              </a:ext>
            </a:extLst>
          </p:cNvPr>
          <p:cNvSpPr/>
          <p:nvPr/>
        </p:nvSpPr>
        <p:spPr>
          <a:xfrm rot="19800000">
            <a:off x="-765351" y="385789"/>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DC3B2826-65DD-408B-8F18-8CCD6C052D8D}"/>
              </a:ext>
            </a:extLst>
          </p:cNvPr>
          <p:cNvSpPr/>
          <p:nvPr/>
        </p:nvSpPr>
        <p:spPr>
          <a:xfrm rot="19800000">
            <a:off x="9257156" y="6226296"/>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4935F901-F632-4698-8C7A-AC29B2397A6C}"/>
              </a:ext>
            </a:extLst>
          </p:cNvPr>
          <p:cNvSpPr/>
          <p:nvPr/>
        </p:nvSpPr>
        <p:spPr>
          <a:xfrm rot="19800000">
            <a:off x="8263809" y="5824178"/>
            <a:ext cx="4731177"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389720C5-6DCB-428D-8C4F-A02DEC239333}"/>
              </a:ext>
            </a:extLst>
          </p:cNvPr>
          <p:cNvSpPr txBox="1"/>
          <p:nvPr/>
        </p:nvSpPr>
        <p:spPr>
          <a:xfrm>
            <a:off x="773935" y="1947592"/>
            <a:ext cx="8859163" cy="2246769"/>
          </a:xfrm>
          <a:prstGeom prst="rect">
            <a:avLst/>
          </a:prstGeom>
          <a:noFill/>
        </p:spPr>
        <p:txBody>
          <a:bodyPr wrap="square" rtlCol="0">
            <a:spAutoFit/>
          </a:bodyPr>
          <a:lstStyle/>
          <a:p>
            <a:pPr marL="285750" indent="-285750">
              <a:buFont typeface="Arial" panose="020B0604020202020204" pitchFamily="34" charset="0"/>
              <a:buChar char="•"/>
            </a:pPr>
            <a:r>
              <a:rPr lang="en-US" sz="2000" dirty="0">
                <a:solidFill>
                  <a:srgbClr val="404040"/>
                </a:solidFill>
                <a:latin typeface="Corbel" panose="020B0503020204020204" pitchFamily="34" charset="0"/>
              </a:rPr>
              <a:t>Act II</a:t>
            </a:r>
          </a:p>
          <a:p>
            <a:pPr marL="742950" lvl="1" indent="-285750">
              <a:buFont typeface="Arial" panose="020B0604020202020204" pitchFamily="34" charset="0"/>
              <a:buChar char="•"/>
            </a:pPr>
            <a:r>
              <a:rPr lang="en-US" sz="2000" dirty="0">
                <a:solidFill>
                  <a:srgbClr val="11B29F"/>
                </a:solidFill>
                <a:latin typeface="Corbel" panose="020B0503020204020204" pitchFamily="34" charset="0"/>
              </a:rPr>
              <a:t>“Since we’re going to have to move people to achieve this ratio at each asteroid, I think we ought to try to minimize  the amount of traveling.”– MG</a:t>
            </a:r>
          </a:p>
          <a:p>
            <a:pPr marL="742950" lvl="1" indent="-285750">
              <a:buFont typeface="Arial" panose="020B0604020202020204" pitchFamily="34" charset="0"/>
              <a:buChar char="•"/>
            </a:pPr>
            <a:r>
              <a:rPr lang="en-US" sz="2000" i="1" dirty="0">
                <a:solidFill>
                  <a:schemeClr val="bg1">
                    <a:lumMod val="50000"/>
                  </a:schemeClr>
                </a:solidFill>
                <a:latin typeface="Corbel" panose="020B0503020204020204" pitchFamily="34" charset="0"/>
              </a:rPr>
              <a:t>Fred Harvey shared a table showing the distance (in millions of miles) a person in one asteroid would have to travel to get to each of the other asteroids.</a:t>
            </a:r>
          </a:p>
          <a:p>
            <a:pPr marL="742950" lvl="1" indent="-285750">
              <a:buFont typeface="Arial" panose="020B0604020202020204" pitchFamily="34" charset="0"/>
              <a:buChar char="•"/>
            </a:pPr>
            <a:endParaRPr lang="en-US" sz="2000" i="1" dirty="0">
              <a:solidFill>
                <a:schemeClr val="bg1">
                  <a:lumMod val="50000"/>
                </a:schemeClr>
              </a:solidFill>
              <a:latin typeface="Corbel" panose="020B0503020204020204" pitchFamily="34" charset="0"/>
            </a:endParaRPr>
          </a:p>
          <a:p>
            <a:pPr lvl="1"/>
            <a:endParaRPr lang="en-US" sz="2000" i="1" dirty="0">
              <a:solidFill>
                <a:schemeClr val="bg1">
                  <a:lumMod val="50000"/>
                </a:schemeClr>
              </a:solidFill>
              <a:latin typeface="Corbel" panose="020B0503020204020204" pitchFamily="34" charset="0"/>
            </a:endParaRPr>
          </a:p>
        </p:txBody>
      </p:sp>
      <p:pic>
        <p:nvPicPr>
          <p:cNvPr id="37" name="Graphic 36" descr="Palm tree">
            <a:extLst>
              <a:ext uri="{FF2B5EF4-FFF2-40B4-BE49-F238E27FC236}">
                <a16:creationId xmlns:a16="http://schemas.microsoft.com/office/drawing/2014/main" id="{79F2EC1B-9713-4CCF-8301-82ED265F394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964994" y="809490"/>
            <a:ext cx="914400" cy="914400"/>
          </a:xfrm>
          <a:prstGeom prst="rect">
            <a:avLst/>
          </a:prstGeom>
        </p:spPr>
      </p:pic>
      <p:pic>
        <p:nvPicPr>
          <p:cNvPr id="38" name="Graphic 37" descr="Palm tree">
            <a:extLst>
              <a:ext uri="{FF2B5EF4-FFF2-40B4-BE49-F238E27FC236}">
                <a16:creationId xmlns:a16="http://schemas.microsoft.com/office/drawing/2014/main" id="{11C9CA6F-B5F0-4837-8E50-85C201ADA4F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834542" y="1142112"/>
            <a:ext cx="553133" cy="553133"/>
          </a:xfrm>
          <a:prstGeom prst="rect">
            <a:avLst/>
          </a:prstGeom>
        </p:spPr>
      </p:pic>
      <p:pic>
        <p:nvPicPr>
          <p:cNvPr id="39" name="Graphic 38" descr="Palm tree">
            <a:extLst>
              <a:ext uri="{FF2B5EF4-FFF2-40B4-BE49-F238E27FC236}">
                <a16:creationId xmlns:a16="http://schemas.microsoft.com/office/drawing/2014/main" id="{585AC1AD-01C8-4E2D-8361-4BEA62A4858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387675" y="1277468"/>
            <a:ext cx="404329" cy="404329"/>
          </a:xfrm>
          <a:prstGeom prst="rect">
            <a:avLst/>
          </a:prstGeom>
        </p:spPr>
      </p:pic>
      <p:graphicFrame>
        <p:nvGraphicFramePr>
          <p:cNvPr id="3" name="Table 3">
            <a:extLst>
              <a:ext uri="{FF2B5EF4-FFF2-40B4-BE49-F238E27FC236}">
                <a16:creationId xmlns:a16="http://schemas.microsoft.com/office/drawing/2014/main" id="{58241E20-8F4F-4C63-9F3C-F36F2EA6500E}"/>
              </a:ext>
            </a:extLst>
          </p:cNvPr>
          <p:cNvGraphicFramePr>
            <a:graphicFrameLocks noGrp="1"/>
          </p:cNvGraphicFramePr>
          <p:nvPr>
            <p:extLst>
              <p:ext uri="{D42A27DB-BD31-4B8C-83A1-F6EECF244321}">
                <p14:modId xmlns:p14="http://schemas.microsoft.com/office/powerpoint/2010/main" val="1413792900"/>
              </p:ext>
            </p:extLst>
          </p:nvPr>
        </p:nvGraphicFramePr>
        <p:xfrm>
          <a:off x="1139516" y="3981907"/>
          <a:ext cx="8128000" cy="1849120"/>
        </p:xfrm>
        <a:graphic>
          <a:graphicData uri="http://schemas.openxmlformats.org/drawingml/2006/table">
            <a:tbl>
              <a:tblPr firstRow="1" bandRow="1">
                <a:tableStyleId>{0505E3EF-67EA-436B-97B2-0124C06EBD24}</a:tableStyleId>
              </a:tblPr>
              <a:tblGrid>
                <a:gridCol w="1625600">
                  <a:extLst>
                    <a:ext uri="{9D8B030D-6E8A-4147-A177-3AD203B41FA5}">
                      <a16:colId xmlns:a16="http://schemas.microsoft.com/office/drawing/2014/main" val="884158799"/>
                    </a:ext>
                  </a:extLst>
                </a:gridCol>
                <a:gridCol w="1625600">
                  <a:extLst>
                    <a:ext uri="{9D8B030D-6E8A-4147-A177-3AD203B41FA5}">
                      <a16:colId xmlns:a16="http://schemas.microsoft.com/office/drawing/2014/main" val="3587704130"/>
                    </a:ext>
                  </a:extLst>
                </a:gridCol>
                <a:gridCol w="1625600">
                  <a:extLst>
                    <a:ext uri="{9D8B030D-6E8A-4147-A177-3AD203B41FA5}">
                      <a16:colId xmlns:a16="http://schemas.microsoft.com/office/drawing/2014/main" val="1459892759"/>
                    </a:ext>
                  </a:extLst>
                </a:gridCol>
                <a:gridCol w="1625600">
                  <a:extLst>
                    <a:ext uri="{9D8B030D-6E8A-4147-A177-3AD203B41FA5}">
                      <a16:colId xmlns:a16="http://schemas.microsoft.com/office/drawing/2014/main" val="1200751326"/>
                    </a:ext>
                  </a:extLst>
                </a:gridCol>
                <a:gridCol w="1625600">
                  <a:extLst>
                    <a:ext uri="{9D8B030D-6E8A-4147-A177-3AD203B41FA5}">
                      <a16:colId xmlns:a16="http://schemas.microsoft.com/office/drawing/2014/main" val="3799208621"/>
                    </a:ext>
                  </a:extLst>
                </a:gridCol>
              </a:tblGrid>
              <a:tr h="294093">
                <a:tc>
                  <a:txBody>
                    <a:bodyPr/>
                    <a:lstStyle/>
                    <a:p>
                      <a:pPr algn="ctr"/>
                      <a:r>
                        <a:rPr lang="en-US" b="1" dirty="0"/>
                        <a:t>Asteroid</a:t>
                      </a:r>
                    </a:p>
                  </a:txBody>
                  <a:tcPr/>
                </a:tc>
                <a:tc>
                  <a:txBody>
                    <a:bodyPr/>
                    <a:lstStyle/>
                    <a:p>
                      <a:pPr algn="ctr"/>
                      <a:r>
                        <a:rPr lang="en-US" dirty="0"/>
                        <a:t>Vesta</a:t>
                      </a:r>
                    </a:p>
                  </a:txBody>
                  <a:tcPr/>
                </a:tc>
                <a:tc>
                  <a:txBody>
                    <a:bodyPr/>
                    <a:lstStyle/>
                    <a:p>
                      <a:pPr algn="ctr"/>
                      <a:r>
                        <a:rPr lang="en-US" dirty="0"/>
                        <a:t>Hygiea</a:t>
                      </a:r>
                    </a:p>
                  </a:txBody>
                  <a:tcPr/>
                </a:tc>
                <a:tc>
                  <a:txBody>
                    <a:bodyPr/>
                    <a:lstStyle/>
                    <a:p>
                      <a:pPr algn="ctr"/>
                      <a:r>
                        <a:rPr lang="en-US" dirty="0"/>
                        <a:t>Pallas</a:t>
                      </a:r>
                    </a:p>
                  </a:txBody>
                  <a:tcPr/>
                </a:tc>
                <a:tc>
                  <a:txBody>
                    <a:bodyPr/>
                    <a:lstStyle/>
                    <a:p>
                      <a:pPr algn="ctr"/>
                      <a:r>
                        <a:rPr lang="en-US" dirty="0"/>
                        <a:t>Ceres</a:t>
                      </a:r>
                    </a:p>
                  </a:txBody>
                  <a:tcPr/>
                </a:tc>
                <a:extLst>
                  <a:ext uri="{0D108BD9-81ED-4DB2-BD59-A6C34878D82A}">
                    <a16:rowId xmlns:a16="http://schemas.microsoft.com/office/drawing/2014/main" val="3609992459"/>
                  </a:ext>
                </a:extLst>
              </a:tr>
              <a:tr h="370840">
                <a:tc>
                  <a:txBody>
                    <a:bodyPr/>
                    <a:lstStyle/>
                    <a:p>
                      <a:pPr algn="ctr"/>
                      <a:r>
                        <a:rPr lang="en-US" b="1" dirty="0"/>
                        <a:t>Vesta</a:t>
                      </a:r>
                    </a:p>
                  </a:txBody>
                  <a:tcPr/>
                </a:tc>
                <a:tc>
                  <a:txBody>
                    <a:bodyPr/>
                    <a:lstStyle/>
                    <a:p>
                      <a:pPr algn="ctr"/>
                      <a:r>
                        <a:rPr lang="en-US" dirty="0"/>
                        <a:t>-</a:t>
                      </a:r>
                    </a:p>
                  </a:txBody>
                  <a:tcPr/>
                </a:tc>
                <a:tc>
                  <a:txBody>
                    <a:bodyPr/>
                    <a:lstStyle/>
                    <a:p>
                      <a:pPr algn="ctr"/>
                      <a:r>
                        <a:rPr lang="en-US" dirty="0"/>
                        <a:t>30</a:t>
                      </a:r>
                    </a:p>
                  </a:txBody>
                  <a:tcPr/>
                </a:tc>
                <a:tc>
                  <a:txBody>
                    <a:bodyPr/>
                    <a:lstStyle/>
                    <a:p>
                      <a:pPr algn="ctr"/>
                      <a:r>
                        <a:rPr lang="en-US" dirty="0"/>
                        <a:t>12</a:t>
                      </a:r>
                    </a:p>
                  </a:txBody>
                  <a:tcPr/>
                </a:tc>
                <a:tc>
                  <a:txBody>
                    <a:bodyPr/>
                    <a:lstStyle/>
                    <a:p>
                      <a:pPr algn="ctr"/>
                      <a:r>
                        <a:rPr lang="en-US" dirty="0"/>
                        <a:t>20</a:t>
                      </a:r>
                    </a:p>
                  </a:txBody>
                  <a:tcPr/>
                </a:tc>
                <a:extLst>
                  <a:ext uri="{0D108BD9-81ED-4DB2-BD59-A6C34878D82A}">
                    <a16:rowId xmlns:a16="http://schemas.microsoft.com/office/drawing/2014/main" val="2738762858"/>
                  </a:ext>
                </a:extLst>
              </a:tr>
              <a:tr h="370840">
                <a:tc>
                  <a:txBody>
                    <a:bodyPr/>
                    <a:lstStyle/>
                    <a:p>
                      <a:pPr algn="ctr"/>
                      <a:r>
                        <a:rPr lang="en-US" b="1" dirty="0"/>
                        <a:t>Hygiea</a:t>
                      </a:r>
                    </a:p>
                  </a:txBody>
                  <a:tcPr/>
                </a:tc>
                <a:tc>
                  <a:txBody>
                    <a:bodyPr/>
                    <a:lstStyle/>
                    <a:p>
                      <a:pPr algn="ctr"/>
                      <a:r>
                        <a:rPr lang="en-US" dirty="0"/>
                        <a:t>30</a:t>
                      </a:r>
                    </a:p>
                  </a:txBody>
                  <a:tcPr/>
                </a:tc>
                <a:tc>
                  <a:txBody>
                    <a:bodyPr/>
                    <a:lstStyle/>
                    <a:p>
                      <a:pPr algn="ctr"/>
                      <a:r>
                        <a:rPr lang="en-US" dirty="0"/>
                        <a:t>-</a:t>
                      </a:r>
                    </a:p>
                  </a:txBody>
                  <a:tcPr/>
                </a:tc>
                <a:tc>
                  <a:txBody>
                    <a:bodyPr/>
                    <a:lstStyle/>
                    <a:p>
                      <a:pPr algn="ctr"/>
                      <a:r>
                        <a:rPr lang="en-US" dirty="0"/>
                        <a:t>18</a:t>
                      </a:r>
                    </a:p>
                  </a:txBody>
                  <a:tcPr/>
                </a:tc>
                <a:tc>
                  <a:txBody>
                    <a:bodyPr/>
                    <a:lstStyle/>
                    <a:p>
                      <a:pPr algn="ctr"/>
                      <a:r>
                        <a:rPr lang="en-US" dirty="0"/>
                        <a:t>26</a:t>
                      </a:r>
                    </a:p>
                  </a:txBody>
                  <a:tcPr/>
                </a:tc>
                <a:extLst>
                  <a:ext uri="{0D108BD9-81ED-4DB2-BD59-A6C34878D82A}">
                    <a16:rowId xmlns:a16="http://schemas.microsoft.com/office/drawing/2014/main" val="3770625073"/>
                  </a:ext>
                </a:extLst>
              </a:tr>
              <a:tr h="370840">
                <a:tc>
                  <a:txBody>
                    <a:bodyPr/>
                    <a:lstStyle/>
                    <a:p>
                      <a:pPr algn="ctr"/>
                      <a:r>
                        <a:rPr lang="en-US" b="1" dirty="0"/>
                        <a:t>Pallas</a:t>
                      </a:r>
                    </a:p>
                  </a:txBody>
                  <a:tcPr/>
                </a:tc>
                <a:tc>
                  <a:txBody>
                    <a:bodyPr/>
                    <a:lstStyle/>
                    <a:p>
                      <a:pPr algn="ctr"/>
                      <a:r>
                        <a:rPr lang="en-US" dirty="0"/>
                        <a:t>12</a:t>
                      </a:r>
                    </a:p>
                  </a:txBody>
                  <a:tcPr/>
                </a:tc>
                <a:tc>
                  <a:txBody>
                    <a:bodyPr/>
                    <a:lstStyle/>
                    <a:p>
                      <a:pPr algn="ctr"/>
                      <a:r>
                        <a:rPr lang="en-US" dirty="0"/>
                        <a:t>18</a:t>
                      </a:r>
                    </a:p>
                  </a:txBody>
                  <a:tcPr/>
                </a:tc>
                <a:tc>
                  <a:txBody>
                    <a:bodyPr/>
                    <a:lstStyle/>
                    <a:p>
                      <a:pPr algn="ctr"/>
                      <a:r>
                        <a:rPr lang="en-US" dirty="0"/>
                        <a:t>-</a:t>
                      </a:r>
                    </a:p>
                  </a:txBody>
                  <a:tcPr/>
                </a:tc>
                <a:tc>
                  <a:txBody>
                    <a:bodyPr/>
                    <a:lstStyle/>
                    <a:p>
                      <a:pPr algn="ctr"/>
                      <a:r>
                        <a:rPr lang="en-US" dirty="0"/>
                        <a:t>24</a:t>
                      </a:r>
                    </a:p>
                  </a:txBody>
                  <a:tcPr/>
                </a:tc>
                <a:extLst>
                  <a:ext uri="{0D108BD9-81ED-4DB2-BD59-A6C34878D82A}">
                    <a16:rowId xmlns:a16="http://schemas.microsoft.com/office/drawing/2014/main" val="3249050652"/>
                  </a:ext>
                </a:extLst>
              </a:tr>
              <a:tr h="370840">
                <a:tc>
                  <a:txBody>
                    <a:bodyPr/>
                    <a:lstStyle/>
                    <a:p>
                      <a:pPr algn="ctr"/>
                      <a:r>
                        <a:rPr lang="en-US" b="1" dirty="0"/>
                        <a:t>Ceres</a:t>
                      </a:r>
                    </a:p>
                  </a:txBody>
                  <a:tcPr/>
                </a:tc>
                <a:tc>
                  <a:txBody>
                    <a:bodyPr/>
                    <a:lstStyle/>
                    <a:p>
                      <a:pPr algn="ctr"/>
                      <a:r>
                        <a:rPr lang="en-US" dirty="0"/>
                        <a:t>20</a:t>
                      </a:r>
                    </a:p>
                  </a:txBody>
                  <a:tcPr/>
                </a:tc>
                <a:tc>
                  <a:txBody>
                    <a:bodyPr/>
                    <a:lstStyle/>
                    <a:p>
                      <a:pPr algn="ctr"/>
                      <a:r>
                        <a:rPr lang="en-US" dirty="0"/>
                        <a:t>26</a:t>
                      </a:r>
                    </a:p>
                  </a:txBody>
                  <a:tcPr/>
                </a:tc>
                <a:tc>
                  <a:txBody>
                    <a:bodyPr/>
                    <a:lstStyle/>
                    <a:p>
                      <a:pPr algn="ctr"/>
                      <a:r>
                        <a:rPr lang="en-US" dirty="0"/>
                        <a:t>24</a:t>
                      </a:r>
                    </a:p>
                  </a:txBody>
                  <a:tcPr/>
                </a:tc>
                <a:tc>
                  <a:txBody>
                    <a:bodyPr/>
                    <a:lstStyle/>
                    <a:p>
                      <a:pPr algn="ctr"/>
                      <a:r>
                        <a:rPr lang="en-US" dirty="0"/>
                        <a:t>-</a:t>
                      </a:r>
                    </a:p>
                  </a:txBody>
                  <a:tcPr/>
                </a:tc>
                <a:extLst>
                  <a:ext uri="{0D108BD9-81ED-4DB2-BD59-A6C34878D82A}">
                    <a16:rowId xmlns:a16="http://schemas.microsoft.com/office/drawing/2014/main" val="3899100833"/>
                  </a:ext>
                </a:extLst>
              </a:tr>
            </a:tbl>
          </a:graphicData>
        </a:graphic>
      </p:graphicFrame>
    </p:spTree>
    <p:extLst>
      <p:ext uri="{BB962C8B-B14F-4D97-AF65-F5344CB8AC3E}">
        <p14:creationId xmlns:p14="http://schemas.microsoft.com/office/powerpoint/2010/main" val="41133118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1568D3DA-67F7-464C-95FF-D7D56F4038D6}"/>
              </a:ext>
            </a:extLst>
          </p:cNvPr>
          <p:cNvSpPr/>
          <p:nvPr/>
        </p:nvSpPr>
        <p:spPr>
          <a:xfrm rot="19800000">
            <a:off x="-597297" y="674901"/>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A large body of water&#10;&#10;Description automatically generated">
            <a:extLst>
              <a:ext uri="{FF2B5EF4-FFF2-40B4-BE49-F238E27FC236}">
                <a16:creationId xmlns:a16="http://schemas.microsoft.com/office/drawing/2014/main" id="{B83B0471-BE25-41B4-B185-53BEB6528B89}"/>
              </a:ext>
            </a:extLst>
          </p:cNvPr>
          <p:cNvPicPr>
            <a:picLocks noChangeAspect="1"/>
          </p:cNvPicPr>
          <p:nvPr/>
        </p:nvPicPr>
        <p:blipFill rotWithShape="1">
          <a:blip r:embed="rId2">
            <a:alphaModFix amt="20000"/>
            <a:extLst>
              <a:ext uri="{28A0092B-C50C-407E-A947-70E740481C1C}">
                <a14:useLocalDpi xmlns:a14="http://schemas.microsoft.com/office/drawing/2010/main" val="0"/>
              </a:ext>
            </a:extLst>
          </a:blip>
          <a:srcRect t="34654" b="43573"/>
          <a:stretch/>
        </p:blipFill>
        <p:spPr>
          <a:xfrm>
            <a:off x="773935" y="442465"/>
            <a:ext cx="9018070" cy="1308226"/>
          </a:xfrm>
          <a:prstGeom prst="rect">
            <a:avLst/>
          </a:prstGeom>
        </p:spPr>
      </p:pic>
      <p:sp>
        <p:nvSpPr>
          <p:cNvPr id="34" name="Rectangle 33">
            <a:extLst>
              <a:ext uri="{FF2B5EF4-FFF2-40B4-BE49-F238E27FC236}">
                <a16:creationId xmlns:a16="http://schemas.microsoft.com/office/drawing/2014/main" id="{BFE7775A-1FAD-4E84-8B9E-DA4B39640B5E}"/>
              </a:ext>
            </a:extLst>
          </p:cNvPr>
          <p:cNvSpPr/>
          <p:nvPr/>
        </p:nvSpPr>
        <p:spPr>
          <a:xfrm rot="19800000">
            <a:off x="9089102" y="5937184"/>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5D79E09-6E77-4F87-B358-F18D99FA343D}"/>
              </a:ext>
            </a:extLst>
          </p:cNvPr>
          <p:cNvSpPr>
            <a:spLocks noGrp="1"/>
          </p:cNvSpPr>
          <p:nvPr>
            <p:ph type="title"/>
          </p:nvPr>
        </p:nvSpPr>
        <p:spPr>
          <a:xfrm>
            <a:off x="773934" y="425128"/>
            <a:ext cx="9018070" cy="1325563"/>
          </a:xfrm>
          <a:noFill/>
          <a:ln w="76200">
            <a:solidFill>
              <a:srgbClr val="11B29F"/>
            </a:solidFill>
          </a:ln>
        </p:spPr>
        <p:txBody>
          <a:bodyPr/>
          <a:lstStyle/>
          <a:p>
            <a:pPr algn="ctr"/>
            <a:r>
              <a:rPr lang="en-US" dirty="0">
                <a:solidFill>
                  <a:srgbClr val="404040"/>
                </a:solidFill>
                <a:latin typeface="Bodoni MT" panose="02070603080606020203" pitchFamily="18" charset="0"/>
              </a:rPr>
              <a:t>Ex: The Expanse</a:t>
            </a:r>
          </a:p>
        </p:txBody>
      </p:sp>
      <p:pic>
        <p:nvPicPr>
          <p:cNvPr id="5" name="Content Placeholder 4" descr="A picture containing cage&#10;&#10;Description automatically generated">
            <a:extLst>
              <a:ext uri="{FF2B5EF4-FFF2-40B4-BE49-F238E27FC236}">
                <a16:creationId xmlns:a16="http://schemas.microsoft.com/office/drawing/2014/main" id="{EF817497-4F98-4236-83EE-74FD8376B07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887140" y="47697"/>
            <a:ext cx="2143125" cy="2143125"/>
          </a:xfrm>
        </p:spPr>
      </p:pic>
      <p:sp>
        <p:nvSpPr>
          <p:cNvPr id="17" name="Rectangle 16">
            <a:extLst>
              <a:ext uri="{FF2B5EF4-FFF2-40B4-BE49-F238E27FC236}">
                <a16:creationId xmlns:a16="http://schemas.microsoft.com/office/drawing/2014/main" id="{C723ED3C-F5E6-4121-9EF2-DD9574E1A49F}"/>
              </a:ext>
            </a:extLst>
          </p:cNvPr>
          <p:cNvSpPr/>
          <p:nvPr/>
        </p:nvSpPr>
        <p:spPr>
          <a:xfrm>
            <a:off x="10085294" y="2008116"/>
            <a:ext cx="1776920" cy="76178"/>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F9E0EC60-66D4-4536-A867-30142339BAA7}"/>
              </a:ext>
            </a:extLst>
          </p:cNvPr>
          <p:cNvSpPr/>
          <p:nvPr/>
        </p:nvSpPr>
        <p:spPr>
          <a:xfrm>
            <a:off x="10085294" y="2129819"/>
            <a:ext cx="1776920" cy="76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F95AED49-24A8-4D10-9D31-F944565EC1B2}"/>
              </a:ext>
            </a:extLst>
          </p:cNvPr>
          <p:cNvSpPr/>
          <p:nvPr/>
        </p:nvSpPr>
        <p:spPr>
          <a:xfrm>
            <a:off x="10085294" y="2251522"/>
            <a:ext cx="1776920" cy="150200"/>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993D5826-407C-4F65-BE3A-EB593B942A36}"/>
              </a:ext>
            </a:extLst>
          </p:cNvPr>
          <p:cNvSpPr/>
          <p:nvPr/>
        </p:nvSpPr>
        <p:spPr>
          <a:xfrm>
            <a:off x="10085294" y="2447247"/>
            <a:ext cx="1776920" cy="150200"/>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D2785A94-4D0B-4559-9303-3C963AA0EF9A}"/>
              </a:ext>
            </a:extLst>
          </p:cNvPr>
          <p:cNvSpPr/>
          <p:nvPr/>
        </p:nvSpPr>
        <p:spPr>
          <a:xfrm>
            <a:off x="10085294" y="2642972"/>
            <a:ext cx="1776920" cy="362446"/>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B235F2E9-4558-433D-9527-7EFF5C5E78A8}"/>
              </a:ext>
            </a:extLst>
          </p:cNvPr>
          <p:cNvSpPr/>
          <p:nvPr/>
        </p:nvSpPr>
        <p:spPr>
          <a:xfrm>
            <a:off x="10085294" y="3050943"/>
            <a:ext cx="1776920" cy="362446"/>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99613B87-411B-4008-BF30-F1A3B8F247B5}"/>
              </a:ext>
            </a:extLst>
          </p:cNvPr>
          <p:cNvSpPr/>
          <p:nvPr/>
        </p:nvSpPr>
        <p:spPr>
          <a:xfrm>
            <a:off x="10085294" y="3490136"/>
            <a:ext cx="1776920" cy="3367864"/>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145B3BD2-B1C1-4ED2-A4E0-5E17DD3736F1}"/>
              </a:ext>
            </a:extLst>
          </p:cNvPr>
          <p:cNvSpPr/>
          <p:nvPr/>
        </p:nvSpPr>
        <p:spPr>
          <a:xfrm rot="19800000">
            <a:off x="-765351" y="385789"/>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DC3B2826-65DD-408B-8F18-8CCD6C052D8D}"/>
              </a:ext>
            </a:extLst>
          </p:cNvPr>
          <p:cNvSpPr/>
          <p:nvPr/>
        </p:nvSpPr>
        <p:spPr>
          <a:xfrm rot="19800000">
            <a:off x="9257156" y="6226296"/>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4935F901-F632-4698-8C7A-AC29B2397A6C}"/>
              </a:ext>
            </a:extLst>
          </p:cNvPr>
          <p:cNvSpPr/>
          <p:nvPr/>
        </p:nvSpPr>
        <p:spPr>
          <a:xfrm rot="19800000">
            <a:off x="8263809" y="5824178"/>
            <a:ext cx="4731177"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389720C5-6DCB-428D-8C4F-A02DEC239333}"/>
              </a:ext>
            </a:extLst>
          </p:cNvPr>
          <p:cNvSpPr txBox="1"/>
          <p:nvPr/>
        </p:nvSpPr>
        <p:spPr>
          <a:xfrm>
            <a:off x="773935" y="1947592"/>
            <a:ext cx="8859163" cy="3477875"/>
          </a:xfrm>
          <a:prstGeom prst="rect">
            <a:avLst/>
          </a:prstGeom>
          <a:noFill/>
        </p:spPr>
        <p:txBody>
          <a:bodyPr wrap="square" rtlCol="0">
            <a:spAutoFit/>
          </a:bodyPr>
          <a:lstStyle/>
          <a:p>
            <a:pPr marL="285750" indent="-285750">
              <a:buFont typeface="Arial" panose="020B0604020202020204" pitchFamily="34" charset="0"/>
              <a:buChar char="•"/>
            </a:pPr>
            <a:r>
              <a:rPr lang="en-US" sz="2000" dirty="0">
                <a:solidFill>
                  <a:srgbClr val="404040"/>
                </a:solidFill>
                <a:latin typeface="Corbel" panose="020B0503020204020204" pitchFamily="34" charset="0"/>
              </a:rPr>
              <a:t>Act II</a:t>
            </a:r>
          </a:p>
          <a:p>
            <a:pPr marL="742950" lvl="1" indent="-285750">
              <a:buFont typeface="Arial" panose="020B0604020202020204" pitchFamily="34" charset="0"/>
              <a:buChar char="•"/>
            </a:pPr>
            <a:r>
              <a:rPr lang="en-US" sz="2000" dirty="0">
                <a:solidFill>
                  <a:srgbClr val="A71B86"/>
                </a:solidFill>
                <a:latin typeface="Corbel" panose="020B0503020204020204" pitchFamily="34" charset="0"/>
              </a:rPr>
              <a:t>“Why not set reasonable objectives for total miles, for the peoples’ sake and for budgeting reasons? I would suggest about 30,000 million miles of total travel at max. If we get much higher than that we’re not going to have the money to pay for it, and it means we’ll be moving people all over the place.” – CW</a:t>
            </a:r>
          </a:p>
          <a:p>
            <a:pPr marL="742950" lvl="1" indent="-285750">
              <a:buFont typeface="Arial" panose="020B0604020202020204" pitchFamily="34" charset="0"/>
              <a:buChar char="•"/>
            </a:pPr>
            <a:r>
              <a:rPr lang="en-US" sz="2000" i="1" dirty="0">
                <a:solidFill>
                  <a:schemeClr val="bg1">
                    <a:lumMod val="50000"/>
                  </a:schemeClr>
                </a:solidFill>
                <a:latin typeface="Corbel" panose="020B0503020204020204" pitchFamily="34" charset="0"/>
              </a:rPr>
              <a:t>They all nod in agreement like a bunch of bobbleheads</a:t>
            </a:r>
          </a:p>
          <a:p>
            <a:pPr marL="742950" lvl="1" indent="-285750">
              <a:buFont typeface="Arial" panose="020B0604020202020204" pitchFamily="34" charset="0"/>
              <a:buChar char="•"/>
            </a:pPr>
            <a:r>
              <a:rPr lang="en-US" sz="2000" dirty="0">
                <a:solidFill>
                  <a:srgbClr val="404040"/>
                </a:solidFill>
                <a:latin typeface="Corbel" panose="020B0503020204020204" pitchFamily="34" charset="0"/>
              </a:rPr>
              <a:t>“Okay, that’ll be our number two goal.” – FH</a:t>
            </a:r>
          </a:p>
          <a:p>
            <a:pPr marL="285750" indent="-285750">
              <a:buFont typeface="Arial" panose="020B0604020202020204" pitchFamily="34" charset="0"/>
              <a:buChar char="•"/>
            </a:pPr>
            <a:endParaRPr lang="en-US" sz="2000" dirty="0">
              <a:solidFill>
                <a:srgbClr val="404040"/>
              </a:solidFill>
              <a:latin typeface="Corbel" panose="020B0503020204020204" pitchFamily="34" charset="0"/>
            </a:endParaRPr>
          </a:p>
          <a:p>
            <a:pPr marL="285750" indent="-285750">
              <a:buFont typeface="Arial" panose="020B0604020202020204" pitchFamily="34" charset="0"/>
              <a:buChar char="•"/>
            </a:pPr>
            <a:r>
              <a:rPr lang="en-US" sz="2000" dirty="0">
                <a:solidFill>
                  <a:srgbClr val="404040"/>
                </a:solidFill>
                <a:latin typeface="Corbel" panose="020B0503020204020204" pitchFamily="34" charset="0"/>
              </a:rPr>
              <a:t>Intermission II</a:t>
            </a:r>
          </a:p>
          <a:p>
            <a:pPr marL="742950" lvl="1" indent="-285750">
              <a:buFont typeface="Arial" panose="020B0604020202020204" pitchFamily="34" charset="0"/>
              <a:buChar char="•"/>
            </a:pPr>
            <a:endParaRPr lang="en-US" sz="2000" dirty="0">
              <a:solidFill>
                <a:srgbClr val="404040"/>
              </a:solidFill>
              <a:latin typeface="Corbel" panose="020B0503020204020204" pitchFamily="34" charset="0"/>
            </a:endParaRPr>
          </a:p>
        </p:txBody>
      </p:sp>
      <p:pic>
        <p:nvPicPr>
          <p:cNvPr id="37" name="Graphic 36" descr="Palm tree">
            <a:extLst>
              <a:ext uri="{FF2B5EF4-FFF2-40B4-BE49-F238E27FC236}">
                <a16:creationId xmlns:a16="http://schemas.microsoft.com/office/drawing/2014/main" id="{79F2EC1B-9713-4CCF-8301-82ED265F394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964994" y="809490"/>
            <a:ext cx="914400" cy="914400"/>
          </a:xfrm>
          <a:prstGeom prst="rect">
            <a:avLst/>
          </a:prstGeom>
        </p:spPr>
      </p:pic>
      <p:pic>
        <p:nvPicPr>
          <p:cNvPr id="38" name="Graphic 37" descr="Palm tree">
            <a:extLst>
              <a:ext uri="{FF2B5EF4-FFF2-40B4-BE49-F238E27FC236}">
                <a16:creationId xmlns:a16="http://schemas.microsoft.com/office/drawing/2014/main" id="{11C9CA6F-B5F0-4837-8E50-85C201ADA4F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834542" y="1142112"/>
            <a:ext cx="553133" cy="553133"/>
          </a:xfrm>
          <a:prstGeom prst="rect">
            <a:avLst/>
          </a:prstGeom>
        </p:spPr>
      </p:pic>
      <p:pic>
        <p:nvPicPr>
          <p:cNvPr id="39" name="Graphic 38" descr="Palm tree">
            <a:extLst>
              <a:ext uri="{FF2B5EF4-FFF2-40B4-BE49-F238E27FC236}">
                <a16:creationId xmlns:a16="http://schemas.microsoft.com/office/drawing/2014/main" id="{585AC1AD-01C8-4E2D-8361-4BEA62A4858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387675" y="1277468"/>
            <a:ext cx="404329" cy="404329"/>
          </a:xfrm>
          <a:prstGeom prst="rect">
            <a:avLst/>
          </a:prstGeom>
        </p:spPr>
      </p:pic>
    </p:spTree>
    <p:extLst>
      <p:ext uri="{BB962C8B-B14F-4D97-AF65-F5344CB8AC3E}">
        <p14:creationId xmlns:p14="http://schemas.microsoft.com/office/powerpoint/2010/main" val="19143079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1568D3DA-67F7-464C-95FF-D7D56F4038D6}"/>
              </a:ext>
            </a:extLst>
          </p:cNvPr>
          <p:cNvSpPr/>
          <p:nvPr/>
        </p:nvSpPr>
        <p:spPr>
          <a:xfrm rot="19800000">
            <a:off x="-597297" y="674901"/>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A large body of water&#10;&#10;Description automatically generated">
            <a:extLst>
              <a:ext uri="{FF2B5EF4-FFF2-40B4-BE49-F238E27FC236}">
                <a16:creationId xmlns:a16="http://schemas.microsoft.com/office/drawing/2014/main" id="{B83B0471-BE25-41B4-B185-53BEB6528B89}"/>
              </a:ext>
            </a:extLst>
          </p:cNvPr>
          <p:cNvPicPr>
            <a:picLocks noChangeAspect="1"/>
          </p:cNvPicPr>
          <p:nvPr/>
        </p:nvPicPr>
        <p:blipFill rotWithShape="1">
          <a:blip r:embed="rId2">
            <a:alphaModFix amt="20000"/>
            <a:extLst>
              <a:ext uri="{28A0092B-C50C-407E-A947-70E740481C1C}">
                <a14:useLocalDpi xmlns:a14="http://schemas.microsoft.com/office/drawing/2010/main" val="0"/>
              </a:ext>
            </a:extLst>
          </a:blip>
          <a:srcRect t="34654" b="43573"/>
          <a:stretch/>
        </p:blipFill>
        <p:spPr>
          <a:xfrm>
            <a:off x="773935" y="442465"/>
            <a:ext cx="9018070" cy="1308226"/>
          </a:xfrm>
          <a:prstGeom prst="rect">
            <a:avLst/>
          </a:prstGeom>
        </p:spPr>
      </p:pic>
      <p:sp>
        <p:nvSpPr>
          <p:cNvPr id="34" name="Rectangle 33">
            <a:extLst>
              <a:ext uri="{FF2B5EF4-FFF2-40B4-BE49-F238E27FC236}">
                <a16:creationId xmlns:a16="http://schemas.microsoft.com/office/drawing/2014/main" id="{BFE7775A-1FAD-4E84-8B9E-DA4B39640B5E}"/>
              </a:ext>
            </a:extLst>
          </p:cNvPr>
          <p:cNvSpPr/>
          <p:nvPr/>
        </p:nvSpPr>
        <p:spPr>
          <a:xfrm rot="19800000">
            <a:off x="9089102" y="5937184"/>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5D79E09-6E77-4F87-B358-F18D99FA343D}"/>
              </a:ext>
            </a:extLst>
          </p:cNvPr>
          <p:cNvSpPr>
            <a:spLocks noGrp="1"/>
          </p:cNvSpPr>
          <p:nvPr>
            <p:ph type="title"/>
          </p:nvPr>
        </p:nvSpPr>
        <p:spPr>
          <a:xfrm>
            <a:off x="773934" y="425128"/>
            <a:ext cx="9018070" cy="1325563"/>
          </a:xfrm>
          <a:noFill/>
          <a:ln w="76200">
            <a:solidFill>
              <a:srgbClr val="11B29F"/>
            </a:solidFill>
          </a:ln>
        </p:spPr>
        <p:txBody>
          <a:bodyPr/>
          <a:lstStyle/>
          <a:p>
            <a:pPr algn="ctr"/>
            <a:r>
              <a:rPr lang="en-US" dirty="0">
                <a:solidFill>
                  <a:srgbClr val="404040"/>
                </a:solidFill>
                <a:latin typeface="Bodoni MT" panose="02070603080606020203" pitchFamily="18" charset="0"/>
              </a:rPr>
              <a:t>Ex: The Expanse</a:t>
            </a:r>
          </a:p>
        </p:txBody>
      </p:sp>
      <p:pic>
        <p:nvPicPr>
          <p:cNvPr id="5" name="Content Placeholder 4" descr="A picture containing cage&#10;&#10;Description automatically generated">
            <a:extLst>
              <a:ext uri="{FF2B5EF4-FFF2-40B4-BE49-F238E27FC236}">
                <a16:creationId xmlns:a16="http://schemas.microsoft.com/office/drawing/2014/main" id="{EF817497-4F98-4236-83EE-74FD8376B07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887140" y="47697"/>
            <a:ext cx="2143125" cy="2143125"/>
          </a:xfrm>
        </p:spPr>
      </p:pic>
      <p:sp>
        <p:nvSpPr>
          <p:cNvPr id="17" name="Rectangle 16">
            <a:extLst>
              <a:ext uri="{FF2B5EF4-FFF2-40B4-BE49-F238E27FC236}">
                <a16:creationId xmlns:a16="http://schemas.microsoft.com/office/drawing/2014/main" id="{C723ED3C-F5E6-4121-9EF2-DD9574E1A49F}"/>
              </a:ext>
            </a:extLst>
          </p:cNvPr>
          <p:cNvSpPr/>
          <p:nvPr/>
        </p:nvSpPr>
        <p:spPr>
          <a:xfrm>
            <a:off x="10085294" y="2008116"/>
            <a:ext cx="1776920" cy="76178"/>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F9E0EC60-66D4-4536-A867-30142339BAA7}"/>
              </a:ext>
            </a:extLst>
          </p:cNvPr>
          <p:cNvSpPr/>
          <p:nvPr/>
        </p:nvSpPr>
        <p:spPr>
          <a:xfrm>
            <a:off x="10085294" y="2129819"/>
            <a:ext cx="1776920" cy="76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F95AED49-24A8-4D10-9D31-F944565EC1B2}"/>
              </a:ext>
            </a:extLst>
          </p:cNvPr>
          <p:cNvSpPr/>
          <p:nvPr/>
        </p:nvSpPr>
        <p:spPr>
          <a:xfrm>
            <a:off x="10085294" y="2251522"/>
            <a:ext cx="1776920" cy="150200"/>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993D5826-407C-4F65-BE3A-EB593B942A36}"/>
              </a:ext>
            </a:extLst>
          </p:cNvPr>
          <p:cNvSpPr/>
          <p:nvPr/>
        </p:nvSpPr>
        <p:spPr>
          <a:xfrm>
            <a:off x="10085294" y="2447247"/>
            <a:ext cx="1776920" cy="150200"/>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D2785A94-4D0B-4559-9303-3C963AA0EF9A}"/>
              </a:ext>
            </a:extLst>
          </p:cNvPr>
          <p:cNvSpPr/>
          <p:nvPr/>
        </p:nvSpPr>
        <p:spPr>
          <a:xfrm>
            <a:off x="10085294" y="2642972"/>
            <a:ext cx="1776920" cy="362446"/>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B235F2E9-4558-433D-9527-7EFF5C5E78A8}"/>
              </a:ext>
            </a:extLst>
          </p:cNvPr>
          <p:cNvSpPr/>
          <p:nvPr/>
        </p:nvSpPr>
        <p:spPr>
          <a:xfrm>
            <a:off x="10085294" y="3050943"/>
            <a:ext cx="1776920" cy="362446"/>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99613B87-411B-4008-BF30-F1A3B8F247B5}"/>
              </a:ext>
            </a:extLst>
          </p:cNvPr>
          <p:cNvSpPr/>
          <p:nvPr/>
        </p:nvSpPr>
        <p:spPr>
          <a:xfrm>
            <a:off x="10085294" y="3490136"/>
            <a:ext cx="1776920" cy="3367864"/>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145B3BD2-B1C1-4ED2-A4E0-5E17DD3736F1}"/>
              </a:ext>
            </a:extLst>
          </p:cNvPr>
          <p:cNvSpPr/>
          <p:nvPr/>
        </p:nvSpPr>
        <p:spPr>
          <a:xfrm rot="19800000">
            <a:off x="-765351" y="385789"/>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DC3B2826-65DD-408B-8F18-8CCD6C052D8D}"/>
              </a:ext>
            </a:extLst>
          </p:cNvPr>
          <p:cNvSpPr/>
          <p:nvPr/>
        </p:nvSpPr>
        <p:spPr>
          <a:xfrm rot="19800000">
            <a:off x="9257156" y="6226296"/>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4935F901-F632-4698-8C7A-AC29B2397A6C}"/>
              </a:ext>
            </a:extLst>
          </p:cNvPr>
          <p:cNvSpPr/>
          <p:nvPr/>
        </p:nvSpPr>
        <p:spPr>
          <a:xfrm rot="19800000">
            <a:off x="8263809" y="5824178"/>
            <a:ext cx="4731177"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389720C5-6DCB-428D-8C4F-A02DEC239333}"/>
              </a:ext>
            </a:extLst>
          </p:cNvPr>
          <p:cNvSpPr txBox="1"/>
          <p:nvPr/>
        </p:nvSpPr>
        <p:spPr>
          <a:xfrm>
            <a:off x="773935" y="1927420"/>
            <a:ext cx="8859163" cy="4708981"/>
          </a:xfrm>
          <a:prstGeom prst="rect">
            <a:avLst/>
          </a:prstGeom>
          <a:noFill/>
        </p:spPr>
        <p:txBody>
          <a:bodyPr wrap="square" rtlCol="0">
            <a:spAutoFit/>
          </a:bodyPr>
          <a:lstStyle/>
          <a:p>
            <a:pPr marL="285750" indent="-285750">
              <a:buFont typeface="Arial" panose="020B0604020202020204" pitchFamily="34" charset="0"/>
              <a:buChar char="•"/>
            </a:pPr>
            <a:r>
              <a:rPr lang="en-US" sz="2000" dirty="0">
                <a:solidFill>
                  <a:srgbClr val="404040"/>
                </a:solidFill>
                <a:latin typeface="Corbel" panose="020B0503020204020204" pitchFamily="34" charset="0"/>
              </a:rPr>
              <a:t>Act III</a:t>
            </a:r>
          </a:p>
          <a:p>
            <a:pPr marL="742950" lvl="1" indent="-285750">
              <a:buFont typeface="Arial" panose="020B0604020202020204" pitchFamily="34" charset="0"/>
              <a:buChar char="•"/>
            </a:pPr>
            <a:r>
              <a:rPr lang="en-US" sz="2000" dirty="0">
                <a:solidFill>
                  <a:srgbClr val="A71B86"/>
                </a:solidFill>
                <a:latin typeface="Corbel" panose="020B0503020204020204" pitchFamily="34" charset="0"/>
              </a:rPr>
              <a:t>“I’ll tell you another thing I don’t want to see happen, and that’s more overcrowding at Vesta. We have 100 people more than capacity now.” – BP</a:t>
            </a:r>
          </a:p>
          <a:p>
            <a:pPr marL="742950" lvl="1" indent="-285750">
              <a:buFont typeface="Arial" panose="020B0604020202020204" pitchFamily="34" charset="0"/>
              <a:buChar char="•"/>
            </a:pPr>
            <a:r>
              <a:rPr lang="en-US" sz="2000" dirty="0">
                <a:solidFill>
                  <a:srgbClr val="11B29F"/>
                </a:solidFill>
                <a:latin typeface="Corbel" panose="020B0503020204020204" pitchFamily="34" charset="0"/>
              </a:rPr>
              <a:t>“You think you have problems! In Pallas, we have 1,450 people and a capacity of 1,000. I think no overcrowding is a great idea!” – BW </a:t>
            </a:r>
          </a:p>
          <a:p>
            <a:pPr marL="742950" lvl="1" indent="-285750">
              <a:buFont typeface="Arial" panose="020B0604020202020204" pitchFamily="34" charset="0"/>
              <a:buChar char="•"/>
            </a:pPr>
            <a:r>
              <a:rPr lang="en-US" sz="2000" dirty="0">
                <a:solidFill>
                  <a:schemeClr val="accent4">
                    <a:lumMod val="75000"/>
                  </a:schemeClr>
                </a:solidFill>
                <a:latin typeface="Corbel" panose="020B0503020204020204" pitchFamily="34" charset="0"/>
              </a:rPr>
              <a:t>“I agree. We’re 250 over our capacity at Hygiea” – MG</a:t>
            </a:r>
          </a:p>
          <a:p>
            <a:pPr marL="742950" lvl="1" indent="-285750">
              <a:buFont typeface="Arial" panose="020B0604020202020204" pitchFamily="34" charset="0"/>
              <a:buChar char="•"/>
            </a:pPr>
            <a:r>
              <a:rPr lang="en-US" sz="2000" dirty="0">
                <a:solidFill>
                  <a:schemeClr val="accent1">
                    <a:lumMod val="75000"/>
                  </a:schemeClr>
                </a:solidFill>
                <a:latin typeface="Corbel" panose="020B0503020204020204" pitchFamily="34" charset="0"/>
              </a:rPr>
              <a:t>“That’s a nice idea, and I realize that we have 200 people less than our capacity at Ceres. However, let’s face it, across the asteroids we have capacity for 4,400, not 5,000, people, so there’s going to be some overcrowding. I think our objective should be that all 4 asteroids should share in the overcrowding proportionally.” – CW</a:t>
            </a:r>
          </a:p>
          <a:p>
            <a:pPr marL="742950" lvl="1" indent="-285750">
              <a:buFont typeface="Arial" panose="020B0604020202020204" pitchFamily="34" charset="0"/>
              <a:buChar char="•"/>
            </a:pPr>
            <a:r>
              <a:rPr lang="en-US" sz="2000" dirty="0">
                <a:solidFill>
                  <a:srgbClr val="404040"/>
                </a:solidFill>
                <a:latin typeface="Corbel" panose="020B0503020204020204" pitchFamily="34" charset="0"/>
              </a:rPr>
              <a:t>“That sounds reasonable to me. How about the rest of you? Okay to say our number three goal is to be as close to capacity at each asteroid as possible but share proportionally in the overcrowding” - FH</a:t>
            </a:r>
          </a:p>
          <a:p>
            <a:pPr marL="742950" lvl="1" indent="-285750">
              <a:buFont typeface="Arial" panose="020B0604020202020204" pitchFamily="34" charset="0"/>
              <a:buChar char="•"/>
            </a:pPr>
            <a:r>
              <a:rPr lang="en-US" sz="2000" i="1" dirty="0">
                <a:solidFill>
                  <a:schemeClr val="bg1">
                    <a:lumMod val="50000"/>
                  </a:schemeClr>
                </a:solidFill>
                <a:latin typeface="Corbel" panose="020B0503020204020204" pitchFamily="34" charset="0"/>
              </a:rPr>
              <a:t>They voice their approval by joining hands and singing</a:t>
            </a:r>
            <a:endParaRPr lang="en-US" sz="2000" dirty="0">
              <a:solidFill>
                <a:srgbClr val="404040"/>
              </a:solidFill>
              <a:latin typeface="Corbel" panose="020B0503020204020204" pitchFamily="34" charset="0"/>
            </a:endParaRPr>
          </a:p>
        </p:txBody>
      </p:sp>
      <p:pic>
        <p:nvPicPr>
          <p:cNvPr id="37" name="Graphic 36" descr="Palm tree">
            <a:extLst>
              <a:ext uri="{FF2B5EF4-FFF2-40B4-BE49-F238E27FC236}">
                <a16:creationId xmlns:a16="http://schemas.microsoft.com/office/drawing/2014/main" id="{79F2EC1B-9713-4CCF-8301-82ED265F394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964994" y="809490"/>
            <a:ext cx="914400" cy="914400"/>
          </a:xfrm>
          <a:prstGeom prst="rect">
            <a:avLst/>
          </a:prstGeom>
        </p:spPr>
      </p:pic>
      <p:pic>
        <p:nvPicPr>
          <p:cNvPr id="38" name="Graphic 37" descr="Palm tree">
            <a:extLst>
              <a:ext uri="{FF2B5EF4-FFF2-40B4-BE49-F238E27FC236}">
                <a16:creationId xmlns:a16="http://schemas.microsoft.com/office/drawing/2014/main" id="{11C9CA6F-B5F0-4837-8E50-85C201ADA4F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834542" y="1142112"/>
            <a:ext cx="553133" cy="553133"/>
          </a:xfrm>
          <a:prstGeom prst="rect">
            <a:avLst/>
          </a:prstGeom>
        </p:spPr>
      </p:pic>
      <p:pic>
        <p:nvPicPr>
          <p:cNvPr id="39" name="Graphic 38" descr="Palm tree">
            <a:extLst>
              <a:ext uri="{FF2B5EF4-FFF2-40B4-BE49-F238E27FC236}">
                <a16:creationId xmlns:a16="http://schemas.microsoft.com/office/drawing/2014/main" id="{585AC1AD-01C8-4E2D-8361-4BEA62A4858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387675" y="1277468"/>
            <a:ext cx="404329" cy="404329"/>
          </a:xfrm>
          <a:prstGeom prst="rect">
            <a:avLst/>
          </a:prstGeom>
        </p:spPr>
      </p:pic>
    </p:spTree>
    <p:extLst>
      <p:ext uri="{BB962C8B-B14F-4D97-AF65-F5344CB8AC3E}">
        <p14:creationId xmlns:p14="http://schemas.microsoft.com/office/powerpoint/2010/main" val="20968911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1568D3DA-67F7-464C-95FF-D7D56F4038D6}"/>
              </a:ext>
            </a:extLst>
          </p:cNvPr>
          <p:cNvSpPr/>
          <p:nvPr/>
        </p:nvSpPr>
        <p:spPr>
          <a:xfrm rot="19800000">
            <a:off x="-597297" y="674901"/>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A large body of water&#10;&#10;Description automatically generated">
            <a:extLst>
              <a:ext uri="{FF2B5EF4-FFF2-40B4-BE49-F238E27FC236}">
                <a16:creationId xmlns:a16="http://schemas.microsoft.com/office/drawing/2014/main" id="{B83B0471-BE25-41B4-B185-53BEB6528B89}"/>
              </a:ext>
            </a:extLst>
          </p:cNvPr>
          <p:cNvPicPr>
            <a:picLocks noChangeAspect="1"/>
          </p:cNvPicPr>
          <p:nvPr/>
        </p:nvPicPr>
        <p:blipFill rotWithShape="1">
          <a:blip r:embed="rId2">
            <a:alphaModFix amt="20000"/>
            <a:extLst>
              <a:ext uri="{28A0092B-C50C-407E-A947-70E740481C1C}">
                <a14:useLocalDpi xmlns:a14="http://schemas.microsoft.com/office/drawing/2010/main" val="0"/>
              </a:ext>
            </a:extLst>
          </a:blip>
          <a:srcRect t="34654" b="43573"/>
          <a:stretch/>
        </p:blipFill>
        <p:spPr>
          <a:xfrm>
            <a:off x="773935" y="442465"/>
            <a:ext cx="9018070" cy="1308226"/>
          </a:xfrm>
          <a:prstGeom prst="rect">
            <a:avLst/>
          </a:prstGeom>
        </p:spPr>
      </p:pic>
      <p:sp>
        <p:nvSpPr>
          <p:cNvPr id="34" name="Rectangle 33">
            <a:extLst>
              <a:ext uri="{FF2B5EF4-FFF2-40B4-BE49-F238E27FC236}">
                <a16:creationId xmlns:a16="http://schemas.microsoft.com/office/drawing/2014/main" id="{BFE7775A-1FAD-4E84-8B9E-DA4B39640B5E}"/>
              </a:ext>
            </a:extLst>
          </p:cNvPr>
          <p:cNvSpPr/>
          <p:nvPr/>
        </p:nvSpPr>
        <p:spPr>
          <a:xfrm rot="19800000">
            <a:off x="9089102" y="5937184"/>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5D79E09-6E77-4F87-B358-F18D99FA343D}"/>
              </a:ext>
            </a:extLst>
          </p:cNvPr>
          <p:cNvSpPr>
            <a:spLocks noGrp="1"/>
          </p:cNvSpPr>
          <p:nvPr>
            <p:ph type="title"/>
          </p:nvPr>
        </p:nvSpPr>
        <p:spPr>
          <a:xfrm>
            <a:off x="773934" y="425128"/>
            <a:ext cx="9018070" cy="1325563"/>
          </a:xfrm>
          <a:noFill/>
          <a:ln w="76200">
            <a:solidFill>
              <a:srgbClr val="11B29F"/>
            </a:solidFill>
          </a:ln>
        </p:spPr>
        <p:txBody>
          <a:bodyPr/>
          <a:lstStyle/>
          <a:p>
            <a:pPr algn="ctr"/>
            <a:r>
              <a:rPr lang="en-US" dirty="0">
                <a:solidFill>
                  <a:srgbClr val="404040"/>
                </a:solidFill>
                <a:latin typeface="Bodoni MT" panose="02070603080606020203" pitchFamily="18" charset="0"/>
              </a:rPr>
              <a:t>Ex: The Expanse</a:t>
            </a:r>
          </a:p>
        </p:txBody>
      </p:sp>
      <p:pic>
        <p:nvPicPr>
          <p:cNvPr id="5" name="Content Placeholder 4" descr="A picture containing cage&#10;&#10;Description automatically generated">
            <a:extLst>
              <a:ext uri="{FF2B5EF4-FFF2-40B4-BE49-F238E27FC236}">
                <a16:creationId xmlns:a16="http://schemas.microsoft.com/office/drawing/2014/main" id="{EF817497-4F98-4236-83EE-74FD8376B07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887140" y="47697"/>
            <a:ext cx="2143125" cy="2143125"/>
          </a:xfrm>
        </p:spPr>
      </p:pic>
      <p:sp>
        <p:nvSpPr>
          <p:cNvPr id="17" name="Rectangle 16">
            <a:extLst>
              <a:ext uri="{FF2B5EF4-FFF2-40B4-BE49-F238E27FC236}">
                <a16:creationId xmlns:a16="http://schemas.microsoft.com/office/drawing/2014/main" id="{C723ED3C-F5E6-4121-9EF2-DD9574E1A49F}"/>
              </a:ext>
            </a:extLst>
          </p:cNvPr>
          <p:cNvSpPr/>
          <p:nvPr/>
        </p:nvSpPr>
        <p:spPr>
          <a:xfrm>
            <a:off x="10085294" y="2008116"/>
            <a:ext cx="1776920" cy="76178"/>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F9E0EC60-66D4-4536-A867-30142339BAA7}"/>
              </a:ext>
            </a:extLst>
          </p:cNvPr>
          <p:cNvSpPr/>
          <p:nvPr/>
        </p:nvSpPr>
        <p:spPr>
          <a:xfrm>
            <a:off x="10085294" y="2129819"/>
            <a:ext cx="1776920" cy="76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F95AED49-24A8-4D10-9D31-F944565EC1B2}"/>
              </a:ext>
            </a:extLst>
          </p:cNvPr>
          <p:cNvSpPr/>
          <p:nvPr/>
        </p:nvSpPr>
        <p:spPr>
          <a:xfrm>
            <a:off x="10085294" y="2251522"/>
            <a:ext cx="1776920" cy="150200"/>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993D5826-407C-4F65-BE3A-EB593B942A36}"/>
              </a:ext>
            </a:extLst>
          </p:cNvPr>
          <p:cNvSpPr/>
          <p:nvPr/>
        </p:nvSpPr>
        <p:spPr>
          <a:xfrm>
            <a:off x="10085294" y="2447247"/>
            <a:ext cx="1776920" cy="150200"/>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D2785A94-4D0B-4559-9303-3C963AA0EF9A}"/>
              </a:ext>
            </a:extLst>
          </p:cNvPr>
          <p:cNvSpPr/>
          <p:nvPr/>
        </p:nvSpPr>
        <p:spPr>
          <a:xfrm>
            <a:off x="10085294" y="2642972"/>
            <a:ext cx="1776920" cy="362446"/>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B235F2E9-4558-433D-9527-7EFF5C5E78A8}"/>
              </a:ext>
            </a:extLst>
          </p:cNvPr>
          <p:cNvSpPr/>
          <p:nvPr/>
        </p:nvSpPr>
        <p:spPr>
          <a:xfrm>
            <a:off x="10085294" y="3050943"/>
            <a:ext cx="1776920" cy="362446"/>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99613B87-411B-4008-BF30-F1A3B8F247B5}"/>
              </a:ext>
            </a:extLst>
          </p:cNvPr>
          <p:cNvSpPr/>
          <p:nvPr/>
        </p:nvSpPr>
        <p:spPr>
          <a:xfrm>
            <a:off x="10085294" y="3490136"/>
            <a:ext cx="1776920" cy="3367864"/>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145B3BD2-B1C1-4ED2-A4E0-5E17DD3736F1}"/>
              </a:ext>
            </a:extLst>
          </p:cNvPr>
          <p:cNvSpPr/>
          <p:nvPr/>
        </p:nvSpPr>
        <p:spPr>
          <a:xfrm rot="19800000">
            <a:off x="-765351" y="385789"/>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DC3B2826-65DD-408B-8F18-8CCD6C052D8D}"/>
              </a:ext>
            </a:extLst>
          </p:cNvPr>
          <p:cNvSpPr/>
          <p:nvPr/>
        </p:nvSpPr>
        <p:spPr>
          <a:xfrm rot="19800000">
            <a:off x="9257156" y="6226296"/>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4935F901-F632-4698-8C7A-AC29B2397A6C}"/>
              </a:ext>
            </a:extLst>
          </p:cNvPr>
          <p:cNvSpPr/>
          <p:nvPr/>
        </p:nvSpPr>
        <p:spPr>
          <a:xfrm rot="19800000">
            <a:off x="8263809" y="5824178"/>
            <a:ext cx="4731177"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389720C5-6DCB-428D-8C4F-A02DEC239333}"/>
              </a:ext>
            </a:extLst>
          </p:cNvPr>
          <p:cNvSpPr txBox="1"/>
          <p:nvPr/>
        </p:nvSpPr>
        <p:spPr>
          <a:xfrm>
            <a:off x="773935" y="1947592"/>
            <a:ext cx="8859163" cy="4708981"/>
          </a:xfrm>
          <a:prstGeom prst="rect">
            <a:avLst/>
          </a:prstGeom>
          <a:noFill/>
        </p:spPr>
        <p:txBody>
          <a:bodyPr wrap="square" rtlCol="0">
            <a:spAutoFit/>
          </a:bodyPr>
          <a:lstStyle/>
          <a:p>
            <a:pPr marL="285750" indent="-285750">
              <a:buFont typeface="Arial" panose="020B0604020202020204" pitchFamily="34" charset="0"/>
              <a:buChar char="•"/>
            </a:pPr>
            <a:r>
              <a:rPr lang="en-US" sz="2000" dirty="0">
                <a:solidFill>
                  <a:srgbClr val="404040"/>
                </a:solidFill>
                <a:latin typeface="Corbel" panose="020B0503020204020204" pitchFamily="34" charset="0"/>
              </a:rPr>
              <a:t>Act III</a:t>
            </a:r>
          </a:p>
          <a:p>
            <a:pPr marL="742950" lvl="1" indent="-285750">
              <a:buFont typeface="Arial" panose="020B0604020202020204" pitchFamily="34" charset="0"/>
              <a:buChar char="•"/>
            </a:pPr>
            <a:r>
              <a:rPr lang="en-US" sz="2000" dirty="0">
                <a:solidFill>
                  <a:schemeClr val="accent1">
                    <a:lumMod val="75000"/>
                  </a:schemeClr>
                </a:solidFill>
                <a:latin typeface="Corbel" panose="020B0503020204020204" pitchFamily="34" charset="0"/>
              </a:rPr>
              <a:t>“Well, I think we have identified the things we want to accomplish in our plan.  Now, if we could just use some magic trick to find the best way to move these people to achieve these goals.” – JC</a:t>
            </a:r>
          </a:p>
          <a:p>
            <a:pPr marL="742950" lvl="1" indent="-285750">
              <a:buFont typeface="Arial" panose="020B0604020202020204" pitchFamily="34" charset="0"/>
              <a:buChar char="•"/>
            </a:pPr>
            <a:r>
              <a:rPr lang="en-US" sz="2000" i="1" dirty="0">
                <a:solidFill>
                  <a:schemeClr val="bg1">
                    <a:lumMod val="50000"/>
                  </a:schemeClr>
                </a:solidFill>
                <a:latin typeface="Corbel" panose="020B0503020204020204" pitchFamily="34" charset="0"/>
              </a:rPr>
              <a:t>The others nodded and frowned because they don’t know math.</a:t>
            </a:r>
            <a:endParaRPr lang="en-US" sz="2000" dirty="0">
              <a:solidFill>
                <a:srgbClr val="404040"/>
              </a:solidFill>
              <a:latin typeface="Corbel" panose="020B0503020204020204" pitchFamily="34" charset="0"/>
            </a:endParaRPr>
          </a:p>
          <a:p>
            <a:pPr marL="742950" lvl="1" indent="-285750">
              <a:buFont typeface="Arial" panose="020B0604020202020204" pitchFamily="34" charset="0"/>
              <a:buChar char="•"/>
            </a:pPr>
            <a:endParaRPr lang="en-US" sz="2000" dirty="0">
              <a:solidFill>
                <a:srgbClr val="A71B86"/>
              </a:solidFill>
              <a:latin typeface="Corbel" panose="020B0503020204020204" pitchFamily="34" charset="0"/>
            </a:endParaRPr>
          </a:p>
          <a:p>
            <a:pPr marL="285750" indent="-285750">
              <a:buFont typeface="Arial" panose="020B0604020202020204" pitchFamily="34" charset="0"/>
              <a:buChar char="•"/>
            </a:pPr>
            <a:r>
              <a:rPr lang="en-US" sz="2000" dirty="0">
                <a:solidFill>
                  <a:srgbClr val="404040"/>
                </a:solidFill>
                <a:latin typeface="Corbel" panose="020B0503020204020204" pitchFamily="34" charset="0"/>
              </a:rPr>
              <a:t>The End and Credits</a:t>
            </a:r>
          </a:p>
          <a:p>
            <a:pPr marL="742950" lvl="1" indent="-285750">
              <a:buFont typeface="Arial" panose="020B0604020202020204" pitchFamily="34" charset="0"/>
              <a:buChar char="•"/>
            </a:pPr>
            <a:r>
              <a:rPr lang="en-US" sz="2000" dirty="0">
                <a:solidFill>
                  <a:srgbClr val="404040"/>
                </a:solidFill>
                <a:latin typeface="Corbel" panose="020B0503020204020204" pitchFamily="34" charset="0"/>
              </a:rPr>
              <a:t>John Connor		</a:t>
            </a:r>
            <a:r>
              <a:rPr lang="en-US" sz="2000" i="1" dirty="0">
                <a:solidFill>
                  <a:srgbClr val="404040"/>
                </a:solidFill>
                <a:latin typeface="Corbel" panose="020B0503020204020204" pitchFamily="34" charset="0"/>
              </a:rPr>
              <a:t>Mario Giacomazzo</a:t>
            </a:r>
          </a:p>
          <a:p>
            <a:pPr marL="742950" lvl="1" indent="-285750">
              <a:buFont typeface="Arial" panose="020B0604020202020204" pitchFamily="34" charset="0"/>
              <a:buChar char="•"/>
            </a:pPr>
            <a:r>
              <a:rPr lang="en-US" sz="2000" dirty="0">
                <a:solidFill>
                  <a:srgbClr val="404040"/>
                </a:solidFill>
                <a:latin typeface="Corbel" panose="020B0503020204020204" pitchFamily="34" charset="0"/>
              </a:rPr>
              <a:t>Fred Harvey		</a:t>
            </a:r>
            <a:r>
              <a:rPr lang="en-US" sz="2000" i="1" dirty="0">
                <a:solidFill>
                  <a:srgbClr val="404040"/>
                </a:solidFill>
                <a:latin typeface="Corbel" panose="020B0503020204020204" pitchFamily="34" charset="0"/>
              </a:rPr>
              <a:t>Mario Giacomazzo</a:t>
            </a:r>
          </a:p>
          <a:p>
            <a:pPr marL="742950" lvl="1" indent="-285750">
              <a:buFont typeface="Arial" panose="020B0604020202020204" pitchFamily="34" charset="0"/>
              <a:buChar char="•"/>
            </a:pPr>
            <a:r>
              <a:rPr lang="en-US" sz="2000" dirty="0">
                <a:solidFill>
                  <a:srgbClr val="404040"/>
                </a:solidFill>
                <a:latin typeface="Corbel" panose="020B0503020204020204" pitchFamily="34" charset="0"/>
              </a:rPr>
              <a:t>Betty Philips		</a:t>
            </a:r>
            <a:r>
              <a:rPr lang="en-US" sz="2000" i="1" dirty="0">
                <a:solidFill>
                  <a:srgbClr val="404040"/>
                </a:solidFill>
                <a:latin typeface="Corbel" panose="020B0503020204020204" pitchFamily="34" charset="0"/>
              </a:rPr>
              <a:t>Mario Giacomazzo</a:t>
            </a:r>
          </a:p>
          <a:p>
            <a:pPr marL="742950" lvl="1" indent="-285750">
              <a:buFont typeface="Arial" panose="020B0604020202020204" pitchFamily="34" charset="0"/>
              <a:buChar char="•"/>
            </a:pPr>
            <a:r>
              <a:rPr lang="en-US" sz="2000" dirty="0">
                <a:solidFill>
                  <a:srgbClr val="404040"/>
                </a:solidFill>
                <a:latin typeface="Corbel" panose="020B0503020204020204" pitchFamily="34" charset="0"/>
              </a:rPr>
              <a:t>Mickey </a:t>
            </a:r>
            <a:r>
              <a:rPr lang="en-US" sz="2000" dirty="0" err="1">
                <a:solidFill>
                  <a:srgbClr val="404040"/>
                </a:solidFill>
                <a:latin typeface="Corbel" panose="020B0503020204020204" pitchFamily="34" charset="0"/>
              </a:rPr>
              <a:t>Gibbony</a:t>
            </a:r>
            <a:r>
              <a:rPr lang="en-US" sz="2000" dirty="0">
                <a:solidFill>
                  <a:srgbClr val="404040"/>
                </a:solidFill>
                <a:latin typeface="Corbel" panose="020B0503020204020204" pitchFamily="34" charset="0"/>
              </a:rPr>
              <a:t>		</a:t>
            </a:r>
            <a:r>
              <a:rPr lang="en-US" sz="2000" i="1" dirty="0">
                <a:solidFill>
                  <a:srgbClr val="404040"/>
                </a:solidFill>
                <a:latin typeface="Corbel" panose="020B0503020204020204" pitchFamily="34" charset="0"/>
              </a:rPr>
              <a:t>Mario Giacomazzo</a:t>
            </a:r>
          </a:p>
          <a:p>
            <a:pPr marL="742950" lvl="1" indent="-285750">
              <a:buFont typeface="Arial" panose="020B0604020202020204" pitchFamily="34" charset="0"/>
              <a:buChar char="•"/>
            </a:pPr>
            <a:r>
              <a:rPr lang="en-US" sz="2000" dirty="0">
                <a:solidFill>
                  <a:srgbClr val="404040"/>
                </a:solidFill>
                <a:latin typeface="Corbel" panose="020B0503020204020204" pitchFamily="34" charset="0"/>
              </a:rPr>
              <a:t>Cassandra Watkins		</a:t>
            </a:r>
            <a:r>
              <a:rPr lang="en-US" sz="2000" i="1" dirty="0">
                <a:solidFill>
                  <a:srgbClr val="404040"/>
                </a:solidFill>
                <a:latin typeface="Corbel" panose="020B0503020204020204" pitchFamily="34" charset="0"/>
              </a:rPr>
              <a:t>Mario Giacomazzo</a:t>
            </a:r>
          </a:p>
          <a:p>
            <a:pPr marL="742950" lvl="1" indent="-285750">
              <a:buFont typeface="Arial" panose="020B0604020202020204" pitchFamily="34" charset="0"/>
              <a:buChar char="•"/>
            </a:pPr>
            <a:r>
              <a:rPr lang="en-US" sz="2000" dirty="0">
                <a:solidFill>
                  <a:srgbClr val="404040"/>
                </a:solidFill>
                <a:latin typeface="Corbel" panose="020B0503020204020204" pitchFamily="34" charset="0"/>
              </a:rPr>
              <a:t>Bob Wilson		</a:t>
            </a:r>
            <a:r>
              <a:rPr lang="en-US" sz="2000" i="1" dirty="0">
                <a:solidFill>
                  <a:srgbClr val="404040"/>
                </a:solidFill>
                <a:latin typeface="Corbel" panose="020B0503020204020204" pitchFamily="34" charset="0"/>
              </a:rPr>
              <a:t>Mario Giacomazzo</a:t>
            </a:r>
          </a:p>
          <a:p>
            <a:pPr marL="742950" lvl="1" indent="-285750">
              <a:buFont typeface="Arial" panose="020B0604020202020204" pitchFamily="34" charset="0"/>
              <a:buChar char="•"/>
            </a:pPr>
            <a:r>
              <a:rPr lang="en-US" sz="2000" dirty="0">
                <a:solidFill>
                  <a:srgbClr val="404040"/>
                </a:solidFill>
                <a:latin typeface="Corbel" panose="020B0503020204020204" pitchFamily="34" charset="0"/>
              </a:rPr>
              <a:t>Narration			</a:t>
            </a:r>
            <a:r>
              <a:rPr lang="en-US" sz="2000" i="1" dirty="0">
                <a:solidFill>
                  <a:srgbClr val="404040"/>
                </a:solidFill>
                <a:latin typeface="Corbel" panose="020B0503020204020204" pitchFamily="34" charset="0"/>
              </a:rPr>
              <a:t>Mario Giacomazzo</a:t>
            </a:r>
          </a:p>
          <a:p>
            <a:pPr marL="742950" lvl="1" indent="-285750">
              <a:buFont typeface="Arial" panose="020B0604020202020204" pitchFamily="34" charset="0"/>
              <a:buChar char="•"/>
            </a:pPr>
            <a:endParaRPr lang="en-US" sz="2000" dirty="0">
              <a:solidFill>
                <a:srgbClr val="404040"/>
              </a:solidFill>
              <a:latin typeface="Corbel" panose="020B0503020204020204" pitchFamily="34" charset="0"/>
            </a:endParaRPr>
          </a:p>
        </p:txBody>
      </p:sp>
      <p:pic>
        <p:nvPicPr>
          <p:cNvPr id="37" name="Graphic 36" descr="Palm tree">
            <a:extLst>
              <a:ext uri="{FF2B5EF4-FFF2-40B4-BE49-F238E27FC236}">
                <a16:creationId xmlns:a16="http://schemas.microsoft.com/office/drawing/2014/main" id="{79F2EC1B-9713-4CCF-8301-82ED265F394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964994" y="809490"/>
            <a:ext cx="914400" cy="914400"/>
          </a:xfrm>
          <a:prstGeom prst="rect">
            <a:avLst/>
          </a:prstGeom>
        </p:spPr>
      </p:pic>
      <p:pic>
        <p:nvPicPr>
          <p:cNvPr id="38" name="Graphic 37" descr="Palm tree">
            <a:extLst>
              <a:ext uri="{FF2B5EF4-FFF2-40B4-BE49-F238E27FC236}">
                <a16:creationId xmlns:a16="http://schemas.microsoft.com/office/drawing/2014/main" id="{11C9CA6F-B5F0-4837-8E50-85C201ADA4F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834542" y="1142112"/>
            <a:ext cx="553133" cy="553133"/>
          </a:xfrm>
          <a:prstGeom prst="rect">
            <a:avLst/>
          </a:prstGeom>
        </p:spPr>
      </p:pic>
      <p:pic>
        <p:nvPicPr>
          <p:cNvPr id="39" name="Graphic 38" descr="Palm tree">
            <a:extLst>
              <a:ext uri="{FF2B5EF4-FFF2-40B4-BE49-F238E27FC236}">
                <a16:creationId xmlns:a16="http://schemas.microsoft.com/office/drawing/2014/main" id="{585AC1AD-01C8-4E2D-8361-4BEA62A4858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387675" y="1277468"/>
            <a:ext cx="404329" cy="404329"/>
          </a:xfrm>
          <a:prstGeom prst="rect">
            <a:avLst/>
          </a:prstGeom>
        </p:spPr>
      </p:pic>
    </p:spTree>
    <p:extLst>
      <p:ext uri="{BB962C8B-B14F-4D97-AF65-F5344CB8AC3E}">
        <p14:creationId xmlns:p14="http://schemas.microsoft.com/office/powerpoint/2010/main" val="7278261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1568D3DA-67F7-464C-95FF-D7D56F4038D6}"/>
              </a:ext>
            </a:extLst>
          </p:cNvPr>
          <p:cNvSpPr/>
          <p:nvPr/>
        </p:nvSpPr>
        <p:spPr>
          <a:xfrm rot="19800000">
            <a:off x="-597297" y="674901"/>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A large body of water&#10;&#10;Description automatically generated">
            <a:extLst>
              <a:ext uri="{FF2B5EF4-FFF2-40B4-BE49-F238E27FC236}">
                <a16:creationId xmlns:a16="http://schemas.microsoft.com/office/drawing/2014/main" id="{B83B0471-BE25-41B4-B185-53BEB6528B89}"/>
              </a:ext>
            </a:extLst>
          </p:cNvPr>
          <p:cNvPicPr>
            <a:picLocks noChangeAspect="1"/>
          </p:cNvPicPr>
          <p:nvPr/>
        </p:nvPicPr>
        <p:blipFill rotWithShape="1">
          <a:blip r:embed="rId2">
            <a:alphaModFix amt="20000"/>
            <a:extLst>
              <a:ext uri="{28A0092B-C50C-407E-A947-70E740481C1C}">
                <a14:useLocalDpi xmlns:a14="http://schemas.microsoft.com/office/drawing/2010/main" val="0"/>
              </a:ext>
            </a:extLst>
          </a:blip>
          <a:srcRect t="34654" b="43573"/>
          <a:stretch/>
        </p:blipFill>
        <p:spPr>
          <a:xfrm>
            <a:off x="773935" y="442465"/>
            <a:ext cx="9018070" cy="1308226"/>
          </a:xfrm>
          <a:prstGeom prst="rect">
            <a:avLst/>
          </a:prstGeom>
        </p:spPr>
      </p:pic>
      <p:sp>
        <p:nvSpPr>
          <p:cNvPr id="34" name="Rectangle 33">
            <a:extLst>
              <a:ext uri="{FF2B5EF4-FFF2-40B4-BE49-F238E27FC236}">
                <a16:creationId xmlns:a16="http://schemas.microsoft.com/office/drawing/2014/main" id="{BFE7775A-1FAD-4E84-8B9E-DA4B39640B5E}"/>
              </a:ext>
            </a:extLst>
          </p:cNvPr>
          <p:cNvSpPr/>
          <p:nvPr/>
        </p:nvSpPr>
        <p:spPr>
          <a:xfrm rot="19800000">
            <a:off x="9089102" y="5937184"/>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5D79E09-6E77-4F87-B358-F18D99FA343D}"/>
              </a:ext>
            </a:extLst>
          </p:cNvPr>
          <p:cNvSpPr>
            <a:spLocks noGrp="1"/>
          </p:cNvSpPr>
          <p:nvPr>
            <p:ph type="title"/>
          </p:nvPr>
        </p:nvSpPr>
        <p:spPr>
          <a:xfrm>
            <a:off x="773934" y="425128"/>
            <a:ext cx="9018070" cy="1325563"/>
          </a:xfrm>
          <a:noFill/>
          <a:ln w="76200">
            <a:solidFill>
              <a:srgbClr val="11B29F"/>
            </a:solidFill>
          </a:ln>
        </p:spPr>
        <p:txBody>
          <a:bodyPr/>
          <a:lstStyle/>
          <a:p>
            <a:pPr algn="ctr"/>
            <a:r>
              <a:rPr lang="en-US" dirty="0">
                <a:solidFill>
                  <a:srgbClr val="404040"/>
                </a:solidFill>
                <a:latin typeface="Bodoni MT" panose="02070603080606020203" pitchFamily="18" charset="0"/>
              </a:rPr>
              <a:t>Ex: The Expanse</a:t>
            </a:r>
          </a:p>
        </p:txBody>
      </p:sp>
      <p:pic>
        <p:nvPicPr>
          <p:cNvPr id="5" name="Content Placeholder 4" descr="A picture containing cage&#10;&#10;Description automatically generated">
            <a:extLst>
              <a:ext uri="{FF2B5EF4-FFF2-40B4-BE49-F238E27FC236}">
                <a16:creationId xmlns:a16="http://schemas.microsoft.com/office/drawing/2014/main" id="{EF817497-4F98-4236-83EE-74FD8376B07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887140" y="47697"/>
            <a:ext cx="2143125" cy="2143125"/>
          </a:xfrm>
        </p:spPr>
      </p:pic>
      <p:sp>
        <p:nvSpPr>
          <p:cNvPr id="17" name="Rectangle 16">
            <a:extLst>
              <a:ext uri="{FF2B5EF4-FFF2-40B4-BE49-F238E27FC236}">
                <a16:creationId xmlns:a16="http://schemas.microsoft.com/office/drawing/2014/main" id="{C723ED3C-F5E6-4121-9EF2-DD9574E1A49F}"/>
              </a:ext>
            </a:extLst>
          </p:cNvPr>
          <p:cNvSpPr/>
          <p:nvPr/>
        </p:nvSpPr>
        <p:spPr>
          <a:xfrm>
            <a:off x="10085294" y="2008116"/>
            <a:ext cx="1776920" cy="76178"/>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F9E0EC60-66D4-4536-A867-30142339BAA7}"/>
              </a:ext>
            </a:extLst>
          </p:cNvPr>
          <p:cNvSpPr/>
          <p:nvPr/>
        </p:nvSpPr>
        <p:spPr>
          <a:xfrm>
            <a:off x="10085294" y="2129819"/>
            <a:ext cx="1776920" cy="76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F95AED49-24A8-4D10-9D31-F944565EC1B2}"/>
              </a:ext>
            </a:extLst>
          </p:cNvPr>
          <p:cNvSpPr/>
          <p:nvPr/>
        </p:nvSpPr>
        <p:spPr>
          <a:xfrm>
            <a:off x="10085294" y="2251522"/>
            <a:ext cx="1776920" cy="150200"/>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993D5826-407C-4F65-BE3A-EB593B942A36}"/>
              </a:ext>
            </a:extLst>
          </p:cNvPr>
          <p:cNvSpPr/>
          <p:nvPr/>
        </p:nvSpPr>
        <p:spPr>
          <a:xfrm>
            <a:off x="10085294" y="2447247"/>
            <a:ext cx="1776920" cy="150200"/>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D2785A94-4D0B-4559-9303-3C963AA0EF9A}"/>
              </a:ext>
            </a:extLst>
          </p:cNvPr>
          <p:cNvSpPr/>
          <p:nvPr/>
        </p:nvSpPr>
        <p:spPr>
          <a:xfrm>
            <a:off x="10085294" y="2642972"/>
            <a:ext cx="1776920" cy="362446"/>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B235F2E9-4558-433D-9527-7EFF5C5E78A8}"/>
              </a:ext>
            </a:extLst>
          </p:cNvPr>
          <p:cNvSpPr/>
          <p:nvPr/>
        </p:nvSpPr>
        <p:spPr>
          <a:xfrm>
            <a:off x="10085294" y="3050943"/>
            <a:ext cx="1776920" cy="362446"/>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99613B87-411B-4008-BF30-F1A3B8F247B5}"/>
              </a:ext>
            </a:extLst>
          </p:cNvPr>
          <p:cNvSpPr/>
          <p:nvPr/>
        </p:nvSpPr>
        <p:spPr>
          <a:xfrm>
            <a:off x="10085294" y="3490136"/>
            <a:ext cx="1776920" cy="3367864"/>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145B3BD2-B1C1-4ED2-A4E0-5E17DD3736F1}"/>
              </a:ext>
            </a:extLst>
          </p:cNvPr>
          <p:cNvSpPr/>
          <p:nvPr/>
        </p:nvSpPr>
        <p:spPr>
          <a:xfrm rot="19800000">
            <a:off x="-765351" y="385789"/>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DC3B2826-65DD-408B-8F18-8CCD6C052D8D}"/>
              </a:ext>
            </a:extLst>
          </p:cNvPr>
          <p:cNvSpPr/>
          <p:nvPr/>
        </p:nvSpPr>
        <p:spPr>
          <a:xfrm rot="19800000">
            <a:off x="9257156" y="6226296"/>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4935F901-F632-4698-8C7A-AC29B2397A6C}"/>
              </a:ext>
            </a:extLst>
          </p:cNvPr>
          <p:cNvSpPr/>
          <p:nvPr/>
        </p:nvSpPr>
        <p:spPr>
          <a:xfrm rot="19800000">
            <a:off x="8263809" y="5824178"/>
            <a:ext cx="4731177"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389720C5-6DCB-428D-8C4F-A02DEC239333}"/>
                  </a:ext>
                </a:extLst>
              </p:cNvPr>
              <p:cNvSpPr txBox="1"/>
              <p:nvPr/>
            </p:nvSpPr>
            <p:spPr>
              <a:xfrm>
                <a:off x="773935" y="1947592"/>
                <a:ext cx="8859163" cy="4450577"/>
              </a:xfrm>
              <a:prstGeom prst="rect">
                <a:avLst/>
              </a:prstGeom>
              <a:noFill/>
            </p:spPr>
            <p:txBody>
              <a:bodyPr wrap="square" rtlCol="0">
                <a:spAutoFit/>
              </a:bodyPr>
              <a:lstStyle/>
              <a:p>
                <a:pPr marL="285750" indent="-285750">
                  <a:buFont typeface="Arial" panose="020B0604020202020204" pitchFamily="34" charset="0"/>
                  <a:buChar char="•"/>
                </a:pPr>
                <a:r>
                  <a:rPr lang="en-US" sz="2000" dirty="0">
                    <a:solidFill>
                      <a:srgbClr val="404040"/>
                    </a:solidFill>
                    <a:latin typeface="Corbel" panose="020B0503020204020204" pitchFamily="34" charset="0"/>
                  </a:rPr>
                  <a:t>Goals listed in order based on priority</a:t>
                </a:r>
              </a:p>
              <a:p>
                <a:pPr marL="742950" lvl="1" indent="-285750">
                  <a:buFont typeface="Arial" panose="020B0604020202020204" pitchFamily="34" charset="0"/>
                  <a:buChar char="•"/>
                </a:pPr>
                <a:r>
                  <a:rPr lang="en-US" sz="2000" dirty="0">
                    <a:solidFill>
                      <a:srgbClr val="404040"/>
                    </a:solidFill>
                    <a:latin typeface="Corbel" panose="020B0503020204020204" pitchFamily="34" charset="0"/>
                  </a:rPr>
                  <a:t>Achieve a 60%/40% ratio of Martians to Earthers at each of the asteroids</a:t>
                </a:r>
              </a:p>
              <a:p>
                <a:pPr marL="742950" lvl="1" indent="-285750">
                  <a:buFont typeface="Arial" panose="020B0604020202020204" pitchFamily="34" charset="0"/>
                  <a:buChar char="•"/>
                </a:pPr>
                <a:r>
                  <a:rPr lang="en-US" sz="2000" dirty="0">
                    <a:solidFill>
                      <a:srgbClr val="404040"/>
                    </a:solidFill>
                    <a:latin typeface="Corbel" panose="020B0503020204020204" pitchFamily="34" charset="0"/>
                  </a:rPr>
                  <a:t>Minimize the amount of traveling that people will have to do, ideally no more than 30,000 million miles</a:t>
                </a:r>
              </a:p>
              <a:p>
                <a:pPr marL="742950" lvl="1" indent="-285750">
                  <a:buFont typeface="Arial" panose="020B0604020202020204" pitchFamily="34" charset="0"/>
                  <a:buChar char="•"/>
                </a:pPr>
                <a:r>
                  <a:rPr lang="en-US" sz="2000" dirty="0">
                    <a:solidFill>
                      <a:srgbClr val="404040"/>
                    </a:solidFill>
                    <a:latin typeface="Corbel" panose="020B0503020204020204" pitchFamily="34" charset="0"/>
                  </a:rPr>
                  <a:t>Keep all asteroids close to capacity and minimize overcrowding proportionally allocating the excess among the asteroids</a:t>
                </a:r>
              </a:p>
              <a:p>
                <a:pPr marL="742950" lvl="1" indent="-285750">
                  <a:buFont typeface="Arial" panose="020B0604020202020204" pitchFamily="34" charset="0"/>
                  <a:buChar char="•"/>
                </a:pPr>
                <a:endParaRPr lang="en-US" sz="2000" dirty="0">
                  <a:solidFill>
                    <a:srgbClr val="404040"/>
                  </a:solidFill>
                  <a:latin typeface="Corbel" panose="020B0503020204020204" pitchFamily="34" charset="0"/>
                </a:endParaRPr>
              </a:p>
              <a:p>
                <a:pPr marL="285750" indent="-285750">
                  <a:buFont typeface="Arial" panose="020B0604020202020204" pitchFamily="34" charset="0"/>
                  <a:buChar char="•"/>
                </a:pPr>
                <a:r>
                  <a:rPr lang="en-US" sz="2000" dirty="0">
                    <a:solidFill>
                      <a:srgbClr val="404040"/>
                    </a:solidFill>
                    <a:latin typeface="Corbel" panose="020B0503020204020204" pitchFamily="34" charset="0"/>
                  </a:rPr>
                  <a:t>Q: How can we formulate and solve a goal programming model to help these representatives with their dilemma?</a:t>
                </a:r>
              </a:p>
              <a:p>
                <a:pPr marL="285750" indent="-285750">
                  <a:buFont typeface="Arial" panose="020B0604020202020204" pitchFamily="34" charset="0"/>
                  <a:buChar char="•"/>
                </a:pPr>
                <a:endParaRPr lang="en-US" sz="2000" dirty="0">
                  <a:solidFill>
                    <a:srgbClr val="404040"/>
                  </a:solidFill>
                  <a:latin typeface="Corbel" panose="020B0503020204020204" pitchFamily="34" charset="0"/>
                </a:endParaRPr>
              </a:p>
              <a:p>
                <a:pPr marL="285750" indent="-285750">
                  <a:buFont typeface="Arial" panose="020B0604020202020204" pitchFamily="34" charset="0"/>
                  <a:buChar char="•"/>
                </a:pPr>
                <a:r>
                  <a:rPr lang="en-US" sz="2000" dirty="0">
                    <a:solidFill>
                      <a:srgbClr val="404040"/>
                    </a:solidFill>
                    <a:latin typeface="Corbel" panose="020B0503020204020204" pitchFamily="34" charset="0"/>
                  </a:rPr>
                  <a:t>Decision variables</a:t>
                </a:r>
              </a:p>
              <a:p>
                <a:pPr marL="742950" lvl="1" indent="-285750">
                  <a:buFont typeface="Arial" panose="020B0604020202020204" pitchFamily="34" charset="0"/>
                  <a:buChar char="•"/>
                </a:pPr>
                <a14:m>
                  <m:oMath xmlns:m="http://schemas.openxmlformats.org/officeDocument/2006/math">
                    <m:sSub>
                      <m:sSubPr>
                        <m:ctrlPr>
                          <a:rPr lang="en-US" sz="2000" b="0" i="1" dirty="0" smtClean="0">
                            <a:solidFill>
                              <a:srgbClr val="404040"/>
                            </a:solidFill>
                            <a:latin typeface="Cambria Math" panose="02040503050406030204" pitchFamily="18" charset="0"/>
                          </a:rPr>
                        </m:ctrlPr>
                      </m:sSubPr>
                      <m:e>
                        <m:r>
                          <a:rPr lang="en-US" sz="2000" b="0" i="1" dirty="0" smtClean="0">
                            <a:solidFill>
                              <a:srgbClr val="404040"/>
                            </a:solidFill>
                            <a:latin typeface="Cambria Math" panose="02040503050406030204" pitchFamily="18" charset="0"/>
                          </a:rPr>
                          <m:t>𝑥</m:t>
                        </m:r>
                      </m:e>
                      <m:sub>
                        <m:r>
                          <a:rPr lang="en-US" sz="2000" b="0" i="1" dirty="0" smtClean="0">
                            <a:solidFill>
                              <a:srgbClr val="404040"/>
                            </a:solidFill>
                            <a:latin typeface="Cambria Math" panose="02040503050406030204" pitchFamily="18" charset="0"/>
                          </a:rPr>
                          <m:t>𝑖𝑗</m:t>
                        </m:r>
                      </m:sub>
                    </m:sSub>
                    <m:r>
                      <a:rPr lang="en-US" sz="2000" b="0" i="1" dirty="0" smtClean="0">
                        <a:solidFill>
                          <a:srgbClr val="404040"/>
                        </a:solidFill>
                        <a:latin typeface="Cambria Math" panose="02040503050406030204" pitchFamily="18" charset="0"/>
                      </a:rPr>
                      <m:t>=</m:t>
                    </m:r>
                    <m:r>
                      <m:rPr>
                        <m:sty m:val="p"/>
                      </m:rPr>
                      <a:rPr lang="en-US" sz="2000" b="0" i="0" dirty="0" smtClean="0">
                        <a:solidFill>
                          <a:srgbClr val="404040"/>
                        </a:solidFill>
                        <a:latin typeface="Cambria Math" panose="02040503050406030204" pitchFamily="18" charset="0"/>
                      </a:rPr>
                      <m:t>Number</m:t>
                    </m:r>
                    <m:r>
                      <a:rPr lang="en-US" sz="2000" b="0" i="0" dirty="0" smtClean="0">
                        <a:solidFill>
                          <a:srgbClr val="404040"/>
                        </a:solidFill>
                        <a:latin typeface="Cambria Math" panose="02040503050406030204" pitchFamily="18" charset="0"/>
                      </a:rPr>
                      <m:t> </m:t>
                    </m:r>
                    <m:r>
                      <m:rPr>
                        <m:sty m:val="p"/>
                      </m:rPr>
                      <a:rPr lang="en-US" sz="2000" b="0" i="0" dirty="0" smtClean="0">
                        <a:solidFill>
                          <a:srgbClr val="404040"/>
                        </a:solidFill>
                        <a:latin typeface="Cambria Math" panose="02040503050406030204" pitchFamily="18" charset="0"/>
                      </a:rPr>
                      <m:t>of</m:t>
                    </m:r>
                    <m:r>
                      <a:rPr lang="en-US" sz="2000" b="0" i="0" dirty="0" smtClean="0">
                        <a:solidFill>
                          <a:srgbClr val="404040"/>
                        </a:solidFill>
                        <a:latin typeface="Cambria Math" panose="02040503050406030204" pitchFamily="18" charset="0"/>
                      </a:rPr>
                      <m:t> </m:t>
                    </m:r>
                    <m:r>
                      <m:rPr>
                        <m:sty m:val="p"/>
                      </m:rPr>
                      <a:rPr lang="en-US" sz="2000" b="0" i="0" dirty="0" smtClean="0">
                        <a:solidFill>
                          <a:srgbClr val="404040"/>
                        </a:solidFill>
                        <a:latin typeface="Cambria Math" panose="02040503050406030204" pitchFamily="18" charset="0"/>
                      </a:rPr>
                      <m:t>martians</m:t>
                    </m:r>
                    <m:r>
                      <a:rPr lang="en-US" sz="2000" b="0" i="0" dirty="0" smtClean="0">
                        <a:solidFill>
                          <a:srgbClr val="404040"/>
                        </a:solidFill>
                        <a:latin typeface="Cambria Math" panose="02040503050406030204" pitchFamily="18" charset="0"/>
                      </a:rPr>
                      <m:t> </m:t>
                    </m:r>
                    <m:r>
                      <m:rPr>
                        <m:sty m:val="p"/>
                      </m:rPr>
                      <a:rPr lang="en-US" sz="2000" b="0" i="0" dirty="0" smtClean="0">
                        <a:solidFill>
                          <a:srgbClr val="404040"/>
                        </a:solidFill>
                        <a:latin typeface="Cambria Math" panose="02040503050406030204" pitchFamily="18" charset="0"/>
                      </a:rPr>
                      <m:t>from</m:t>
                    </m:r>
                    <m:r>
                      <a:rPr lang="en-US" sz="2000" b="0" i="0" dirty="0" smtClean="0">
                        <a:solidFill>
                          <a:srgbClr val="404040"/>
                        </a:solidFill>
                        <a:latin typeface="Cambria Math" panose="02040503050406030204" pitchFamily="18" charset="0"/>
                      </a:rPr>
                      <m:t> </m:t>
                    </m:r>
                    <m:r>
                      <m:rPr>
                        <m:sty m:val="p"/>
                      </m:rPr>
                      <a:rPr lang="en-US" sz="2000" b="0" i="0" dirty="0" smtClean="0">
                        <a:solidFill>
                          <a:srgbClr val="404040"/>
                        </a:solidFill>
                        <a:latin typeface="Cambria Math" panose="02040503050406030204" pitchFamily="18" charset="0"/>
                      </a:rPr>
                      <m:t>asteroid</m:t>
                    </m:r>
                    <m:r>
                      <a:rPr lang="en-US" sz="2000" b="0" i="0" dirty="0" smtClean="0">
                        <a:solidFill>
                          <a:srgbClr val="404040"/>
                        </a:solidFill>
                        <a:latin typeface="Cambria Math" panose="02040503050406030204" pitchFamily="18" charset="0"/>
                      </a:rPr>
                      <m:t> </m:t>
                    </m:r>
                    <m:r>
                      <a:rPr lang="en-US" sz="2000" b="0" i="1" dirty="0" smtClean="0">
                        <a:solidFill>
                          <a:srgbClr val="404040"/>
                        </a:solidFill>
                        <a:latin typeface="Cambria Math" panose="02040503050406030204" pitchFamily="18" charset="0"/>
                      </a:rPr>
                      <m:t>𝑖</m:t>
                    </m:r>
                    <m:r>
                      <a:rPr lang="en-US" sz="2000" b="0" i="0" dirty="0" smtClean="0">
                        <a:solidFill>
                          <a:srgbClr val="404040"/>
                        </a:solidFill>
                        <a:latin typeface="Cambria Math" panose="02040503050406030204" pitchFamily="18" charset="0"/>
                      </a:rPr>
                      <m:t> </m:t>
                    </m:r>
                    <m:r>
                      <m:rPr>
                        <m:sty m:val="p"/>
                      </m:rPr>
                      <a:rPr lang="en-US" sz="2000" b="0" i="0" dirty="0" smtClean="0">
                        <a:solidFill>
                          <a:srgbClr val="404040"/>
                        </a:solidFill>
                        <a:latin typeface="Cambria Math" panose="02040503050406030204" pitchFamily="18" charset="0"/>
                      </a:rPr>
                      <m:t>assigned</m:t>
                    </m:r>
                    <m:r>
                      <a:rPr lang="en-US" sz="2000" b="0" i="0" dirty="0" smtClean="0">
                        <a:solidFill>
                          <a:srgbClr val="404040"/>
                        </a:solidFill>
                        <a:latin typeface="Cambria Math" panose="02040503050406030204" pitchFamily="18" charset="0"/>
                      </a:rPr>
                      <m:t> </m:t>
                    </m:r>
                    <m:r>
                      <m:rPr>
                        <m:sty m:val="p"/>
                      </m:rPr>
                      <a:rPr lang="en-US" sz="2000" b="0" i="0" dirty="0" smtClean="0">
                        <a:solidFill>
                          <a:srgbClr val="404040"/>
                        </a:solidFill>
                        <a:latin typeface="Cambria Math" panose="02040503050406030204" pitchFamily="18" charset="0"/>
                      </a:rPr>
                      <m:t>to</m:t>
                    </m:r>
                    <m:r>
                      <a:rPr lang="en-US" sz="2000" b="0" i="0" dirty="0" smtClean="0">
                        <a:solidFill>
                          <a:srgbClr val="404040"/>
                        </a:solidFill>
                        <a:latin typeface="Cambria Math" panose="02040503050406030204" pitchFamily="18" charset="0"/>
                      </a:rPr>
                      <m:t> </m:t>
                    </m:r>
                    <m:r>
                      <m:rPr>
                        <m:sty m:val="p"/>
                      </m:rPr>
                      <a:rPr lang="en-US" sz="2000" b="0" i="0" dirty="0" smtClean="0">
                        <a:solidFill>
                          <a:srgbClr val="404040"/>
                        </a:solidFill>
                        <a:latin typeface="Cambria Math" panose="02040503050406030204" pitchFamily="18" charset="0"/>
                      </a:rPr>
                      <m:t>asteroid</m:t>
                    </m:r>
                    <m:r>
                      <a:rPr lang="en-US" sz="2000" b="0" i="0" dirty="0" smtClean="0">
                        <a:solidFill>
                          <a:srgbClr val="404040"/>
                        </a:solidFill>
                        <a:latin typeface="Cambria Math" panose="02040503050406030204" pitchFamily="18" charset="0"/>
                      </a:rPr>
                      <m:t> </m:t>
                    </m:r>
                    <m:r>
                      <a:rPr lang="en-US" sz="2000" b="0" i="1" dirty="0" smtClean="0">
                        <a:solidFill>
                          <a:srgbClr val="404040"/>
                        </a:solidFill>
                        <a:latin typeface="Cambria Math" panose="02040503050406030204" pitchFamily="18" charset="0"/>
                      </a:rPr>
                      <m:t>𝑗</m:t>
                    </m:r>
                  </m:oMath>
                </a14:m>
                <a:endParaRPr lang="en-US" sz="2000" i="1" dirty="0">
                  <a:solidFill>
                    <a:srgbClr val="404040"/>
                  </a:solidFill>
                  <a:latin typeface="Corbel" panose="020B0503020204020204" pitchFamily="34" charset="0"/>
                </a:endParaRPr>
              </a:p>
              <a:p>
                <a:pPr marL="742950" lvl="1" indent="-285750">
                  <a:buFont typeface="Arial" panose="020B0604020202020204" pitchFamily="34" charset="0"/>
                  <a:buChar char="•"/>
                </a:pPr>
                <a14:m>
                  <m:oMath xmlns:m="http://schemas.openxmlformats.org/officeDocument/2006/math">
                    <m:sSub>
                      <m:sSubPr>
                        <m:ctrlPr>
                          <a:rPr lang="en-US" sz="2000" i="1" dirty="0">
                            <a:solidFill>
                              <a:srgbClr val="404040"/>
                            </a:solidFill>
                            <a:latin typeface="Cambria Math" panose="02040503050406030204" pitchFamily="18" charset="0"/>
                          </a:rPr>
                        </m:ctrlPr>
                      </m:sSubPr>
                      <m:e>
                        <m:r>
                          <a:rPr lang="en-US" sz="2000" b="0" i="1" dirty="0" smtClean="0">
                            <a:solidFill>
                              <a:srgbClr val="404040"/>
                            </a:solidFill>
                            <a:latin typeface="Cambria Math" panose="02040503050406030204" pitchFamily="18" charset="0"/>
                          </a:rPr>
                          <m:t>𝑦</m:t>
                        </m:r>
                      </m:e>
                      <m:sub>
                        <m:r>
                          <a:rPr lang="en-US" sz="2000" i="1" dirty="0">
                            <a:solidFill>
                              <a:srgbClr val="404040"/>
                            </a:solidFill>
                            <a:latin typeface="Cambria Math" panose="02040503050406030204" pitchFamily="18" charset="0"/>
                          </a:rPr>
                          <m:t>𝑖𝑗</m:t>
                        </m:r>
                      </m:sub>
                    </m:sSub>
                    <m:r>
                      <a:rPr lang="en-US" sz="2000" i="1" dirty="0">
                        <a:solidFill>
                          <a:srgbClr val="404040"/>
                        </a:solidFill>
                        <a:latin typeface="Cambria Math" panose="02040503050406030204" pitchFamily="18" charset="0"/>
                      </a:rPr>
                      <m:t>=</m:t>
                    </m:r>
                    <m:r>
                      <m:rPr>
                        <m:sty m:val="p"/>
                      </m:rPr>
                      <a:rPr lang="en-US" sz="2000" dirty="0">
                        <a:solidFill>
                          <a:srgbClr val="404040"/>
                        </a:solidFill>
                        <a:latin typeface="Cambria Math" panose="02040503050406030204" pitchFamily="18" charset="0"/>
                      </a:rPr>
                      <m:t>Number</m:t>
                    </m:r>
                    <m:r>
                      <a:rPr lang="en-US" sz="2000" dirty="0">
                        <a:solidFill>
                          <a:srgbClr val="404040"/>
                        </a:solidFill>
                        <a:latin typeface="Cambria Math" panose="02040503050406030204" pitchFamily="18" charset="0"/>
                      </a:rPr>
                      <m:t> </m:t>
                    </m:r>
                    <m:r>
                      <m:rPr>
                        <m:sty m:val="p"/>
                      </m:rPr>
                      <a:rPr lang="en-US" sz="2000" dirty="0">
                        <a:solidFill>
                          <a:srgbClr val="404040"/>
                        </a:solidFill>
                        <a:latin typeface="Cambria Math" panose="02040503050406030204" pitchFamily="18" charset="0"/>
                      </a:rPr>
                      <m:t>of</m:t>
                    </m:r>
                    <m:r>
                      <a:rPr lang="en-US" sz="2000" dirty="0">
                        <a:solidFill>
                          <a:srgbClr val="404040"/>
                        </a:solidFill>
                        <a:latin typeface="Cambria Math" panose="02040503050406030204" pitchFamily="18" charset="0"/>
                      </a:rPr>
                      <m:t> </m:t>
                    </m:r>
                    <m:r>
                      <m:rPr>
                        <m:sty m:val="p"/>
                      </m:rPr>
                      <a:rPr lang="en-US" sz="2000" b="0" i="0" dirty="0" smtClean="0">
                        <a:solidFill>
                          <a:srgbClr val="404040"/>
                        </a:solidFill>
                        <a:latin typeface="Cambria Math" panose="02040503050406030204" pitchFamily="18" charset="0"/>
                      </a:rPr>
                      <m:t>earthers</m:t>
                    </m:r>
                    <m:r>
                      <a:rPr lang="en-US" sz="2000" b="0" i="0" dirty="0" smtClean="0">
                        <a:solidFill>
                          <a:srgbClr val="404040"/>
                        </a:solidFill>
                        <a:latin typeface="Cambria Math" panose="02040503050406030204" pitchFamily="18" charset="0"/>
                      </a:rPr>
                      <m:t> </m:t>
                    </m:r>
                    <m:r>
                      <m:rPr>
                        <m:sty m:val="p"/>
                      </m:rPr>
                      <a:rPr lang="en-US" sz="2000" dirty="0">
                        <a:solidFill>
                          <a:srgbClr val="404040"/>
                        </a:solidFill>
                        <a:latin typeface="Cambria Math" panose="02040503050406030204" pitchFamily="18" charset="0"/>
                      </a:rPr>
                      <m:t>from</m:t>
                    </m:r>
                    <m:r>
                      <a:rPr lang="en-US" sz="2000" dirty="0">
                        <a:solidFill>
                          <a:srgbClr val="404040"/>
                        </a:solidFill>
                        <a:latin typeface="Cambria Math" panose="02040503050406030204" pitchFamily="18" charset="0"/>
                      </a:rPr>
                      <m:t> </m:t>
                    </m:r>
                    <m:r>
                      <m:rPr>
                        <m:sty m:val="p"/>
                      </m:rPr>
                      <a:rPr lang="en-US" sz="2000" b="0" i="0" dirty="0" smtClean="0">
                        <a:solidFill>
                          <a:srgbClr val="404040"/>
                        </a:solidFill>
                        <a:latin typeface="Cambria Math" panose="02040503050406030204" pitchFamily="18" charset="0"/>
                      </a:rPr>
                      <m:t>asteroid</m:t>
                    </m:r>
                    <m:r>
                      <a:rPr lang="en-US" sz="2000" dirty="0">
                        <a:solidFill>
                          <a:srgbClr val="404040"/>
                        </a:solidFill>
                        <a:latin typeface="Cambria Math" panose="02040503050406030204" pitchFamily="18" charset="0"/>
                      </a:rPr>
                      <m:t> </m:t>
                    </m:r>
                    <m:r>
                      <a:rPr lang="en-US" sz="2000" i="1" dirty="0">
                        <a:solidFill>
                          <a:srgbClr val="404040"/>
                        </a:solidFill>
                        <a:latin typeface="Cambria Math" panose="02040503050406030204" pitchFamily="18" charset="0"/>
                      </a:rPr>
                      <m:t>𝑖</m:t>
                    </m:r>
                    <m:r>
                      <a:rPr lang="en-US" sz="2000" dirty="0">
                        <a:solidFill>
                          <a:srgbClr val="404040"/>
                        </a:solidFill>
                        <a:latin typeface="Cambria Math" panose="02040503050406030204" pitchFamily="18" charset="0"/>
                      </a:rPr>
                      <m:t> </m:t>
                    </m:r>
                    <m:r>
                      <m:rPr>
                        <m:sty m:val="p"/>
                      </m:rPr>
                      <a:rPr lang="en-US" sz="2000" dirty="0">
                        <a:solidFill>
                          <a:srgbClr val="404040"/>
                        </a:solidFill>
                        <a:latin typeface="Cambria Math" panose="02040503050406030204" pitchFamily="18" charset="0"/>
                      </a:rPr>
                      <m:t>assigned</m:t>
                    </m:r>
                    <m:r>
                      <a:rPr lang="en-US" sz="2000" dirty="0">
                        <a:solidFill>
                          <a:srgbClr val="404040"/>
                        </a:solidFill>
                        <a:latin typeface="Cambria Math" panose="02040503050406030204" pitchFamily="18" charset="0"/>
                      </a:rPr>
                      <m:t> </m:t>
                    </m:r>
                    <m:r>
                      <m:rPr>
                        <m:sty m:val="p"/>
                      </m:rPr>
                      <a:rPr lang="en-US" sz="2000" dirty="0">
                        <a:solidFill>
                          <a:srgbClr val="404040"/>
                        </a:solidFill>
                        <a:latin typeface="Cambria Math" panose="02040503050406030204" pitchFamily="18" charset="0"/>
                      </a:rPr>
                      <m:t>to</m:t>
                    </m:r>
                    <m:r>
                      <a:rPr lang="en-US" sz="2000" dirty="0">
                        <a:solidFill>
                          <a:srgbClr val="404040"/>
                        </a:solidFill>
                        <a:latin typeface="Cambria Math" panose="02040503050406030204" pitchFamily="18" charset="0"/>
                      </a:rPr>
                      <m:t> </m:t>
                    </m:r>
                    <m:r>
                      <m:rPr>
                        <m:sty m:val="p"/>
                      </m:rPr>
                      <a:rPr lang="en-US" sz="2000" b="0" i="0" dirty="0" smtClean="0">
                        <a:solidFill>
                          <a:srgbClr val="404040"/>
                        </a:solidFill>
                        <a:latin typeface="Cambria Math" panose="02040503050406030204" pitchFamily="18" charset="0"/>
                      </a:rPr>
                      <m:t>asteroid</m:t>
                    </m:r>
                    <m:r>
                      <a:rPr lang="en-US" sz="2000" dirty="0">
                        <a:solidFill>
                          <a:srgbClr val="404040"/>
                        </a:solidFill>
                        <a:latin typeface="Cambria Math" panose="02040503050406030204" pitchFamily="18" charset="0"/>
                      </a:rPr>
                      <m:t> </m:t>
                    </m:r>
                    <m:r>
                      <a:rPr lang="en-US" sz="2000" i="1" dirty="0">
                        <a:solidFill>
                          <a:srgbClr val="404040"/>
                        </a:solidFill>
                        <a:latin typeface="Cambria Math" panose="02040503050406030204" pitchFamily="18" charset="0"/>
                      </a:rPr>
                      <m:t>𝑗</m:t>
                    </m:r>
                  </m:oMath>
                </a14:m>
                <a:endParaRPr lang="en-US" sz="2000" i="1" dirty="0">
                  <a:solidFill>
                    <a:srgbClr val="404040"/>
                  </a:solidFill>
                  <a:latin typeface="Corbel" panose="020B0503020204020204" pitchFamily="34" charset="0"/>
                </a:endParaRPr>
              </a:p>
              <a:p>
                <a:pPr marL="742950" lvl="1" indent="-285750">
                  <a:buFont typeface="Arial" panose="020B0604020202020204" pitchFamily="34" charset="0"/>
                  <a:buChar char="•"/>
                </a:pPr>
                <a14:m>
                  <m:oMath xmlns:m="http://schemas.openxmlformats.org/officeDocument/2006/math">
                    <m:r>
                      <a:rPr lang="en-US" sz="2000" b="0" i="1" dirty="0" smtClean="0">
                        <a:solidFill>
                          <a:srgbClr val="404040"/>
                        </a:solidFill>
                        <a:latin typeface="Cambria Math" panose="02040503050406030204" pitchFamily="18" charset="0"/>
                      </a:rPr>
                      <m:t>𝑖</m:t>
                    </m:r>
                    <m:r>
                      <a:rPr lang="en-US" sz="2000" b="0" i="1" dirty="0" smtClean="0">
                        <a:solidFill>
                          <a:srgbClr val="404040"/>
                        </a:solidFill>
                        <a:latin typeface="Cambria Math" panose="02040503050406030204" pitchFamily="18" charset="0"/>
                      </a:rPr>
                      <m:t>,</m:t>
                    </m:r>
                    <m:r>
                      <a:rPr lang="en-US" sz="2000" b="0" i="1" dirty="0" smtClean="0">
                        <a:solidFill>
                          <a:srgbClr val="404040"/>
                        </a:solidFill>
                        <a:latin typeface="Cambria Math" panose="02040503050406030204" pitchFamily="18" charset="0"/>
                      </a:rPr>
                      <m:t>𝑗</m:t>
                    </m:r>
                    <m:r>
                      <a:rPr lang="en-US" sz="2000" b="0" i="1" dirty="0" smtClean="0">
                        <a:solidFill>
                          <a:srgbClr val="404040"/>
                        </a:solidFill>
                        <a:latin typeface="Cambria Math" panose="02040503050406030204" pitchFamily="18" charset="0"/>
                      </a:rPr>
                      <m:t>∈</m:t>
                    </m:r>
                    <m:d>
                      <m:dPr>
                        <m:begChr m:val="{"/>
                        <m:endChr m:val="}"/>
                        <m:ctrlPr>
                          <a:rPr lang="en-US" sz="2000" b="0" i="1" dirty="0" smtClean="0">
                            <a:solidFill>
                              <a:srgbClr val="404040"/>
                            </a:solidFill>
                            <a:latin typeface="Cambria Math" panose="02040503050406030204" pitchFamily="18" charset="0"/>
                          </a:rPr>
                        </m:ctrlPr>
                      </m:dPr>
                      <m:e>
                        <m:r>
                          <a:rPr lang="en-US" sz="2000" b="0" i="1" dirty="0" smtClean="0">
                            <a:solidFill>
                              <a:srgbClr val="404040"/>
                            </a:solidFill>
                            <a:latin typeface="Cambria Math" panose="02040503050406030204" pitchFamily="18" charset="0"/>
                          </a:rPr>
                          <m:t>𝑉</m:t>
                        </m:r>
                        <m:r>
                          <a:rPr lang="en-US" sz="2000" b="0" i="1" dirty="0" smtClean="0">
                            <a:solidFill>
                              <a:srgbClr val="404040"/>
                            </a:solidFill>
                            <a:latin typeface="Cambria Math" panose="02040503050406030204" pitchFamily="18" charset="0"/>
                          </a:rPr>
                          <m:t>,</m:t>
                        </m:r>
                        <m:r>
                          <a:rPr lang="en-US" sz="2000" b="0" i="1" dirty="0" smtClean="0">
                            <a:solidFill>
                              <a:srgbClr val="404040"/>
                            </a:solidFill>
                            <a:latin typeface="Cambria Math" panose="02040503050406030204" pitchFamily="18" charset="0"/>
                          </a:rPr>
                          <m:t>𝐻</m:t>
                        </m:r>
                        <m:r>
                          <a:rPr lang="en-US" sz="2000" b="0" i="1" dirty="0" smtClean="0">
                            <a:solidFill>
                              <a:srgbClr val="404040"/>
                            </a:solidFill>
                            <a:latin typeface="Cambria Math" panose="02040503050406030204" pitchFamily="18" charset="0"/>
                          </a:rPr>
                          <m:t>,</m:t>
                        </m:r>
                        <m:r>
                          <a:rPr lang="en-US" sz="2000" b="0" i="1" dirty="0" smtClean="0">
                            <a:solidFill>
                              <a:srgbClr val="404040"/>
                            </a:solidFill>
                            <a:latin typeface="Cambria Math" panose="02040503050406030204" pitchFamily="18" charset="0"/>
                          </a:rPr>
                          <m:t>𝑃</m:t>
                        </m:r>
                        <m:r>
                          <a:rPr lang="en-US" sz="2000" b="0" i="1" dirty="0" smtClean="0">
                            <a:solidFill>
                              <a:srgbClr val="404040"/>
                            </a:solidFill>
                            <a:latin typeface="Cambria Math" panose="02040503050406030204" pitchFamily="18" charset="0"/>
                          </a:rPr>
                          <m:t>,</m:t>
                        </m:r>
                        <m:r>
                          <a:rPr lang="en-US" sz="2000" b="0" i="1" dirty="0" smtClean="0">
                            <a:solidFill>
                              <a:srgbClr val="404040"/>
                            </a:solidFill>
                            <a:latin typeface="Cambria Math" panose="02040503050406030204" pitchFamily="18" charset="0"/>
                          </a:rPr>
                          <m:t>𝐶</m:t>
                        </m:r>
                      </m:e>
                    </m:d>
                  </m:oMath>
                </a14:m>
                <a:endParaRPr lang="en-US" sz="2000" dirty="0">
                  <a:solidFill>
                    <a:srgbClr val="404040"/>
                  </a:solidFill>
                  <a:latin typeface="Corbel" panose="020B0503020204020204" pitchFamily="34" charset="0"/>
                </a:endParaRPr>
              </a:p>
            </p:txBody>
          </p:sp>
        </mc:Choice>
        <mc:Fallback xmlns="">
          <p:sp>
            <p:nvSpPr>
              <p:cNvPr id="36" name="TextBox 35">
                <a:extLst>
                  <a:ext uri="{FF2B5EF4-FFF2-40B4-BE49-F238E27FC236}">
                    <a16:creationId xmlns:a16="http://schemas.microsoft.com/office/drawing/2014/main" id="{389720C5-6DCB-428D-8C4F-A02DEC239333}"/>
                  </a:ext>
                </a:extLst>
              </p:cNvPr>
              <p:cNvSpPr txBox="1">
                <a:spLocks noRot="1" noChangeAspect="1" noMove="1" noResize="1" noEditPoints="1" noAdjustHandles="1" noChangeArrowheads="1" noChangeShapeType="1" noTextEdit="1"/>
              </p:cNvSpPr>
              <p:nvPr/>
            </p:nvSpPr>
            <p:spPr>
              <a:xfrm>
                <a:off x="773935" y="1947592"/>
                <a:ext cx="8859163" cy="4450577"/>
              </a:xfrm>
              <a:prstGeom prst="rect">
                <a:avLst/>
              </a:prstGeom>
              <a:blipFill>
                <a:blip r:embed="rId4"/>
                <a:stretch>
                  <a:fillRect l="-619" t="-684" b="-958"/>
                </a:stretch>
              </a:blipFill>
            </p:spPr>
            <p:txBody>
              <a:bodyPr/>
              <a:lstStyle/>
              <a:p>
                <a:r>
                  <a:rPr lang="en-US">
                    <a:noFill/>
                  </a:rPr>
                  <a:t> </a:t>
                </a:r>
              </a:p>
            </p:txBody>
          </p:sp>
        </mc:Fallback>
      </mc:AlternateContent>
      <p:pic>
        <p:nvPicPr>
          <p:cNvPr id="37" name="Graphic 36" descr="Palm tree">
            <a:extLst>
              <a:ext uri="{FF2B5EF4-FFF2-40B4-BE49-F238E27FC236}">
                <a16:creationId xmlns:a16="http://schemas.microsoft.com/office/drawing/2014/main" id="{79F2EC1B-9713-4CCF-8301-82ED265F394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964994" y="809490"/>
            <a:ext cx="914400" cy="914400"/>
          </a:xfrm>
          <a:prstGeom prst="rect">
            <a:avLst/>
          </a:prstGeom>
        </p:spPr>
      </p:pic>
      <p:pic>
        <p:nvPicPr>
          <p:cNvPr id="38" name="Graphic 37" descr="Palm tree">
            <a:extLst>
              <a:ext uri="{FF2B5EF4-FFF2-40B4-BE49-F238E27FC236}">
                <a16:creationId xmlns:a16="http://schemas.microsoft.com/office/drawing/2014/main" id="{11C9CA6F-B5F0-4837-8E50-85C201ADA4F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834542" y="1142112"/>
            <a:ext cx="553133" cy="553133"/>
          </a:xfrm>
          <a:prstGeom prst="rect">
            <a:avLst/>
          </a:prstGeom>
        </p:spPr>
      </p:pic>
      <p:pic>
        <p:nvPicPr>
          <p:cNvPr id="39" name="Graphic 38" descr="Palm tree">
            <a:extLst>
              <a:ext uri="{FF2B5EF4-FFF2-40B4-BE49-F238E27FC236}">
                <a16:creationId xmlns:a16="http://schemas.microsoft.com/office/drawing/2014/main" id="{585AC1AD-01C8-4E2D-8361-4BEA62A4858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387675" y="1277468"/>
            <a:ext cx="404329" cy="404329"/>
          </a:xfrm>
          <a:prstGeom prst="rect">
            <a:avLst/>
          </a:prstGeom>
        </p:spPr>
      </p:pic>
    </p:spTree>
    <p:extLst>
      <p:ext uri="{BB962C8B-B14F-4D97-AF65-F5344CB8AC3E}">
        <p14:creationId xmlns:p14="http://schemas.microsoft.com/office/powerpoint/2010/main" val="40269760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1568D3DA-67F7-464C-95FF-D7D56F4038D6}"/>
              </a:ext>
            </a:extLst>
          </p:cNvPr>
          <p:cNvSpPr/>
          <p:nvPr/>
        </p:nvSpPr>
        <p:spPr>
          <a:xfrm rot="19800000">
            <a:off x="-597297" y="674901"/>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A large body of water&#10;&#10;Description automatically generated">
            <a:extLst>
              <a:ext uri="{FF2B5EF4-FFF2-40B4-BE49-F238E27FC236}">
                <a16:creationId xmlns:a16="http://schemas.microsoft.com/office/drawing/2014/main" id="{B83B0471-BE25-41B4-B185-53BEB6528B89}"/>
              </a:ext>
            </a:extLst>
          </p:cNvPr>
          <p:cNvPicPr>
            <a:picLocks noChangeAspect="1"/>
          </p:cNvPicPr>
          <p:nvPr/>
        </p:nvPicPr>
        <p:blipFill rotWithShape="1">
          <a:blip r:embed="rId2">
            <a:alphaModFix amt="20000"/>
            <a:extLst>
              <a:ext uri="{28A0092B-C50C-407E-A947-70E740481C1C}">
                <a14:useLocalDpi xmlns:a14="http://schemas.microsoft.com/office/drawing/2010/main" val="0"/>
              </a:ext>
            </a:extLst>
          </a:blip>
          <a:srcRect t="34654" b="43573"/>
          <a:stretch/>
        </p:blipFill>
        <p:spPr>
          <a:xfrm>
            <a:off x="773935" y="442465"/>
            <a:ext cx="9018070" cy="1308226"/>
          </a:xfrm>
          <a:prstGeom prst="rect">
            <a:avLst/>
          </a:prstGeom>
        </p:spPr>
      </p:pic>
      <p:sp>
        <p:nvSpPr>
          <p:cNvPr id="34" name="Rectangle 33">
            <a:extLst>
              <a:ext uri="{FF2B5EF4-FFF2-40B4-BE49-F238E27FC236}">
                <a16:creationId xmlns:a16="http://schemas.microsoft.com/office/drawing/2014/main" id="{BFE7775A-1FAD-4E84-8B9E-DA4B39640B5E}"/>
              </a:ext>
            </a:extLst>
          </p:cNvPr>
          <p:cNvSpPr/>
          <p:nvPr/>
        </p:nvSpPr>
        <p:spPr>
          <a:xfrm rot="19800000">
            <a:off x="9089102" y="5937184"/>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5D79E09-6E77-4F87-B358-F18D99FA343D}"/>
              </a:ext>
            </a:extLst>
          </p:cNvPr>
          <p:cNvSpPr>
            <a:spLocks noGrp="1"/>
          </p:cNvSpPr>
          <p:nvPr>
            <p:ph type="title"/>
          </p:nvPr>
        </p:nvSpPr>
        <p:spPr>
          <a:xfrm>
            <a:off x="773934" y="425128"/>
            <a:ext cx="9018070" cy="1325563"/>
          </a:xfrm>
          <a:noFill/>
          <a:ln w="76200">
            <a:solidFill>
              <a:srgbClr val="11B29F"/>
            </a:solidFill>
          </a:ln>
        </p:spPr>
        <p:txBody>
          <a:bodyPr/>
          <a:lstStyle/>
          <a:p>
            <a:pPr algn="ctr"/>
            <a:r>
              <a:rPr lang="en-US" dirty="0">
                <a:solidFill>
                  <a:srgbClr val="404040"/>
                </a:solidFill>
                <a:latin typeface="Bodoni MT" panose="02070603080606020203" pitchFamily="18" charset="0"/>
              </a:rPr>
              <a:t>Ex: The Expanse</a:t>
            </a:r>
          </a:p>
        </p:txBody>
      </p:sp>
      <p:pic>
        <p:nvPicPr>
          <p:cNvPr id="5" name="Content Placeholder 4" descr="A picture containing cage&#10;&#10;Description automatically generated">
            <a:extLst>
              <a:ext uri="{FF2B5EF4-FFF2-40B4-BE49-F238E27FC236}">
                <a16:creationId xmlns:a16="http://schemas.microsoft.com/office/drawing/2014/main" id="{EF817497-4F98-4236-83EE-74FD8376B07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887140" y="47697"/>
            <a:ext cx="2143125" cy="2143125"/>
          </a:xfrm>
        </p:spPr>
      </p:pic>
      <p:sp>
        <p:nvSpPr>
          <p:cNvPr id="17" name="Rectangle 16">
            <a:extLst>
              <a:ext uri="{FF2B5EF4-FFF2-40B4-BE49-F238E27FC236}">
                <a16:creationId xmlns:a16="http://schemas.microsoft.com/office/drawing/2014/main" id="{C723ED3C-F5E6-4121-9EF2-DD9574E1A49F}"/>
              </a:ext>
            </a:extLst>
          </p:cNvPr>
          <p:cNvSpPr/>
          <p:nvPr/>
        </p:nvSpPr>
        <p:spPr>
          <a:xfrm>
            <a:off x="10085294" y="2008116"/>
            <a:ext cx="1776920" cy="76178"/>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F9E0EC60-66D4-4536-A867-30142339BAA7}"/>
              </a:ext>
            </a:extLst>
          </p:cNvPr>
          <p:cNvSpPr/>
          <p:nvPr/>
        </p:nvSpPr>
        <p:spPr>
          <a:xfrm>
            <a:off x="10085294" y="2129819"/>
            <a:ext cx="1776920" cy="76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F95AED49-24A8-4D10-9D31-F944565EC1B2}"/>
              </a:ext>
            </a:extLst>
          </p:cNvPr>
          <p:cNvSpPr/>
          <p:nvPr/>
        </p:nvSpPr>
        <p:spPr>
          <a:xfrm>
            <a:off x="10085294" y="2251522"/>
            <a:ext cx="1776920" cy="150200"/>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993D5826-407C-4F65-BE3A-EB593B942A36}"/>
              </a:ext>
            </a:extLst>
          </p:cNvPr>
          <p:cNvSpPr/>
          <p:nvPr/>
        </p:nvSpPr>
        <p:spPr>
          <a:xfrm>
            <a:off x="10085294" y="2447247"/>
            <a:ext cx="1776920" cy="150200"/>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D2785A94-4D0B-4559-9303-3C963AA0EF9A}"/>
              </a:ext>
            </a:extLst>
          </p:cNvPr>
          <p:cNvSpPr/>
          <p:nvPr/>
        </p:nvSpPr>
        <p:spPr>
          <a:xfrm>
            <a:off x="10085294" y="2642972"/>
            <a:ext cx="1776920" cy="362446"/>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B235F2E9-4558-433D-9527-7EFF5C5E78A8}"/>
              </a:ext>
            </a:extLst>
          </p:cNvPr>
          <p:cNvSpPr/>
          <p:nvPr/>
        </p:nvSpPr>
        <p:spPr>
          <a:xfrm>
            <a:off x="10085294" y="3050943"/>
            <a:ext cx="1776920" cy="362446"/>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99613B87-411B-4008-BF30-F1A3B8F247B5}"/>
              </a:ext>
            </a:extLst>
          </p:cNvPr>
          <p:cNvSpPr/>
          <p:nvPr/>
        </p:nvSpPr>
        <p:spPr>
          <a:xfrm>
            <a:off x="10085294" y="3490136"/>
            <a:ext cx="1776920" cy="3367864"/>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145B3BD2-B1C1-4ED2-A4E0-5E17DD3736F1}"/>
              </a:ext>
            </a:extLst>
          </p:cNvPr>
          <p:cNvSpPr/>
          <p:nvPr/>
        </p:nvSpPr>
        <p:spPr>
          <a:xfrm rot="19800000">
            <a:off x="-765351" y="385789"/>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DC3B2826-65DD-408B-8F18-8CCD6C052D8D}"/>
              </a:ext>
            </a:extLst>
          </p:cNvPr>
          <p:cNvSpPr/>
          <p:nvPr/>
        </p:nvSpPr>
        <p:spPr>
          <a:xfrm rot="19800000">
            <a:off x="9257156" y="6226296"/>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4935F901-F632-4698-8C7A-AC29B2397A6C}"/>
              </a:ext>
            </a:extLst>
          </p:cNvPr>
          <p:cNvSpPr/>
          <p:nvPr/>
        </p:nvSpPr>
        <p:spPr>
          <a:xfrm rot="19800000">
            <a:off x="8263809" y="5824178"/>
            <a:ext cx="4731177"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389720C5-6DCB-428D-8C4F-A02DEC239333}"/>
              </a:ext>
            </a:extLst>
          </p:cNvPr>
          <p:cNvSpPr txBox="1"/>
          <p:nvPr/>
        </p:nvSpPr>
        <p:spPr>
          <a:xfrm>
            <a:off x="730676" y="1937211"/>
            <a:ext cx="8859163" cy="3477875"/>
          </a:xfrm>
          <a:prstGeom prst="rect">
            <a:avLst/>
          </a:prstGeom>
          <a:noFill/>
        </p:spPr>
        <p:txBody>
          <a:bodyPr wrap="square" rtlCol="0">
            <a:spAutoFit/>
          </a:bodyPr>
          <a:lstStyle/>
          <a:p>
            <a:pPr marL="285750" indent="-285750">
              <a:buFont typeface="Arial" panose="020B0604020202020204" pitchFamily="34" charset="0"/>
              <a:buChar char="•"/>
            </a:pPr>
            <a:r>
              <a:rPr lang="en-US" sz="2000" dirty="0">
                <a:solidFill>
                  <a:srgbClr val="404040"/>
                </a:solidFill>
                <a:latin typeface="Corbel" panose="020B0503020204020204" pitchFamily="34" charset="0"/>
              </a:rPr>
              <a:t>Helpful tables of key information</a:t>
            </a:r>
          </a:p>
          <a:p>
            <a:pPr marL="742950" lvl="1" indent="-285750">
              <a:buFont typeface="Arial" panose="020B0604020202020204" pitchFamily="34" charset="0"/>
              <a:buChar char="•"/>
            </a:pPr>
            <a:r>
              <a:rPr lang="en-US" sz="2000" dirty="0">
                <a:solidFill>
                  <a:srgbClr val="404040"/>
                </a:solidFill>
                <a:latin typeface="Corbel" panose="020B0503020204020204" pitchFamily="34" charset="0"/>
              </a:rPr>
              <a:t>Current amounts of Martians and Earthers </a:t>
            </a:r>
            <a:r>
              <a:rPr lang="en-US" sz="2000">
                <a:solidFill>
                  <a:srgbClr val="404040"/>
                </a:solidFill>
                <a:latin typeface="Corbel" panose="020B0503020204020204" pitchFamily="34" charset="0"/>
              </a:rPr>
              <a:t>with capacity</a:t>
            </a:r>
            <a:endParaRPr lang="en-US" sz="2000" dirty="0">
              <a:solidFill>
                <a:srgbClr val="404040"/>
              </a:solidFill>
              <a:latin typeface="Corbel" panose="020B0503020204020204" pitchFamily="34" charset="0"/>
            </a:endParaRPr>
          </a:p>
          <a:p>
            <a:pPr marL="742950" lvl="1" indent="-285750">
              <a:buFont typeface="Arial" panose="020B0604020202020204" pitchFamily="34" charset="0"/>
              <a:buChar char="•"/>
            </a:pPr>
            <a:endParaRPr lang="en-US" sz="2000" dirty="0">
              <a:solidFill>
                <a:srgbClr val="404040"/>
              </a:solidFill>
              <a:latin typeface="Corbel" panose="020B0503020204020204" pitchFamily="34" charset="0"/>
            </a:endParaRPr>
          </a:p>
          <a:p>
            <a:pPr marL="742950" lvl="1" indent="-285750">
              <a:buFont typeface="Arial" panose="020B0604020202020204" pitchFamily="34" charset="0"/>
              <a:buChar char="•"/>
            </a:pPr>
            <a:endParaRPr lang="en-US" sz="2000" dirty="0">
              <a:solidFill>
                <a:srgbClr val="404040"/>
              </a:solidFill>
              <a:latin typeface="Corbel" panose="020B0503020204020204" pitchFamily="34" charset="0"/>
            </a:endParaRPr>
          </a:p>
          <a:p>
            <a:pPr marL="742950" lvl="1" indent="-285750">
              <a:buFont typeface="Arial" panose="020B0604020202020204" pitchFamily="34" charset="0"/>
              <a:buChar char="•"/>
            </a:pPr>
            <a:endParaRPr lang="en-US" sz="2000" dirty="0">
              <a:solidFill>
                <a:srgbClr val="404040"/>
              </a:solidFill>
              <a:latin typeface="Corbel" panose="020B0503020204020204" pitchFamily="34" charset="0"/>
            </a:endParaRPr>
          </a:p>
          <a:p>
            <a:pPr marL="742950" lvl="1" indent="-285750">
              <a:buFont typeface="Arial" panose="020B0604020202020204" pitchFamily="34" charset="0"/>
              <a:buChar char="•"/>
            </a:pPr>
            <a:endParaRPr lang="en-US" sz="2000" dirty="0">
              <a:solidFill>
                <a:srgbClr val="404040"/>
              </a:solidFill>
              <a:latin typeface="Corbel" panose="020B0503020204020204" pitchFamily="34" charset="0"/>
            </a:endParaRPr>
          </a:p>
          <a:p>
            <a:pPr marL="742950" lvl="1" indent="-285750">
              <a:buFont typeface="Arial" panose="020B0604020202020204" pitchFamily="34" charset="0"/>
              <a:buChar char="•"/>
            </a:pPr>
            <a:endParaRPr lang="en-US" sz="2000" dirty="0">
              <a:solidFill>
                <a:srgbClr val="404040"/>
              </a:solidFill>
              <a:latin typeface="Corbel" panose="020B0503020204020204" pitchFamily="34" charset="0"/>
            </a:endParaRPr>
          </a:p>
          <a:p>
            <a:pPr lvl="1"/>
            <a:endParaRPr lang="en-US" sz="2000" dirty="0">
              <a:solidFill>
                <a:srgbClr val="404040"/>
              </a:solidFill>
              <a:latin typeface="Corbel" panose="020B0503020204020204" pitchFamily="34" charset="0"/>
            </a:endParaRPr>
          </a:p>
          <a:p>
            <a:pPr marL="742950" lvl="1" indent="-285750">
              <a:buFont typeface="Arial" panose="020B0604020202020204" pitchFamily="34" charset="0"/>
              <a:buChar char="•"/>
            </a:pPr>
            <a:endParaRPr lang="en-US" sz="2000" dirty="0">
              <a:solidFill>
                <a:srgbClr val="404040"/>
              </a:solidFill>
              <a:latin typeface="Corbel" panose="020B0503020204020204" pitchFamily="34" charset="0"/>
            </a:endParaRPr>
          </a:p>
          <a:p>
            <a:pPr marL="742950" lvl="1" indent="-285750">
              <a:buFont typeface="Arial" panose="020B0604020202020204" pitchFamily="34" charset="0"/>
              <a:buChar char="•"/>
            </a:pPr>
            <a:r>
              <a:rPr lang="en-US" sz="2000" dirty="0">
                <a:solidFill>
                  <a:srgbClr val="404040"/>
                </a:solidFill>
                <a:latin typeface="Corbel" panose="020B0503020204020204" pitchFamily="34" charset="0"/>
              </a:rPr>
              <a:t>Distances (millions of miles) each person must travel between asteroids</a:t>
            </a:r>
          </a:p>
          <a:p>
            <a:pPr marL="742950" lvl="1" indent="-285750">
              <a:buFont typeface="Arial" panose="020B0604020202020204" pitchFamily="34" charset="0"/>
              <a:buChar char="•"/>
            </a:pPr>
            <a:endParaRPr lang="en-US" sz="2000" dirty="0">
              <a:solidFill>
                <a:srgbClr val="404040"/>
              </a:solidFill>
              <a:latin typeface="Corbel" panose="020B0503020204020204" pitchFamily="34" charset="0"/>
            </a:endParaRPr>
          </a:p>
        </p:txBody>
      </p:sp>
      <p:pic>
        <p:nvPicPr>
          <p:cNvPr id="37" name="Graphic 36" descr="Palm tree">
            <a:extLst>
              <a:ext uri="{FF2B5EF4-FFF2-40B4-BE49-F238E27FC236}">
                <a16:creationId xmlns:a16="http://schemas.microsoft.com/office/drawing/2014/main" id="{79F2EC1B-9713-4CCF-8301-82ED265F394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964994" y="809490"/>
            <a:ext cx="914400" cy="914400"/>
          </a:xfrm>
          <a:prstGeom prst="rect">
            <a:avLst/>
          </a:prstGeom>
        </p:spPr>
      </p:pic>
      <p:pic>
        <p:nvPicPr>
          <p:cNvPr id="38" name="Graphic 37" descr="Palm tree">
            <a:extLst>
              <a:ext uri="{FF2B5EF4-FFF2-40B4-BE49-F238E27FC236}">
                <a16:creationId xmlns:a16="http://schemas.microsoft.com/office/drawing/2014/main" id="{11C9CA6F-B5F0-4837-8E50-85C201ADA4F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834542" y="1142112"/>
            <a:ext cx="553133" cy="553133"/>
          </a:xfrm>
          <a:prstGeom prst="rect">
            <a:avLst/>
          </a:prstGeom>
        </p:spPr>
      </p:pic>
      <p:pic>
        <p:nvPicPr>
          <p:cNvPr id="39" name="Graphic 38" descr="Palm tree">
            <a:extLst>
              <a:ext uri="{FF2B5EF4-FFF2-40B4-BE49-F238E27FC236}">
                <a16:creationId xmlns:a16="http://schemas.microsoft.com/office/drawing/2014/main" id="{585AC1AD-01C8-4E2D-8361-4BEA62A4858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387675" y="1277468"/>
            <a:ext cx="404329" cy="404329"/>
          </a:xfrm>
          <a:prstGeom prst="rect">
            <a:avLst/>
          </a:prstGeom>
        </p:spPr>
      </p:pic>
      <p:graphicFrame>
        <p:nvGraphicFramePr>
          <p:cNvPr id="23" name="Table 3">
            <a:extLst>
              <a:ext uri="{FF2B5EF4-FFF2-40B4-BE49-F238E27FC236}">
                <a16:creationId xmlns:a16="http://schemas.microsoft.com/office/drawing/2014/main" id="{DB58425F-3DD8-4241-B6BA-690B3B3D10BB}"/>
              </a:ext>
            </a:extLst>
          </p:cNvPr>
          <p:cNvGraphicFramePr>
            <a:graphicFrameLocks noGrp="1"/>
          </p:cNvGraphicFramePr>
          <p:nvPr>
            <p:extLst>
              <p:ext uri="{D42A27DB-BD31-4B8C-83A1-F6EECF244321}">
                <p14:modId xmlns:p14="http://schemas.microsoft.com/office/powerpoint/2010/main" val="3322769793"/>
              </p:ext>
            </p:extLst>
          </p:nvPr>
        </p:nvGraphicFramePr>
        <p:xfrm>
          <a:off x="1564066" y="5125162"/>
          <a:ext cx="5705855" cy="1667210"/>
        </p:xfrm>
        <a:graphic>
          <a:graphicData uri="http://schemas.openxmlformats.org/drawingml/2006/table">
            <a:tbl>
              <a:tblPr firstRow="1" bandRow="1">
                <a:tableStyleId>{0505E3EF-67EA-436B-97B2-0124C06EBD24}</a:tableStyleId>
              </a:tblPr>
              <a:tblGrid>
                <a:gridCol w="1141171">
                  <a:extLst>
                    <a:ext uri="{9D8B030D-6E8A-4147-A177-3AD203B41FA5}">
                      <a16:colId xmlns:a16="http://schemas.microsoft.com/office/drawing/2014/main" val="884158799"/>
                    </a:ext>
                  </a:extLst>
                </a:gridCol>
                <a:gridCol w="1141171">
                  <a:extLst>
                    <a:ext uri="{9D8B030D-6E8A-4147-A177-3AD203B41FA5}">
                      <a16:colId xmlns:a16="http://schemas.microsoft.com/office/drawing/2014/main" val="3587704130"/>
                    </a:ext>
                  </a:extLst>
                </a:gridCol>
                <a:gridCol w="1141171">
                  <a:extLst>
                    <a:ext uri="{9D8B030D-6E8A-4147-A177-3AD203B41FA5}">
                      <a16:colId xmlns:a16="http://schemas.microsoft.com/office/drawing/2014/main" val="1459892759"/>
                    </a:ext>
                  </a:extLst>
                </a:gridCol>
                <a:gridCol w="1141171">
                  <a:extLst>
                    <a:ext uri="{9D8B030D-6E8A-4147-A177-3AD203B41FA5}">
                      <a16:colId xmlns:a16="http://schemas.microsoft.com/office/drawing/2014/main" val="1200751326"/>
                    </a:ext>
                  </a:extLst>
                </a:gridCol>
                <a:gridCol w="1141171">
                  <a:extLst>
                    <a:ext uri="{9D8B030D-6E8A-4147-A177-3AD203B41FA5}">
                      <a16:colId xmlns:a16="http://schemas.microsoft.com/office/drawing/2014/main" val="3799208621"/>
                    </a:ext>
                  </a:extLst>
                </a:gridCol>
              </a:tblGrid>
              <a:tr h="283009">
                <a:tc>
                  <a:txBody>
                    <a:bodyPr/>
                    <a:lstStyle/>
                    <a:p>
                      <a:pPr algn="ctr"/>
                      <a:r>
                        <a:rPr lang="en-US" sz="1600" b="1" dirty="0"/>
                        <a:t>Asteroid</a:t>
                      </a:r>
                    </a:p>
                  </a:txBody>
                  <a:tcPr marL="89601" marR="89601" marT="44801" marB="44801"/>
                </a:tc>
                <a:tc>
                  <a:txBody>
                    <a:bodyPr/>
                    <a:lstStyle/>
                    <a:p>
                      <a:pPr algn="ctr"/>
                      <a:r>
                        <a:rPr lang="en-US" sz="1600" dirty="0"/>
                        <a:t>Vesta</a:t>
                      </a:r>
                    </a:p>
                  </a:txBody>
                  <a:tcPr marL="89601" marR="89601" marT="44801" marB="44801"/>
                </a:tc>
                <a:tc>
                  <a:txBody>
                    <a:bodyPr/>
                    <a:lstStyle/>
                    <a:p>
                      <a:pPr algn="ctr"/>
                      <a:r>
                        <a:rPr lang="en-US" sz="1600" dirty="0"/>
                        <a:t>Hygiea</a:t>
                      </a:r>
                    </a:p>
                  </a:txBody>
                  <a:tcPr marL="89601" marR="89601" marT="44801" marB="44801"/>
                </a:tc>
                <a:tc>
                  <a:txBody>
                    <a:bodyPr/>
                    <a:lstStyle/>
                    <a:p>
                      <a:pPr algn="ctr"/>
                      <a:r>
                        <a:rPr lang="en-US" sz="1600" dirty="0"/>
                        <a:t>Pallas</a:t>
                      </a:r>
                    </a:p>
                  </a:txBody>
                  <a:tcPr marL="89601" marR="89601" marT="44801" marB="44801"/>
                </a:tc>
                <a:tc>
                  <a:txBody>
                    <a:bodyPr/>
                    <a:lstStyle/>
                    <a:p>
                      <a:pPr algn="ctr"/>
                      <a:r>
                        <a:rPr lang="en-US" sz="1600" dirty="0"/>
                        <a:t>Ceres</a:t>
                      </a:r>
                    </a:p>
                  </a:txBody>
                  <a:tcPr marL="89601" marR="89601" marT="44801" marB="44801"/>
                </a:tc>
                <a:extLst>
                  <a:ext uri="{0D108BD9-81ED-4DB2-BD59-A6C34878D82A}">
                    <a16:rowId xmlns:a16="http://schemas.microsoft.com/office/drawing/2014/main" val="3609992459"/>
                  </a:ext>
                </a:extLst>
              </a:tr>
              <a:tr h="308421">
                <a:tc>
                  <a:txBody>
                    <a:bodyPr/>
                    <a:lstStyle/>
                    <a:p>
                      <a:pPr algn="ctr"/>
                      <a:r>
                        <a:rPr lang="en-US" sz="1600" b="1" dirty="0"/>
                        <a:t>Vesta</a:t>
                      </a:r>
                    </a:p>
                  </a:txBody>
                  <a:tcPr marL="89601" marR="89601" marT="44801" marB="44801"/>
                </a:tc>
                <a:tc>
                  <a:txBody>
                    <a:bodyPr/>
                    <a:lstStyle/>
                    <a:p>
                      <a:pPr algn="ctr"/>
                      <a:r>
                        <a:rPr lang="en-US" sz="1600" dirty="0"/>
                        <a:t>-</a:t>
                      </a:r>
                    </a:p>
                  </a:txBody>
                  <a:tcPr marL="89601" marR="89601" marT="44801" marB="44801"/>
                </a:tc>
                <a:tc>
                  <a:txBody>
                    <a:bodyPr/>
                    <a:lstStyle/>
                    <a:p>
                      <a:pPr algn="ctr"/>
                      <a:r>
                        <a:rPr lang="en-US" sz="1600" dirty="0"/>
                        <a:t>30</a:t>
                      </a:r>
                    </a:p>
                  </a:txBody>
                  <a:tcPr marL="89601" marR="89601" marT="44801" marB="44801"/>
                </a:tc>
                <a:tc>
                  <a:txBody>
                    <a:bodyPr/>
                    <a:lstStyle/>
                    <a:p>
                      <a:pPr algn="ctr"/>
                      <a:r>
                        <a:rPr lang="en-US" sz="1600" dirty="0"/>
                        <a:t>12</a:t>
                      </a:r>
                    </a:p>
                  </a:txBody>
                  <a:tcPr marL="89601" marR="89601" marT="44801" marB="44801"/>
                </a:tc>
                <a:tc>
                  <a:txBody>
                    <a:bodyPr/>
                    <a:lstStyle/>
                    <a:p>
                      <a:pPr algn="ctr"/>
                      <a:r>
                        <a:rPr lang="en-US" sz="1600" dirty="0"/>
                        <a:t>20</a:t>
                      </a:r>
                    </a:p>
                  </a:txBody>
                  <a:tcPr marL="89601" marR="89601" marT="44801" marB="44801"/>
                </a:tc>
                <a:extLst>
                  <a:ext uri="{0D108BD9-81ED-4DB2-BD59-A6C34878D82A}">
                    <a16:rowId xmlns:a16="http://schemas.microsoft.com/office/drawing/2014/main" val="2738762858"/>
                  </a:ext>
                </a:extLst>
              </a:tr>
              <a:tr h="308421">
                <a:tc>
                  <a:txBody>
                    <a:bodyPr/>
                    <a:lstStyle/>
                    <a:p>
                      <a:pPr algn="ctr"/>
                      <a:r>
                        <a:rPr lang="en-US" sz="1600" b="1" dirty="0"/>
                        <a:t>Hygiea</a:t>
                      </a:r>
                    </a:p>
                  </a:txBody>
                  <a:tcPr marL="89601" marR="89601" marT="44801" marB="44801"/>
                </a:tc>
                <a:tc>
                  <a:txBody>
                    <a:bodyPr/>
                    <a:lstStyle/>
                    <a:p>
                      <a:pPr algn="ctr"/>
                      <a:r>
                        <a:rPr lang="en-US" sz="1600" dirty="0"/>
                        <a:t>30</a:t>
                      </a:r>
                    </a:p>
                  </a:txBody>
                  <a:tcPr marL="89601" marR="89601" marT="44801" marB="44801"/>
                </a:tc>
                <a:tc>
                  <a:txBody>
                    <a:bodyPr/>
                    <a:lstStyle/>
                    <a:p>
                      <a:pPr algn="ctr"/>
                      <a:r>
                        <a:rPr lang="en-US" sz="1600" dirty="0"/>
                        <a:t>-</a:t>
                      </a:r>
                    </a:p>
                  </a:txBody>
                  <a:tcPr marL="89601" marR="89601" marT="44801" marB="44801"/>
                </a:tc>
                <a:tc>
                  <a:txBody>
                    <a:bodyPr/>
                    <a:lstStyle/>
                    <a:p>
                      <a:pPr algn="ctr"/>
                      <a:r>
                        <a:rPr lang="en-US" sz="1600" dirty="0"/>
                        <a:t>18</a:t>
                      </a:r>
                    </a:p>
                  </a:txBody>
                  <a:tcPr marL="89601" marR="89601" marT="44801" marB="44801"/>
                </a:tc>
                <a:tc>
                  <a:txBody>
                    <a:bodyPr/>
                    <a:lstStyle/>
                    <a:p>
                      <a:pPr algn="ctr"/>
                      <a:r>
                        <a:rPr lang="en-US" sz="1600" dirty="0"/>
                        <a:t>26</a:t>
                      </a:r>
                    </a:p>
                  </a:txBody>
                  <a:tcPr marL="89601" marR="89601" marT="44801" marB="44801"/>
                </a:tc>
                <a:extLst>
                  <a:ext uri="{0D108BD9-81ED-4DB2-BD59-A6C34878D82A}">
                    <a16:rowId xmlns:a16="http://schemas.microsoft.com/office/drawing/2014/main" val="3770625073"/>
                  </a:ext>
                </a:extLst>
              </a:tr>
              <a:tr h="308421">
                <a:tc>
                  <a:txBody>
                    <a:bodyPr/>
                    <a:lstStyle/>
                    <a:p>
                      <a:pPr algn="ctr"/>
                      <a:r>
                        <a:rPr lang="en-US" sz="1600" b="1" dirty="0"/>
                        <a:t>Pallas</a:t>
                      </a:r>
                    </a:p>
                  </a:txBody>
                  <a:tcPr marL="89601" marR="89601" marT="44801" marB="44801"/>
                </a:tc>
                <a:tc>
                  <a:txBody>
                    <a:bodyPr/>
                    <a:lstStyle/>
                    <a:p>
                      <a:pPr algn="ctr"/>
                      <a:r>
                        <a:rPr lang="en-US" sz="1600" dirty="0"/>
                        <a:t>12</a:t>
                      </a:r>
                    </a:p>
                  </a:txBody>
                  <a:tcPr marL="89601" marR="89601" marT="44801" marB="44801"/>
                </a:tc>
                <a:tc>
                  <a:txBody>
                    <a:bodyPr/>
                    <a:lstStyle/>
                    <a:p>
                      <a:pPr algn="ctr"/>
                      <a:r>
                        <a:rPr lang="en-US" sz="1600" dirty="0"/>
                        <a:t>18</a:t>
                      </a:r>
                    </a:p>
                  </a:txBody>
                  <a:tcPr marL="89601" marR="89601" marT="44801" marB="44801"/>
                </a:tc>
                <a:tc>
                  <a:txBody>
                    <a:bodyPr/>
                    <a:lstStyle/>
                    <a:p>
                      <a:pPr algn="ctr"/>
                      <a:r>
                        <a:rPr lang="en-US" sz="1600" dirty="0"/>
                        <a:t>-</a:t>
                      </a:r>
                    </a:p>
                  </a:txBody>
                  <a:tcPr marL="89601" marR="89601" marT="44801" marB="44801"/>
                </a:tc>
                <a:tc>
                  <a:txBody>
                    <a:bodyPr/>
                    <a:lstStyle/>
                    <a:p>
                      <a:pPr algn="ctr"/>
                      <a:r>
                        <a:rPr lang="en-US" sz="1600" dirty="0"/>
                        <a:t>24</a:t>
                      </a:r>
                    </a:p>
                  </a:txBody>
                  <a:tcPr marL="89601" marR="89601" marT="44801" marB="44801"/>
                </a:tc>
                <a:extLst>
                  <a:ext uri="{0D108BD9-81ED-4DB2-BD59-A6C34878D82A}">
                    <a16:rowId xmlns:a16="http://schemas.microsoft.com/office/drawing/2014/main" val="3249050652"/>
                  </a:ext>
                </a:extLst>
              </a:tr>
              <a:tr h="308421">
                <a:tc>
                  <a:txBody>
                    <a:bodyPr/>
                    <a:lstStyle/>
                    <a:p>
                      <a:pPr algn="ctr"/>
                      <a:r>
                        <a:rPr lang="en-US" sz="1600" b="1" dirty="0"/>
                        <a:t>Ceres</a:t>
                      </a:r>
                    </a:p>
                  </a:txBody>
                  <a:tcPr marL="89601" marR="89601" marT="44801" marB="44801"/>
                </a:tc>
                <a:tc>
                  <a:txBody>
                    <a:bodyPr/>
                    <a:lstStyle/>
                    <a:p>
                      <a:pPr algn="ctr"/>
                      <a:r>
                        <a:rPr lang="en-US" sz="1600" dirty="0"/>
                        <a:t>20</a:t>
                      </a:r>
                    </a:p>
                  </a:txBody>
                  <a:tcPr marL="89601" marR="89601" marT="44801" marB="44801"/>
                </a:tc>
                <a:tc>
                  <a:txBody>
                    <a:bodyPr/>
                    <a:lstStyle/>
                    <a:p>
                      <a:pPr algn="ctr"/>
                      <a:r>
                        <a:rPr lang="en-US" sz="1600" dirty="0"/>
                        <a:t>26</a:t>
                      </a:r>
                    </a:p>
                  </a:txBody>
                  <a:tcPr marL="89601" marR="89601" marT="44801" marB="44801"/>
                </a:tc>
                <a:tc>
                  <a:txBody>
                    <a:bodyPr/>
                    <a:lstStyle/>
                    <a:p>
                      <a:pPr algn="ctr"/>
                      <a:r>
                        <a:rPr lang="en-US" sz="1600" dirty="0"/>
                        <a:t>24</a:t>
                      </a:r>
                    </a:p>
                  </a:txBody>
                  <a:tcPr marL="89601" marR="89601" marT="44801" marB="44801"/>
                </a:tc>
                <a:tc>
                  <a:txBody>
                    <a:bodyPr/>
                    <a:lstStyle/>
                    <a:p>
                      <a:pPr algn="ctr"/>
                      <a:r>
                        <a:rPr lang="en-US" sz="1600" dirty="0"/>
                        <a:t>-</a:t>
                      </a:r>
                    </a:p>
                  </a:txBody>
                  <a:tcPr marL="89601" marR="89601" marT="44801" marB="44801"/>
                </a:tc>
                <a:extLst>
                  <a:ext uri="{0D108BD9-81ED-4DB2-BD59-A6C34878D82A}">
                    <a16:rowId xmlns:a16="http://schemas.microsoft.com/office/drawing/2014/main" val="3899100833"/>
                  </a:ext>
                </a:extLst>
              </a:tr>
            </a:tbl>
          </a:graphicData>
        </a:graphic>
      </p:graphicFrame>
      <p:graphicFrame>
        <p:nvGraphicFramePr>
          <p:cNvPr id="30" name="Table 3">
            <a:extLst>
              <a:ext uri="{FF2B5EF4-FFF2-40B4-BE49-F238E27FC236}">
                <a16:creationId xmlns:a16="http://schemas.microsoft.com/office/drawing/2014/main" id="{BDE36F31-7011-4B40-A476-E4B72194B0C0}"/>
              </a:ext>
            </a:extLst>
          </p:cNvPr>
          <p:cNvGraphicFramePr>
            <a:graphicFrameLocks noGrp="1"/>
          </p:cNvGraphicFramePr>
          <p:nvPr>
            <p:extLst>
              <p:ext uri="{D42A27DB-BD31-4B8C-83A1-F6EECF244321}">
                <p14:modId xmlns:p14="http://schemas.microsoft.com/office/powerpoint/2010/main" val="2929268326"/>
              </p:ext>
            </p:extLst>
          </p:nvPr>
        </p:nvGraphicFramePr>
        <p:xfrm>
          <a:off x="1564066" y="2824195"/>
          <a:ext cx="5705856" cy="1667210"/>
        </p:xfrm>
        <a:graphic>
          <a:graphicData uri="http://schemas.openxmlformats.org/drawingml/2006/table">
            <a:tbl>
              <a:tblPr firstRow="1" bandRow="1">
                <a:tableStyleId>{0505E3EF-67EA-436B-97B2-0124C06EBD24}</a:tableStyleId>
              </a:tblPr>
              <a:tblGrid>
                <a:gridCol w="1426464">
                  <a:extLst>
                    <a:ext uri="{9D8B030D-6E8A-4147-A177-3AD203B41FA5}">
                      <a16:colId xmlns:a16="http://schemas.microsoft.com/office/drawing/2014/main" val="884158799"/>
                    </a:ext>
                  </a:extLst>
                </a:gridCol>
                <a:gridCol w="1426464">
                  <a:extLst>
                    <a:ext uri="{9D8B030D-6E8A-4147-A177-3AD203B41FA5}">
                      <a16:colId xmlns:a16="http://schemas.microsoft.com/office/drawing/2014/main" val="3587704130"/>
                    </a:ext>
                  </a:extLst>
                </a:gridCol>
                <a:gridCol w="1426464">
                  <a:extLst>
                    <a:ext uri="{9D8B030D-6E8A-4147-A177-3AD203B41FA5}">
                      <a16:colId xmlns:a16="http://schemas.microsoft.com/office/drawing/2014/main" val="1459892759"/>
                    </a:ext>
                  </a:extLst>
                </a:gridCol>
                <a:gridCol w="1426464">
                  <a:extLst>
                    <a:ext uri="{9D8B030D-6E8A-4147-A177-3AD203B41FA5}">
                      <a16:colId xmlns:a16="http://schemas.microsoft.com/office/drawing/2014/main" val="3799208621"/>
                    </a:ext>
                  </a:extLst>
                </a:gridCol>
              </a:tblGrid>
              <a:tr h="124604">
                <a:tc>
                  <a:txBody>
                    <a:bodyPr/>
                    <a:lstStyle/>
                    <a:p>
                      <a:pPr algn="ctr"/>
                      <a:r>
                        <a:rPr lang="en-US" sz="1600" b="1" dirty="0"/>
                        <a:t>Asteroid</a:t>
                      </a:r>
                    </a:p>
                  </a:txBody>
                  <a:tcPr marL="89601" marR="89601" marT="44801" marB="44801"/>
                </a:tc>
                <a:tc>
                  <a:txBody>
                    <a:bodyPr/>
                    <a:lstStyle/>
                    <a:p>
                      <a:pPr algn="ctr"/>
                      <a:r>
                        <a:rPr lang="en-US" sz="1600" dirty="0"/>
                        <a:t># of Martians</a:t>
                      </a:r>
                    </a:p>
                  </a:txBody>
                  <a:tcPr marL="89601" marR="89601" marT="44801" marB="44801"/>
                </a:tc>
                <a:tc>
                  <a:txBody>
                    <a:bodyPr/>
                    <a:lstStyle/>
                    <a:p>
                      <a:pPr algn="ctr"/>
                      <a:r>
                        <a:rPr lang="en-US" sz="1600"/>
                        <a:t># </a:t>
                      </a:r>
                      <a:r>
                        <a:rPr lang="en-US" sz="1600" dirty="0"/>
                        <a:t>of Earthers</a:t>
                      </a:r>
                    </a:p>
                  </a:txBody>
                  <a:tcPr marL="89601" marR="89601" marT="44801" marB="44801"/>
                </a:tc>
                <a:tc>
                  <a:txBody>
                    <a:bodyPr/>
                    <a:lstStyle/>
                    <a:p>
                      <a:pPr algn="ctr"/>
                      <a:r>
                        <a:rPr lang="en-US" sz="1600" i="1" dirty="0"/>
                        <a:t>Capacity</a:t>
                      </a:r>
                    </a:p>
                  </a:txBody>
                  <a:tcPr marL="89601" marR="89601" marT="44801" marB="44801"/>
                </a:tc>
                <a:extLst>
                  <a:ext uri="{0D108BD9-81ED-4DB2-BD59-A6C34878D82A}">
                    <a16:rowId xmlns:a16="http://schemas.microsoft.com/office/drawing/2014/main" val="3609992459"/>
                  </a:ext>
                </a:extLst>
              </a:tr>
              <a:tr h="308421">
                <a:tc>
                  <a:txBody>
                    <a:bodyPr/>
                    <a:lstStyle/>
                    <a:p>
                      <a:pPr algn="ctr"/>
                      <a:r>
                        <a:rPr lang="en-US" sz="1600" b="1" dirty="0"/>
                        <a:t>Vesta</a:t>
                      </a:r>
                    </a:p>
                  </a:txBody>
                  <a:tcPr marL="89601" marR="89601" marT="44801" marB="44801"/>
                </a:tc>
                <a:tc>
                  <a:txBody>
                    <a:bodyPr/>
                    <a:lstStyle/>
                    <a:p>
                      <a:pPr algn="ctr"/>
                      <a:r>
                        <a:rPr lang="en-US" sz="1600" dirty="0"/>
                        <a:t>1000</a:t>
                      </a:r>
                    </a:p>
                  </a:txBody>
                  <a:tcPr marL="89601" marR="89601" marT="44801" marB="44801"/>
                </a:tc>
                <a:tc>
                  <a:txBody>
                    <a:bodyPr/>
                    <a:lstStyle/>
                    <a:p>
                      <a:pPr algn="ctr"/>
                      <a:r>
                        <a:rPr lang="en-US" sz="1600" dirty="0"/>
                        <a:t>300</a:t>
                      </a:r>
                    </a:p>
                  </a:txBody>
                  <a:tcPr marL="89601" marR="89601" marT="44801" marB="44801"/>
                </a:tc>
                <a:tc>
                  <a:txBody>
                    <a:bodyPr/>
                    <a:lstStyle/>
                    <a:p>
                      <a:pPr algn="ctr"/>
                      <a:r>
                        <a:rPr lang="en-US" sz="1600" dirty="0"/>
                        <a:t>1200</a:t>
                      </a:r>
                    </a:p>
                  </a:txBody>
                  <a:tcPr marL="89601" marR="89601" marT="44801" marB="44801"/>
                </a:tc>
                <a:extLst>
                  <a:ext uri="{0D108BD9-81ED-4DB2-BD59-A6C34878D82A}">
                    <a16:rowId xmlns:a16="http://schemas.microsoft.com/office/drawing/2014/main" val="2738762858"/>
                  </a:ext>
                </a:extLst>
              </a:tr>
              <a:tr h="308421">
                <a:tc>
                  <a:txBody>
                    <a:bodyPr/>
                    <a:lstStyle/>
                    <a:p>
                      <a:pPr algn="ctr"/>
                      <a:r>
                        <a:rPr lang="en-US" sz="1600" b="1" dirty="0"/>
                        <a:t>Hygiea</a:t>
                      </a:r>
                    </a:p>
                  </a:txBody>
                  <a:tcPr marL="89601" marR="89601" marT="44801" marB="44801"/>
                </a:tc>
                <a:tc>
                  <a:txBody>
                    <a:bodyPr/>
                    <a:lstStyle/>
                    <a:p>
                      <a:pPr algn="ctr"/>
                      <a:r>
                        <a:rPr lang="en-US" sz="1600" dirty="0"/>
                        <a:t>450</a:t>
                      </a:r>
                    </a:p>
                  </a:txBody>
                  <a:tcPr marL="89601" marR="89601" marT="44801" marB="44801"/>
                </a:tc>
                <a:tc>
                  <a:txBody>
                    <a:bodyPr/>
                    <a:lstStyle/>
                    <a:p>
                      <a:pPr algn="ctr"/>
                      <a:r>
                        <a:rPr lang="en-US" sz="1600" dirty="0"/>
                        <a:t>800</a:t>
                      </a:r>
                    </a:p>
                  </a:txBody>
                  <a:tcPr marL="89601" marR="89601" marT="44801" marB="44801"/>
                </a:tc>
                <a:tc>
                  <a:txBody>
                    <a:bodyPr/>
                    <a:lstStyle/>
                    <a:p>
                      <a:pPr algn="ctr"/>
                      <a:r>
                        <a:rPr lang="en-US" sz="1600" dirty="0"/>
                        <a:t>1000</a:t>
                      </a:r>
                    </a:p>
                  </a:txBody>
                  <a:tcPr marL="89601" marR="89601" marT="44801" marB="44801"/>
                </a:tc>
                <a:extLst>
                  <a:ext uri="{0D108BD9-81ED-4DB2-BD59-A6C34878D82A}">
                    <a16:rowId xmlns:a16="http://schemas.microsoft.com/office/drawing/2014/main" val="3770625073"/>
                  </a:ext>
                </a:extLst>
              </a:tr>
              <a:tr h="308421">
                <a:tc>
                  <a:txBody>
                    <a:bodyPr/>
                    <a:lstStyle/>
                    <a:p>
                      <a:pPr algn="ctr"/>
                      <a:r>
                        <a:rPr lang="en-US" sz="1600" b="1" dirty="0"/>
                        <a:t>Pallas</a:t>
                      </a:r>
                    </a:p>
                  </a:txBody>
                  <a:tcPr marL="89601" marR="89601" marT="44801" marB="44801"/>
                </a:tc>
                <a:tc>
                  <a:txBody>
                    <a:bodyPr/>
                    <a:lstStyle/>
                    <a:p>
                      <a:pPr algn="ctr"/>
                      <a:r>
                        <a:rPr lang="en-US" sz="1600" dirty="0"/>
                        <a:t>1050</a:t>
                      </a:r>
                    </a:p>
                  </a:txBody>
                  <a:tcPr marL="89601" marR="89601" marT="44801" marB="44801"/>
                </a:tc>
                <a:tc>
                  <a:txBody>
                    <a:bodyPr/>
                    <a:lstStyle/>
                    <a:p>
                      <a:pPr algn="ctr"/>
                      <a:r>
                        <a:rPr lang="en-US" sz="1600" dirty="0"/>
                        <a:t>400</a:t>
                      </a:r>
                    </a:p>
                  </a:txBody>
                  <a:tcPr marL="89601" marR="89601" marT="44801" marB="44801"/>
                </a:tc>
                <a:tc>
                  <a:txBody>
                    <a:bodyPr/>
                    <a:lstStyle/>
                    <a:p>
                      <a:pPr algn="ctr"/>
                      <a:r>
                        <a:rPr lang="en-US" sz="1600" dirty="0"/>
                        <a:t>1000</a:t>
                      </a:r>
                    </a:p>
                  </a:txBody>
                  <a:tcPr marL="89601" marR="89601" marT="44801" marB="44801"/>
                </a:tc>
                <a:extLst>
                  <a:ext uri="{0D108BD9-81ED-4DB2-BD59-A6C34878D82A}">
                    <a16:rowId xmlns:a16="http://schemas.microsoft.com/office/drawing/2014/main" val="3249050652"/>
                  </a:ext>
                </a:extLst>
              </a:tr>
              <a:tr h="308421">
                <a:tc>
                  <a:txBody>
                    <a:bodyPr/>
                    <a:lstStyle/>
                    <a:p>
                      <a:pPr algn="ctr"/>
                      <a:r>
                        <a:rPr lang="en-US" sz="1600" b="1" dirty="0"/>
                        <a:t>Ceres</a:t>
                      </a:r>
                    </a:p>
                  </a:txBody>
                  <a:tcPr marL="89601" marR="89601" marT="44801" marB="44801"/>
                </a:tc>
                <a:tc>
                  <a:txBody>
                    <a:bodyPr/>
                    <a:lstStyle/>
                    <a:p>
                      <a:pPr algn="ctr"/>
                      <a:r>
                        <a:rPr lang="en-US" sz="1600" dirty="0"/>
                        <a:t>500</a:t>
                      </a:r>
                    </a:p>
                  </a:txBody>
                  <a:tcPr marL="89601" marR="89601" marT="44801" marB="44801"/>
                </a:tc>
                <a:tc>
                  <a:txBody>
                    <a:bodyPr/>
                    <a:lstStyle/>
                    <a:p>
                      <a:pPr algn="ctr"/>
                      <a:r>
                        <a:rPr lang="en-US" sz="1600" dirty="0"/>
                        <a:t>500</a:t>
                      </a:r>
                    </a:p>
                  </a:txBody>
                  <a:tcPr marL="89601" marR="89601" marT="44801" marB="44801"/>
                </a:tc>
                <a:tc>
                  <a:txBody>
                    <a:bodyPr/>
                    <a:lstStyle/>
                    <a:p>
                      <a:pPr algn="ctr"/>
                      <a:r>
                        <a:rPr lang="en-US" sz="1600" dirty="0"/>
                        <a:t>1200</a:t>
                      </a:r>
                    </a:p>
                  </a:txBody>
                  <a:tcPr marL="89601" marR="89601" marT="44801" marB="44801"/>
                </a:tc>
                <a:extLst>
                  <a:ext uri="{0D108BD9-81ED-4DB2-BD59-A6C34878D82A}">
                    <a16:rowId xmlns:a16="http://schemas.microsoft.com/office/drawing/2014/main" val="3899100833"/>
                  </a:ext>
                </a:extLst>
              </a:tr>
            </a:tbl>
          </a:graphicData>
        </a:graphic>
      </p:graphicFrame>
    </p:spTree>
    <p:extLst>
      <p:ext uri="{BB962C8B-B14F-4D97-AF65-F5344CB8AC3E}">
        <p14:creationId xmlns:p14="http://schemas.microsoft.com/office/powerpoint/2010/main" val="3617297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 name="Picture 10" descr="A person standing in front of a stage&#10;&#10;Description automatically generated">
            <a:extLst>
              <a:ext uri="{FF2B5EF4-FFF2-40B4-BE49-F238E27FC236}">
                <a16:creationId xmlns:a16="http://schemas.microsoft.com/office/drawing/2014/main" id="{A42767BB-CAB9-488F-A87D-1DF3B70B00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5616" y="1229083"/>
            <a:ext cx="3292524" cy="1852044"/>
          </a:xfrm>
          <a:prstGeom prst="rect">
            <a:avLst/>
          </a:prstGeom>
        </p:spPr>
      </p:pic>
      <p:cxnSp>
        <p:nvCxnSpPr>
          <p:cNvPr id="38" name="Straight Connector 37">
            <a:extLst>
              <a:ext uri="{FF2B5EF4-FFF2-40B4-BE49-F238E27FC236}">
                <a16:creationId xmlns:a16="http://schemas.microsoft.com/office/drawing/2014/main" id="{D4BDCD00-BA97-40D8-93CD-0A9CA931BE1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02080" y="3429000"/>
            <a:ext cx="2636520" cy="0"/>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pic>
        <p:nvPicPr>
          <p:cNvPr id="7" name="Picture 6" descr="A person standing on a stage&#10;&#10;Description automatically generated">
            <a:extLst>
              <a:ext uri="{FF2B5EF4-FFF2-40B4-BE49-F238E27FC236}">
                <a16:creationId xmlns:a16="http://schemas.microsoft.com/office/drawing/2014/main" id="{A73B4BD8-20BE-4146-A0D5-358D552EF0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9115" y="3777596"/>
            <a:ext cx="3279025" cy="1844451"/>
          </a:xfrm>
          <a:prstGeom prst="rect">
            <a:avLst/>
          </a:prstGeom>
        </p:spPr>
      </p:pic>
      <p:cxnSp>
        <p:nvCxnSpPr>
          <p:cNvPr id="40" name="Straight Connector 39">
            <a:extLst>
              <a:ext uri="{FF2B5EF4-FFF2-40B4-BE49-F238E27FC236}">
                <a16:creationId xmlns:a16="http://schemas.microsoft.com/office/drawing/2014/main" id="{2D631E40-F51C-4828-B23B-DF903513296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573887"/>
            <a:ext cx="0" cy="3710227"/>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pic>
        <p:nvPicPr>
          <p:cNvPr id="9" name="Picture 8" descr="A person wearing glasses&#10;&#10;Description automatically generated">
            <a:extLst>
              <a:ext uri="{FF2B5EF4-FFF2-40B4-BE49-F238E27FC236}">
                <a16:creationId xmlns:a16="http://schemas.microsoft.com/office/drawing/2014/main" id="{3EB215C3-B070-46C5-A35F-F59C861644D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30096" y="2150324"/>
            <a:ext cx="4468031" cy="2755286"/>
          </a:xfrm>
          <a:prstGeom prst="rect">
            <a:avLst/>
          </a:prstGeom>
        </p:spPr>
      </p:pic>
      <p:sp>
        <p:nvSpPr>
          <p:cNvPr id="41" name="Title 1">
            <a:extLst>
              <a:ext uri="{FF2B5EF4-FFF2-40B4-BE49-F238E27FC236}">
                <a16:creationId xmlns:a16="http://schemas.microsoft.com/office/drawing/2014/main" id="{4975FBE8-E1F1-40A9-A445-CF42DD964411}"/>
              </a:ext>
            </a:extLst>
          </p:cNvPr>
          <p:cNvSpPr txBox="1">
            <a:spLocks/>
          </p:cNvSpPr>
          <p:nvPr/>
        </p:nvSpPr>
        <p:spPr>
          <a:xfrm>
            <a:off x="4647844" y="1278569"/>
            <a:ext cx="4837571" cy="1630269"/>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800" dirty="0">
                <a:solidFill>
                  <a:srgbClr val="404040"/>
                </a:solidFill>
                <a:latin typeface="Bodoni MT" panose="02070603080606020203" pitchFamily="18" charset="0"/>
              </a:rPr>
              <a:t>The End</a:t>
            </a:r>
            <a:br>
              <a:rPr lang="en-US" sz="4800" dirty="0">
                <a:solidFill>
                  <a:srgbClr val="404040"/>
                </a:solidFill>
                <a:latin typeface="Bodoni MT" panose="02070603080606020203" pitchFamily="18" charset="0"/>
              </a:rPr>
            </a:br>
            <a:endParaRPr lang="en-US" sz="4800" dirty="0">
              <a:solidFill>
                <a:srgbClr val="404040"/>
              </a:solidFill>
              <a:latin typeface="Bodoni MT" panose="02070603080606020203" pitchFamily="18" charset="0"/>
            </a:endParaRPr>
          </a:p>
        </p:txBody>
      </p:sp>
      <p:pic>
        <p:nvPicPr>
          <p:cNvPr id="47" name="Picture 46" descr="A close up of a sign&#10;&#10;Description automatically generated">
            <a:extLst>
              <a:ext uri="{FF2B5EF4-FFF2-40B4-BE49-F238E27FC236}">
                <a16:creationId xmlns:a16="http://schemas.microsoft.com/office/drawing/2014/main" id="{4BEB7004-B150-4E0E-A9B4-21AABDFCC80A}"/>
              </a:ext>
            </a:extLst>
          </p:cNvPr>
          <p:cNvPicPr>
            <a:picLocks noChangeAspect="1"/>
          </p:cNvPicPr>
          <p:nvPr/>
        </p:nvPicPr>
        <p:blipFill rotWithShape="1">
          <a:blip r:embed="rId5">
            <a:extLst>
              <a:ext uri="{28A0092B-C50C-407E-A947-70E740481C1C}">
                <a14:useLocalDpi xmlns:a14="http://schemas.microsoft.com/office/drawing/2010/main" val="0"/>
              </a:ext>
            </a:extLst>
          </a:blip>
          <a:srcRect l="10310" r="7976"/>
          <a:stretch/>
        </p:blipFill>
        <p:spPr>
          <a:xfrm>
            <a:off x="9981400" y="-295748"/>
            <a:ext cx="2938735" cy="2022933"/>
          </a:xfrm>
          <a:custGeom>
            <a:avLst/>
            <a:gdLst>
              <a:gd name="connsiteX0" fmla="*/ 3025687 w 7761924"/>
              <a:gd name="connsiteY0" fmla="*/ 76 h 5343065"/>
              <a:gd name="connsiteX1" fmla="*/ 3372722 w 7761924"/>
              <a:gd name="connsiteY1" fmla="*/ 16088 h 5343065"/>
              <a:gd name="connsiteX2" fmla="*/ 7761924 w 7761924"/>
              <a:gd name="connsiteY2" fmla="*/ 3316816 h 5343065"/>
              <a:gd name="connsiteX3" fmla="*/ 3701109 w 7761924"/>
              <a:gd name="connsiteY3" fmla="*/ 5320611 h 5343065"/>
              <a:gd name="connsiteX4" fmla="*/ 36290 w 7761924"/>
              <a:gd name="connsiteY4" fmla="*/ 2696959 h 5343065"/>
              <a:gd name="connsiteX5" fmla="*/ 3025687 w 7761924"/>
              <a:gd name="connsiteY5" fmla="*/ 76 h 5343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61924" h="5343065">
                <a:moveTo>
                  <a:pt x="3025687" y="76"/>
                </a:moveTo>
                <a:cubicBezTo>
                  <a:pt x="3140786" y="756"/>
                  <a:pt x="3256631" y="6055"/>
                  <a:pt x="3372722" y="16088"/>
                </a:cubicBezTo>
                <a:cubicBezTo>
                  <a:pt x="5230178" y="176616"/>
                  <a:pt x="7761924" y="1424594"/>
                  <a:pt x="7761924" y="3316816"/>
                </a:cubicBezTo>
                <a:cubicBezTo>
                  <a:pt x="7646022" y="5237647"/>
                  <a:pt x="4988715" y="5423921"/>
                  <a:pt x="3701109" y="5320611"/>
                </a:cubicBezTo>
                <a:cubicBezTo>
                  <a:pt x="2413504" y="5217301"/>
                  <a:pt x="351800" y="4486992"/>
                  <a:pt x="36290" y="2696959"/>
                </a:cubicBezTo>
                <a:cubicBezTo>
                  <a:pt x="-259500" y="1018804"/>
                  <a:pt x="1299198" y="-10133"/>
                  <a:pt x="3025687" y="76"/>
                </a:cubicBezTo>
                <a:close/>
              </a:path>
            </a:pathLst>
          </a:custGeom>
        </p:spPr>
      </p:pic>
      <p:sp>
        <p:nvSpPr>
          <p:cNvPr id="48" name="Rectangle 47">
            <a:extLst>
              <a:ext uri="{FF2B5EF4-FFF2-40B4-BE49-F238E27FC236}">
                <a16:creationId xmlns:a16="http://schemas.microsoft.com/office/drawing/2014/main" id="{76DA99BA-A459-4321-827E-6ACCBD243DD0}"/>
              </a:ext>
            </a:extLst>
          </p:cNvPr>
          <p:cNvSpPr/>
          <p:nvPr/>
        </p:nvSpPr>
        <p:spPr>
          <a:xfrm rot="16200000">
            <a:off x="2494994" y="3378162"/>
            <a:ext cx="4364682" cy="123079"/>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AAD5EDD9-A3CF-48A9-BE75-6B7CD3111F3C}"/>
              </a:ext>
            </a:extLst>
          </p:cNvPr>
          <p:cNvSpPr/>
          <p:nvPr/>
        </p:nvSpPr>
        <p:spPr>
          <a:xfrm>
            <a:off x="1296205" y="3367034"/>
            <a:ext cx="3006060" cy="136562"/>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74A910BA-78D0-4350-8253-60C9942DD877}"/>
              </a:ext>
            </a:extLst>
          </p:cNvPr>
          <p:cNvGrpSpPr/>
          <p:nvPr/>
        </p:nvGrpSpPr>
        <p:grpSpPr>
          <a:xfrm>
            <a:off x="9048882" y="2203230"/>
            <a:ext cx="3453201" cy="3376201"/>
            <a:chOff x="9048882" y="2203230"/>
            <a:chExt cx="3453201" cy="3376201"/>
          </a:xfrm>
        </p:grpSpPr>
        <p:pic>
          <p:nvPicPr>
            <p:cNvPr id="52" name="Graphic 51" descr="Palm tree">
              <a:extLst>
                <a:ext uri="{FF2B5EF4-FFF2-40B4-BE49-F238E27FC236}">
                  <a16:creationId xmlns:a16="http://schemas.microsoft.com/office/drawing/2014/main" id="{FF8FCA4F-1B2E-41BD-8E05-4A774DCB735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259414" y="2336762"/>
              <a:ext cx="3242669" cy="3242669"/>
            </a:xfrm>
            <a:prstGeom prst="rect">
              <a:avLst/>
            </a:prstGeom>
          </p:spPr>
        </p:pic>
        <p:pic>
          <p:nvPicPr>
            <p:cNvPr id="51" name="Graphic 50" descr="Palm tree">
              <a:extLst>
                <a:ext uri="{FF2B5EF4-FFF2-40B4-BE49-F238E27FC236}">
                  <a16:creationId xmlns:a16="http://schemas.microsoft.com/office/drawing/2014/main" id="{3E7EE49C-ACCF-4CDB-90B5-F2EB5436440F}"/>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9162849" y="2283856"/>
              <a:ext cx="3242669" cy="3242669"/>
            </a:xfrm>
            <a:prstGeom prst="rect">
              <a:avLst/>
            </a:prstGeom>
          </p:spPr>
        </p:pic>
        <p:pic>
          <p:nvPicPr>
            <p:cNvPr id="50" name="Graphic 49" descr="Palm tree">
              <a:extLst>
                <a:ext uri="{FF2B5EF4-FFF2-40B4-BE49-F238E27FC236}">
                  <a16:creationId xmlns:a16="http://schemas.microsoft.com/office/drawing/2014/main" id="{E53917E4-E875-4D1B-9B2B-8BB76AA830FD}"/>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9048882" y="2203230"/>
              <a:ext cx="3242669" cy="3242669"/>
            </a:xfrm>
            <a:prstGeom prst="rect">
              <a:avLst/>
            </a:prstGeom>
          </p:spPr>
        </p:pic>
      </p:grpSp>
      <p:sp>
        <p:nvSpPr>
          <p:cNvPr id="53" name="Title 1">
            <a:extLst>
              <a:ext uri="{FF2B5EF4-FFF2-40B4-BE49-F238E27FC236}">
                <a16:creationId xmlns:a16="http://schemas.microsoft.com/office/drawing/2014/main" id="{FAA300DC-78B4-42A4-AEB5-8F180BD7ED54}"/>
              </a:ext>
            </a:extLst>
          </p:cNvPr>
          <p:cNvSpPr txBox="1">
            <a:spLocks/>
          </p:cNvSpPr>
          <p:nvPr/>
        </p:nvSpPr>
        <p:spPr>
          <a:xfrm>
            <a:off x="4745327" y="4200002"/>
            <a:ext cx="4837571" cy="1630269"/>
          </a:xfrm>
          <a:prstGeom prst="rect">
            <a:avLst/>
          </a:prstGeom>
        </p:spPr>
        <p:txBody>
          <a:bodyPr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800">
                <a:solidFill>
                  <a:srgbClr val="404040"/>
                </a:solidFill>
                <a:latin typeface="Bodoni MT" panose="02070603080606020203" pitchFamily="18" charset="0"/>
              </a:rPr>
              <a:t>Dale</a:t>
            </a:r>
            <a:endParaRPr lang="en-US" sz="4800" dirty="0">
              <a:solidFill>
                <a:srgbClr val="404040"/>
              </a:solidFill>
              <a:latin typeface="Bodoni MT" panose="02070603080606020203" pitchFamily="18" charset="0"/>
            </a:endParaRPr>
          </a:p>
        </p:txBody>
      </p:sp>
    </p:spTree>
    <p:extLst>
      <p:ext uri="{BB962C8B-B14F-4D97-AF65-F5344CB8AC3E}">
        <p14:creationId xmlns:p14="http://schemas.microsoft.com/office/powerpoint/2010/main" val="38908720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1568D3DA-67F7-464C-95FF-D7D56F4038D6}"/>
              </a:ext>
            </a:extLst>
          </p:cNvPr>
          <p:cNvSpPr/>
          <p:nvPr/>
        </p:nvSpPr>
        <p:spPr>
          <a:xfrm rot="19800000">
            <a:off x="-597297" y="674901"/>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A large body of water&#10;&#10;Description automatically generated">
            <a:extLst>
              <a:ext uri="{FF2B5EF4-FFF2-40B4-BE49-F238E27FC236}">
                <a16:creationId xmlns:a16="http://schemas.microsoft.com/office/drawing/2014/main" id="{B83B0471-BE25-41B4-B185-53BEB6528B89}"/>
              </a:ext>
            </a:extLst>
          </p:cNvPr>
          <p:cNvPicPr>
            <a:picLocks noChangeAspect="1"/>
          </p:cNvPicPr>
          <p:nvPr/>
        </p:nvPicPr>
        <p:blipFill rotWithShape="1">
          <a:blip r:embed="rId2">
            <a:alphaModFix amt="20000"/>
            <a:extLst>
              <a:ext uri="{28A0092B-C50C-407E-A947-70E740481C1C}">
                <a14:useLocalDpi xmlns:a14="http://schemas.microsoft.com/office/drawing/2010/main" val="0"/>
              </a:ext>
            </a:extLst>
          </a:blip>
          <a:srcRect t="34654" b="43573"/>
          <a:stretch/>
        </p:blipFill>
        <p:spPr>
          <a:xfrm>
            <a:off x="773935" y="442465"/>
            <a:ext cx="9018070" cy="1308226"/>
          </a:xfrm>
          <a:prstGeom prst="rect">
            <a:avLst/>
          </a:prstGeom>
        </p:spPr>
      </p:pic>
      <p:sp>
        <p:nvSpPr>
          <p:cNvPr id="34" name="Rectangle 33">
            <a:extLst>
              <a:ext uri="{FF2B5EF4-FFF2-40B4-BE49-F238E27FC236}">
                <a16:creationId xmlns:a16="http://schemas.microsoft.com/office/drawing/2014/main" id="{BFE7775A-1FAD-4E84-8B9E-DA4B39640B5E}"/>
              </a:ext>
            </a:extLst>
          </p:cNvPr>
          <p:cNvSpPr/>
          <p:nvPr/>
        </p:nvSpPr>
        <p:spPr>
          <a:xfrm rot="19800000">
            <a:off x="9089102" y="5937184"/>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5D79E09-6E77-4F87-B358-F18D99FA343D}"/>
              </a:ext>
            </a:extLst>
          </p:cNvPr>
          <p:cNvSpPr>
            <a:spLocks noGrp="1"/>
          </p:cNvSpPr>
          <p:nvPr>
            <p:ph type="title"/>
          </p:nvPr>
        </p:nvSpPr>
        <p:spPr>
          <a:xfrm>
            <a:off x="773934" y="425128"/>
            <a:ext cx="9018070" cy="1325563"/>
          </a:xfrm>
          <a:noFill/>
          <a:ln w="76200">
            <a:solidFill>
              <a:srgbClr val="11B29F"/>
            </a:solidFill>
          </a:ln>
        </p:spPr>
        <p:txBody>
          <a:bodyPr/>
          <a:lstStyle/>
          <a:p>
            <a:pPr algn="ctr"/>
            <a:r>
              <a:rPr lang="en-US" dirty="0">
                <a:solidFill>
                  <a:srgbClr val="404040"/>
                </a:solidFill>
                <a:latin typeface="Bodoni MT" panose="02070603080606020203" pitchFamily="18" charset="0"/>
              </a:rPr>
              <a:t>Excel for Goal Programming</a:t>
            </a:r>
          </a:p>
        </p:txBody>
      </p:sp>
      <p:pic>
        <p:nvPicPr>
          <p:cNvPr id="5" name="Content Placeholder 4" descr="A picture containing cage&#10;&#10;Description automatically generated">
            <a:extLst>
              <a:ext uri="{FF2B5EF4-FFF2-40B4-BE49-F238E27FC236}">
                <a16:creationId xmlns:a16="http://schemas.microsoft.com/office/drawing/2014/main" id="{EF817497-4F98-4236-83EE-74FD8376B07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887140" y="47697"/>
            <a:ext cx="2143125" cy="2143125"/>
          </a:xfrm>
        </p:spPr>
      </p:pic>
      <p:sp>
        <p:nvSpPr>
          <p:cNvPr id="17" name="Rectangle 16">
            <a:extLst>
              <a:ext uri="{FF2B5EF4-FFF2-40B4-BE49-F238E27FC236}">
                <a16:creationId xmlns:a16="http://schemas.microsoft.com/office/drawing/2014/main" id="{C723ED3C-F5E6-4121-9EF2-DD9574E1A49F}"/>
              </a:ext>
            </a:extLst>
          </p:cNvPr>
          <p:cNvSpPr/>
          <p:nvPr/>
        </p:nvSpPr>
        <p:spPr>
          <a:xfrm>
            <a:off x="10085294" y="2008116"/>
            <a:ext cx="1776920" cy="76178"/>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F9E0EC60-66D4-4536-A867-30142339BAA7}"/>
              </a:ext>
            </a:extLst>
          </p:cNvPr>
          <p:cNvSpPr/>
          <p:nvPr/>
        </p:nvSpPr>
        <p:spPr>
          <a:xfrm>
            <a:off x="10085294" y="2129819"/>
            <a:ext cx="1776920" cy="76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F95AED49-24A8-4D10-9D31-F944565EC1B2}"/>
              </a:ext>
            </a:extLst>
          </p:cNvPr>
          <p:cNvSpPr/>
          <p:nvPr/>
        </p:nvSpPr>
        <p:spPr>
          <a:xfrm>
            <a:off x="10085294" y="2251522"/>
            <a:ext cx="1776920" cy="150200"/>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993D5826-407C-4F65-BE3A-EB593B942A36}"/>
              </a:ext>
            </a:extLst>
          </p:cNvPr>
          <p:cNvSpPr/>
          <p:nvPr/>
        </p:nvSpPr>
        <p:spPr>
          <a:xfrm>
            <a:off x="10085294" y="2447247"/>
            <a:ext cx="1776920" cy="150200"/>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D2785A94-4D0B-4559-9303-3C963AA0EF9A}"/>
              </a:ext>
            </a:extLst>
          </p:cNvPr>
          <p:cNvSpPr/>
          <p:nvPr/>
        </p:nvSpPr>
        <p:spPr>
          <a:xfrm>
            <a:off x="10085294" y="2642972"/>
            <a:ext cx="1776920" cy="362446"/>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B235F2E9-4558-433D-9527-7EFF5C5E78A8}"/>
              </a:ext>
            </a:extLst>
          </p:cNvPr>
          <p:cNvSpPr/>
          <p:nvPr/>
        </p:nvSpPr>
        <p:spPr>
          <a:xfrm>
            <a:off x="10085294" y="3050943"/>
            <a:ext cx="1776920" cy="362446"/>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99613B87-411B-4008-BF30-F1A3B8F247B5}"/>
              </a:ext>
            </a:extLst>
          </p:cNvPr>
          <p:cNvSpPr/>
          <p:nvPr/>
        </p:nvSpPr>
        <p:spPr>
          <a:xfrm>
            <a:off x="10085294" y="3490136"/>
            <a:ext cx="1776920" cy="3367864"/>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145B3BD2-B1C1-4ED2-A4E0-5E17DD3736F1}"/>
              </a:ext>
            </a:extLst>
          </p:cNvPr>
          <p:cNvSpPr/>
          <p:nvPr/>
        </p:nvSpPr>
        <p:spPr>
          <a:xfrm rot="19800000">
            <a:off x="-765351" y="385789"/>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DC3B2826-65DD-408B-8F18-8CCD6C052D8D}"/>
              </a:ext>
            </a:extLst>
          </p:cNvPr>
          <p:cNvSpPr/>
          <p:nvPr/>
        </p:nvSpPr>
        <p:spPr>
          <a:xfrm rot="19800000">
            <a:off x="9257156" y="6226296"/>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4935F901-F632-4698-8C7A-AC29B2397A6C}"/>
              </a:ext>
            </a:extLst>
          </p:cNvPr>
          <p:cNvSpPr/>
          <p:nvPr/>
        </p:nvSpPr>
        <p:spPr>
          <a:xfrm rot="19800000">
            <a:off x="8263809" y="5824178"/>
            <a:ext cx="4731177"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389720C5-6DCB-428D-8C4F-A02DEC239333}"/>
              </a:ext>
            </a:extLst>
          </p:cNvPr>
          <p:cNvSpPr txBox="1"/>
          <p:nvPr/>
        </p:nvSpPr>
        <p:spPr>
          <a:xfrm>
            <a:off x="773935" y="1947592"/>
            <a:ext cx="9018069" cy="3477875"/>
          </a:xfrm>
          <a:prstGeom prst="rect">
            <a:avLst/>
          </a:prstGeom>
          <a:noFill/>
        </p:spPr>
        <p:txBody>
          <a:bodyPr wrap="square" rtlCol="0">
            <a:spAutoFit/>
          </a:bodyPr>
          <a:lstStyle/>
          <a:p>
            <a:pPr marL="285750" indent="-285750">
              <a:buFont typeface="Arial" panose="020B0604020202020204" pitchFamily="34" charset="0"/>
              <a:buChar char="•"/>
            </a:pPr>
            <a:r>
              <a:rPr lang="en-US" sz="2000" dirty="0">
                <a:solidFill>
                  <a:srgbClr val="404040"/>
                </a:solidFill>
                <a:latin typeface="Corbel" panose="020B0503020204020204" pitchFamily="34" charset="0"/>
              </a:rPr>
              <a:t>Builds off linear programming using Excel Solver</a:t>
            </a:r>
          </a:p>
          <a:p>
            <a:pPr marL="285750" indent="-285750">
              <a:buFont typeface="Arial" panose="020B0604020202020204" pitchFamily="34" charset="0"/>
              <a:buChar char="•"/>
            </a:pPr>
            <a:endParaRPr lang="en-US" sz="2000" dirty="0">
              <a:solidFill>
                <a:srgbClr val="404040"/>
              </a:solidFill>
              <a:latin typeface="Corbel" panose="020B0503020204020204" pitchFamily="34" charset="0"/>
            </a:endParaRPr>
          </a:p>
          <a:p>
            <a:pPr marL="285750" indent="-285750">
              <a:buFont typeface="Arial" panose="020B0604020202020204" pitchFamily="34" charset="0"/>
              <a:buChar char="•"/>
            </a:pPr>
            <a:r>
              <a:rPr lang="en-US" sz="2000" dirty="0">
                <a:solidFill>
                  <a:srgbClr val="404040"/>
                </a:solidFill>
                <a:latin typeface="Corbel" panose="020B0503020204020204" pitchFamily="34" charset="0"/>
              </a:rPr>
              <a:t>Solve the linear program multiple times with different objective functions</a:t>
            </a:r>
          </a:p>
          <a:p>
            <a:pPr marL="285750" indent="-285750">
              <a:buFont typeface="Arial" panose="020B0604020202020204" pitchFamily="34" charset="0"/>
              <a:buChar char="•"/>
            </a:pPr>
            <a:endParaRPr lang="en-US" sz="2000" dirty="0">
              <a:solidFill>
                <a:srgbClr val="404040"/>
              </a:solidFill>
              <a:latin typeface="Corbel" panose="020B0503020204020204" pitchFamily="34" charset="0"/>
            </a:endParaRPr>
          </a:p>
          <a:p>
            <a:pPr marL="285750" indent="-285750">
              <a:buFont typeface="Arial" panose="020B0604020202020204" pitchFamily="34" charset="0"/>
              <a:buChar char="•"/>
            </a:pPr>
            <a:r>
              <a:rPr lang="en-US" sz="2000" dirty="0">
                <a:solidFill>
                  <a:srgbClr val="404040"/>
                </a:solidFill>
                <a:latin typeface="Corbel" panose="020B0503020204020204" pitchFamily="34" charset="0"/>
              </a:rPr>
              <a:t>Go in order of priority</a:t>
            </a:r>
          </a:p>
          <a:p>
            <a:pPr marL="285750" indent="-285750">
              <a:buFont typeface="Arial" panose="020B0604020202020204" pitchFamily="34" charset="0"/>
              <a:buChar char="•"/>
            </a:pPr>
            <a:endParaRPr lang="en-US" sz="2000" dirty="0">
              <a:solidFill>
                <a:srgbClr val="404040"/>
              </a:solidFill>
              <a:latin typeface="Corbel" panose="020B0503020204020204" pitchFamily="34" charset="0"/>
            </a:endParaRPr>
          </a:p>
          <a:p>
            <a:pPr marL="285750" indent="-285750">
              <a:buFont typeface="Arial" panose="020B0604020202020204" pitchFamily="34" charset="0"/>
              <a:buChar char="•"/>
            </a:pPr>
            <a:r>
              <a:rPr lang="en-US" sz="2000" dirty="0">
                <a:solidFill>
                  <a:srgbClr val="404040"/>
                </a:solidFill>
                <a:latin typeface="Corbel" panose="020B0503020204020204" pitchFamily="34" charset="0"/>
              </a:rPr>
              <a:t>After finding the optimal solution, we add the optimal value attained in the first objective function as a new constraint and move on to the next objective function</a:t>
            </a:r>
          </a:p>
          <a:p>
            <a:pPr marL="285750" indent="-285750">
              <a:buFont typeface="Arial" panose="020B0604020202020204" pitchFamily="34" charset="0"/>
              <a:buChar char="•"/>
            </a:pPr>
            <a:endParaRPr lang="en-US" sz="2000" dirty="0">
              <a:solidFill>
                <a:srgbClr val="404040"/>
              </a:solidFill>
              <a:latin typeface="Corbel" panose="020B0503020204020204" pitchFamily="34" charset="0"/>
            </a:endParaRPr>
          </a:p>
          <a:p>
            <a:pPr marL="285750" indent="-285750">
              <a:buFont typeface="Arial" panose="020B0604020202020204" pitchFamily="34" charset="0"/>
              <a:buChar char="•"/>
            </a:pPr>
            <a:r>
              <a:rPr lang="en-US" sz="2000" dirty="0">
                <a:solidFill>
                  <a:srgbClr val="404040"/>
                </a:solidFill>
                <a:latin typeface="Corbel" panose="020B0503020204020204" pitchFamily="34" charset="0"/>
              </a:rPr>
              <a:t>Possible that while solving for a given priority, we simultaneously optimize other lower ranked priorities</a:t>
            </a:r>
          </a:p>
        </p:txBody>
      </p:sp>
      <p:pic>
        <p:nvPicPr>
          <p:cNvPr id="37" name="Graphic 36" descr="Palm tree">
            <a:extLst>
              <a:ext uri="{FF2B5EF4-FFF2-40B4-BE49-F238E27FC236}">
                <a16:creationId xmlns:a16="http://schemas.microsoft.com/office/drawing/2014/main" id="{79F2EC1B-9713-4CCF-8301-82ED265F394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964994" y="809490"/>
            <a:ext cx="914400" cy="914400"/>
          </a:xfrm>
          <a:prstGeom prst="rect">
            <a:avLst/>
          </a:prstGeom>
        </p:spPr>
      </p:pic>
      <p:pic>
        <p:nvPicPr>
          <p:cNvPr id="38" name="Graphic 37" descr="Palm tree">
            <a:extLst>
              <a:ext uri="{FF2B5EF4-FFF2-40B4-BE49-F238E27FC236}">
                <a16:creationId xmlns:a16="http://schemas.microsoft.com/office/drawing/2014/main" id="{11C9CA6F-B5F0-4837-8E50-85C201ADA4F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834542" y="1142112"/>
            <a:ext cx="553133" cy="553133"/>
          </a:xfrm>
          <a:prstGeom prst="rect">
            <a:avLst/>
          </a:prstGeom>
        </p:spPr>
      </p:pic>
      <p:pic>
        <p:nvPicPr>
          <p:cNvPr id="39" name="Graphic 38" descr="Palm tree">
            <a:extLst>
              <a:ext uri="{FF2B5EF4-FFF2-40B4-BE49-F238E27FC236}">
                <a16:creationId xmlns:a16="http://schemas.microsoft.com/office/drawing/2014/main" id="{585AC1AD-01C8-4E2D-8361-4BEA62A4858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387675" y="1277468"/>
            <a:ext cx="404329" cy="404329"/>
          </a:xfrm>
          <a:prstGeom prst="rect">
            <a:avLst/>
          </a:prstGeom>
        </p:spPr>
      </p:pic>
    </p:spTree>
    <p:extLst>
      <p:ext uri="{BB962C8B-B14F-4D97-AF65-F5344CB8AC3E}">
        <p14:creationId xmlns:p14="http://schemas.microsoft.com/office/powerpoint/2010/main" val="23687385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1568D3DA-67F7-464C-95FF-D7D56F4038D6}"/>
              </a:ext>
            </a:extLst>
          </p:cNvPr>
          <p:cNvSpPr/>
          <p:nvPr/>
        </p:nvSpPr>
        <p:spPr>
          <a:xfrm rot="19800000">
            <a:off x="-597297" y="674901"/>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A large body of water&#10;&#10;Description automatically generated">
            <a:extLst>
              <a:ext uri="{FF2B5EF4-FFF2-40B4-BE49-F238E27FC236}">
                <a16:creationId xmlns:a16="http://schemas.microsoft.com/office/drawing/2014/main" id="{B83B0471-BE25-41B4-B185-53BEB6528B89}"/>
              </a:ext>
            </a:extLst>
          </p:cNvPr>
          <p:cNvPicPr>
            <a:picLocks noChangeAspect="1"/>
          </p:cNvPicPr>
          <p:nvPr/>
        </p:nvPicPr>
        <p:blipFill rotWithShape="1">
          <a:blip r:embed="rId2">
            <a:alphaModFix amt="20000"/>
            <a:extLst>
              <a:ext uri="{28A0092B-C50C-407E-A947-70E740481C1C}">
                <a14:useLocalDpi xmlns:a14="http://schemas.microsoft.com/office/drawing/2010/main" val="0"/>
              </a:ext>
            </a:extLst>
          </a:blip>
          <a:srcRect t="34654" b="43573"/>
          <a:stretch/>
        </p:blipFill>
        <p:spPr>
          <a:xfrm>
            <a:off x="773935" y="442465"/>
            <a:ext cx="9018070" cy="1308226"/>
          </a:xfrm>
          <a:prstGeom prst="rect">
            <a:avLst/>
          </a:prstGeom>
        </p:spPr>
      </p:pic>
      <p:sp>
        <p:nvSpPr>
          <p:cNvPr id="34" name="Rectangle 33">
            <a:extLst>
              <a:ext uri="{FF2B5EF4-FFF2-40B4-BE49-F238E27FC236}">
                <a16:creationId xmlns:a16="http://schemas.microsoft.com/office/drawing/2014/main" id="{BFE7775A-1FAD-4E84-8B9E-DA4B39640B5E}"/>
              </a:ext>
            </a:extLst>
          </p:cNvPr>
          <p:cNvSpPr/>
          <p:nvPr/>
        </p:nvSpPr>
        <p:spPr>
          <a:xfrm rot="19800000">
            <a:off x="9089102" y="5937184"/>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5D79E09-6E77-4F87-B358-F18D99FA343D}"/>
              </a:ext>
            </a:extLst>
          </p:cNvPr>
          <p:cNvSpPr>
            <a:spLocks noGrp="1"/>
          </p:cNvSpPr>
          <p:nvPr>
            <p:ph type="title"/>
          </p:nvPr>
        </p:nvSpPr>
        <p:spPr>
          <a:xfrm>
            <a:off x="773934" y="425128"/>
            <a:ext cx="9018070" cy="1325563"/>
          </a:xfrm>
          <a:noFill/>
          <a:ln w="76200">
            <a:solidFill>
              <a:srgbClr val="11B29F"/>
            </a:solidFill>
          </a:ln>
        </p:spPr>
        <p:txBody>
          <a:bodyPr/>
          <a:lstStyle/>
          <a:p>
            <a:pPr algn="ctr"/>
            <a:r>
              <a:rPr lang="en-US" dirty="0">
                <a:solidFill>
                  <a:srgbClr val="404040"/>
                </a:solidFill>
                <a:latin typeface="Bodoni MT" panose="02070603080606020203" pitchFamily="18" charset="0"/>
              </a:rPr>
              <a:t>Ex: Beaver Creek Pottery</a:t>
            </a:r>
          </a:p>
        </p:txBody>
      </p:sp>
      <p:pic>
        <p:nvPicPr>
          <p:cNvPr id="5" name="Content Placeholder 4" descr="A picture containing cage&#10;&#10;Description automatically generated">
            <a:extLst>
              <a:ext uri="{FF2B5EF4-FFF2-40B4-BE49-F238E27FC236}">
                <a16:creationId xmlns:a16="http://schemas.microsoft.com/office/drawing/2014/main" id="{EF817497-4F98-4236-83EE-74FD8376B07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887140" y="47697"/>
            <a:ext cx="2143125" cy="2143125"/>
          </a:xfrm>
        </p:spPr>
      </p:pic>
      <p:sp>
        <p:nvSpPr>
          <p:cNvPr id="17" name="Rectangle 16">
            <a:extLst>
              <a:ext uri="{FF2B5EF4-FFF2-40B4-BE49-F238E27FC236}">
                <a16:creationId xmlns:a16="http://schemas.microsoft.com/office/drawing/2014/main" id="{C723ED3C-F5E6-4121-9EF2-DD9574E1A49F}"/>
              </a:ext>
            </a:extLst>
          </p:cNvPr>
          <p:cNvSpPr/>
          <p:nvPr/>
        </p:nvSpPr>
        <p:spPr>
          <a:xfrm>
            <a:off x="10085294" y="2008116"/>
            <a:ext cx="1776920" cy="76178"/>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F9E0EC60-66D4-4536-A867-30142339BAA7}"/>
              </a:ext>
            </a:extLst>
          </p:cNvPr>
          <p:cNvSpPr/>
          <p:nvPr/>
        </p:nvSpPr>
        <p:spPr>
          <a:xfrm>
            <a:off x="10085294" y="2129819"/>
            <a:ext cx="1776920" cy="76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F95AED49-24A8-4D10-9D31-F944565EC1B2}"/>
              </a:ext>
            </a:extLst>
          </p:cNvPr>
          <p:cNvSpPr/>
          <p:nvPr/>
        </p:nvSpPr>
        <p:spPr>
          <a:xfrm>
            <a:off x="10085294" y="2251522"/>
            <a:ext cx="1776920" cy="150200"/>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993D5826-407C-4F65-BE3A-EB593B942A36}"/>
              </a:ext>
            </a:extLst>
          </p:cNvPr>
          <p:cNvSpPr/>
          <p:nvPr/>
        </p:nvSpPr>
        <p:spPr>
          <a:xfrm>
            <a:off x="10085294" y="2447247"/>
            <a:ext cx="1776920" cy="150200"/>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D2785A94-4D0B-4559-9303-3C963AA0EF9A}"/>
              </a:ext>
            </a:extLst>
          </p:cNvPr>
          <p:cNvSpPr/>
          <p:nvPr/>
        </p:nvSpPr>
        <p:spPr>
          <a:xfrm>
            <a:off x="10085294" y="2642972"/>
            <a:ext cx="1776920" cy="362446"/>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B235F2E9-4558-433D-9527-7EFF5C5E78A8}"/>
              </a:ext>
            </a:extLst>
          </p:cNvPr>
          <p:cNvSpPr/>
          <p:nvPr/>
        </p:nvSpPr>
        <p:spPr>
          <a:xfrm>
            <a:off x="10085294" y="3050943"/>
            <a:ext cx="1776920" cy="362446"/>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99613B87-411B-4008-BF30-F1A3B8F247B5}"/>
              </a:ext>
            </a:extLst>
          </p:cNvPr>
          <p:cNvSpPr/>
          <p:nvPr/>
        </p:nvSpPr>
        <p:spPr>
          <a:xfrm>
            <a:off x="10085294" y="3490136"/>
            <a:ext cx="1776920" cy="3367864"/>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145B3BD2-B1C1-4ED2-A4E0-5E17DD3736F1}"/>
              </a:ext>
            </a:extLst>
          </p:cNvPr>
          <p:cNvSpPr/>
          <p:nvPr/>
        </p:nvSpPr>
        <p:spPr>
          <a:xfrm rot="19800000">
            <a:off x="-765351" y="385789"/>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DC3B2826-65DD-408B-8F18-8CCD6C052D8D}"/>
              </a:ext>
            </a:extLst>
          </p:cNvPr>
          <p:cNvSpPr/>
          <p:nvPr/>
        </p:nvSpPr>
        <p:spPr>
          <a:xfrm rot="19800000">
            <a:off x="9257156" y="6226296"/>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4935F901-F632-4698-8C7A-AC29B2397A6C}"/>
              </a:ext>
            </a:extLst>
          </p:cNvPr>
          <p:cNvSpPr/>
          <p:nvPr/>
        </p:nvSpPr>
        <p:spPr>
          <a:xfrm rot="19800000">
            <a:off x="8263809" y="5824178"/>
            <a:ext cx="4731177"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389720C5-6DCB-428D-8C4F-A02DEC239333}"/>
                  </a:ext>
                </a:extLst>
              </p:cNvPr>
              <p:cNvSpPr txBox="1"/>
              <p:nvPr/>
            </p:nvSpPr>
            <p:spPr>
              <a:xfrm>
                <a:off x="773935" y="1947592"/>
                <a:ext cx="9018069" cy="4708981"/>
              </a:xfrm>
              <a:prstGeom prst="rect">
                <a:avLst/>
              </a:prstGeom>
              <a:noFill/>
            </p:spPr>
            <p:txBody>
              <a:bodyPr wrap="square" rtlCol="0">
                <a:spAutoFit/>
              </a:bodyPr>
              <a:lstStyle/>
              <a:p>
                <a:pPr marL="285750" indent="-285750">
                  <a:buFont typeface="Arial" panose="020B0604020202020204" pitchFamily="34" charset="0"/>
                  <a:buChar char="•"/>
                </a:pPr>
                <a:r>
                  <a:rPr lang="en-US" sz="2000" dirty="0">
                    <a:solidFill>
                      <a:srgbClr val="404040"/>
                    </a:solidFill>
                    <a:latin typeface="Corbel" panose="020B0503020204020204" pitchFamily="34" charset="0"/>
                  </a:rPr>
                  <a:t>Download </a:t>
                </a:r>
                <a:r>
                  <a:rPr lang="en-US" sz="2000" dirty="0">
                    <a:solidFill>
                      <a:srgbClr val="A71B86"/>
                    </a:solidFill>
                    <a:latin typeface="Corbel" panose="020B0503020204020204" pitchFamily="34" charset="0"/>
                  </a:rPr>
                  <a:t>GoalProgramming.xlsx</a:t>
                </a:r>
                <a:r>
                  <a:rPr lang="en-US" sz="2000" dirty="0">
                    <a:solidFill>
                      <a:srgbClr val="404040"/>
                    </a:solidFill>
                    <a:latin typeface="Corbel" panose="020B0503020204020204" pitchFamily="34" charset="0"/>
                  </a:rPr>
                  <a:t> from link </a:t>
                </a:r>
                <a:r>
                  <a:rPr lang="en-US" sz="2000" dirty="0">
                    <a:solidFill>
                      <a:srgbClr val="A71B86"/>
                    </a:solidFill>
                    <a:latin typeface="Corbel" panose="020B0503020204020204" pitchFamily="34" charset="0"/>
                  </a:rPr>
                  <a:t>Sheet 1 </a:t>
                </a:r>
                <a:r>
                  <a:rPr lang="en-US" sz="2000" dirty="0">
                    <a:solidFill>
                      <a:srgbClr val="404040"/>
                    </a:solidFill>
                    <a:latin typeface="Corbel" panose="020B0503020204020204" pitchFamily="34" charset="0"/>
                  </a:rPr>
                  <a:t>on course website</a:t>
                </a:r>
              </a:p>
              <a:p>
                <a:pPr marL="285750" indent="-285750">
                  <a:buFont typeface="Arial" panose="020B0604020202020204" pitchFamily="34" charset="0"/>
                  <a:buChar char="•"/>
                </a:pPr>
                <a:endParaRPr lang="en-US" sz="2000" dirty="0">
                  <a:solidFill>
                    <a:srgbClr val="404040"/>
                  </a:solidFill>
                  <a:latin typeface="Corbel" panose="020B0503020204020204" pitchFamily="34" charset="0"/>
                </a:endParaRPr>
              </a:p>
              <a:p>
                <a:pPr marL="285750" indent="-285750">
                  <a:buFont typeface="Arial" panose="020B0604020202020204" pitchFamily="34" charset="0"/>
                  <a:buChar char="•"/>
                </a:pPr>
                <a:r>
                  <a:rPr lang="en-US" sz="2000" dirty="0">
                    <a:solidFill>
                      <a:srgbClr val="404040"/>
                    </a:solidFill>
                    <a:latin typeface="Corbel" panose="020B0503020204020204" pitchFamily="34" charset="0"/>
                  </a:rPr>
                  <a:t>See tab </a:t>
                </a:r>
                <a:r>
                  <a:rPr lang="en-US" sz="2000" dirty="0">
                    <a:solidFill>
                      <a:srgbClr val="A71B86"/>
                    </a:solidFill>
                    <a:latin typeface="Corbel" panose="020B0503020204020204" pitchFamily="34" charset="0"/>
                  </a:rPr>
                  <a:t>Priority 1</a:t>
                </a:r>
                <a:r>
                  <a:rPr lang="en-US" sz="2000" dirty="0">
                    <a:solidFill>
                      <a:srgbClr val="404040"/>
                    </a:solidFill>
                    <a:latin typeface="Corbel" panose="020B0503020204020204" pitchFamily="34" charset="0"/>
                  </a:rPr>
                  <a:t> for minimization of </a:t>
                </a:r>
                <a14:m>
                  <m:oMath xmlns:m="http://schemas.openxmlformats.org/officeDocument/2006/math">
                    <m:sSubSup>
                      <m:sSubSupPr>
                        <m:ctrlPr>
                          <a:rPr lang="en-US" sz="2000" i="1" smtClean="0">
                            <a:solidFill>
                              <a:srgbClr val="A71B86"/>
                            </a:solidFill>
                            <a:latin typeface="Cambria Math" panose="02040503050406030204" pitchFamily="18" charset="0"/>
                          </a:rPr>
                        </m:ctrlPr>
                      </m:sSubSupPr>
                      <m:e>
                        <m:r>
                          <a:rPr lang="en-US" sz="2000" i="1">
                            <a:solidFill>
                              <a:srgbClr val="A71B86"/>
                            </a:solidFill>
                            <a:latin typeface="Cambria Math" panose="02040503050406030204" pitchFamily="18" charset="0"/>
                          </a:rPr>
                          <m:t>𝑑</m:t>
                        </m:r>
                      </m:e>
                      <m:sub>
                        <m:r>
                          <a:rPr lang="en-US" sz="2000" i="1">
                            <a:solidFill>
                              <a:srgbClr val="A71B86"/>
                            </a:solidFill>
                            <a:latin typeface="Cambria Math" panose="02040503050406030204" pitchFamily="18" charset="0"/>
                          </a:rPr>
                          <m:t>1</m:t>
                        </m:r>
                      </m:sub>
                      <m:sup>
                        <m:r>
                          <a:rPr lang="en-US" sz="2000" i="1">
                            <a:solidFill>
                              <a:srgbClr val="A71B86"/>
                            </a:solidFill>
                            <a:latin typeface="Cambria Math" panose="02040503050406030204" pitchFamily="18" charset="0"/>
                          </a:rPr>
                          <m:t>−</m:t>
                        </m:r>
                      </m:sup>
                    </m:sSubSup>
                  </m:oMath>
                </a14:m>
                <a:endParaRPr lang="en-US" sz="2000" dirty="0">
                  <a:solidFill>
                    <a:srgbClr val="404040"/>
                  </a:solidFill>
                  <a:latin typeface="Corbel" panose="020B0503020204020204" pitchFamily="34" charset="0"/>
                </a:endParaRPr>
              </a:p>
              <a:p>
                <a:pPr marL="742950" lvl="1" indent="-285750">
                  <a:buFont typeface="Arial" panose="020B0604020202020204" pitchFamily="34" charset="0"/>
                  <a:buChar char="•"/>
                </a:pPr>
                <a:r>
                  <a:rPr lang="en-US" sz="2000" dirty="0">
                    <a:solidFill>
                      <a:srgbClr val="404040"/>
                    </a:solidFill>
                    <a:latin typeface="Corbel" panose="020B0503020204020204" pitchFamily="34" charset="0"/>
                  </a:rPr>
                  <a:t>Optimal solution</a:t>
                </a:r>
              </a:p>
              <a:p>
                <a:pPr marL="742950" lvl="1" indent="-285750">
                  <a:buFont typeface="Arial" panose="020B0604020202020204" pitchFamily="34" charset="0"/>
                  <a:buChar char="•"/>
                </a:pPr>
                <a:endParaRPr lang="en-US" sz="2000" dirty="0">
                  <a:solidFill>
                    <a:srgbClr val="404040"/>
                  </a:solidFill>
                  <a:latin typeface="Corbel" panose="020B0503020204020204" pitchFamily="34" charset="0"/>
                </a:endParaRPr>
              </a:p>
              <a:p>
                <a:pPr marL="742950" lvl="1" indent="-285750">
                  <a:buFont typeface="Arial" panose="020B0604020202020204" pitchFamily="34" charset="0"/>
                  <a:buChar char="•"/>
                </a:pPr>
                <a:endParaRPr lang="en-US" sz="2000" dirty="0">
                  <a:solidFill>
                    <a:srgbClr val="404040"/>
                  </a:solidFill>
                  <a:latin typeface="Corbel" panose="020B0503020204020204" pitchFamily="34" charset="0"/>
                </a:endParaRPr>
              </a:p>
              <a:p>
                <a:pPr marL="742950" lvl="1" indent="-285750">
                  <a:buFont typeface="Arial" panose="020B0604020202020204" pitchFamily="34" charset="0"/>
                  <a:buChar char="•"/>
                </a:pPr>
                <a:endParaRPr lang="en-US" sz="2000" dirty="0">
                  <a:solidFill>
                    <a:srgbClr val="404040"/>
                  </a:solidFill>
                  <a:latin typeface="Corbel" panose="020B0503020204020204" pitchFamily="34" charset="0"/>
                </a:endParaRPr>
              </a:p>
              <a:p>
                <a:pPr marL="742950" lvl="1" indent="-285750">
                  <a:buFont typeface="Arial" panose="020B0604020202020204" pitchFamily="34" charset="0"/>
                  <a:buChar char="•"/>
                </a:pPr>
                <a:r>
                  <a:rPr lang="en-US" sz="2000" dirty="0">
                    <a:solidFill>
                      <a:srgbClr val="404040"/>
                    </a:solidFill>
                    <a:latin typeface="Corbel" panose="020B0503020204020204" pitchFamily="34" charset="0"/>
                  </a:rPr>
                  <a:t>It is optimal to set </a:t>
                </a:r>
                <a14:m>
                  <m:oMath xmlns:m="http://schemas.openxmlformats.org/officeDocument/2006/math">
                    <m:sSubSup>
                      <m:sSubSupPr>
                        <m:ctrlPr>
                          <a:rPr lang="en-US" sz="2000" i="1">
                            <a:latin typeface="Cambria Math" panose="02040503050406030204" pitchFamily="18" charset="0"/>
                          </a:rPr>
                        </m:ctrlPr>
                      </m:sSubSupPr>
                      <m:e>
                        <m:r>
                          <a:rPr lang="en-US" sz="2000" i="1">
                            <a:latin typeface="Cambria Math" panose="02040503050406030204" pitchFamily="18" charset="0"/>
                          </a:rPr>
                          <m:t>𝑑</m:t>
                        </m:r>
                      </m:e>
                      <m:sub>
                        <m:r>
                          <a:rPr lang="en-US" sz="2000" i="1">
                            <a:latin typeface="Cambria Math" panose="02040503050406030204" pitchFamily="18" charset="0"/>
                          </a:rPr>
                          <m:t>1</m:t>
                        </m:r>
                      </m:sub>
                      <m:sup>
                        <m:r>
                          <a:rPr lang="en-US" sz="2000" i="1">
                            <a:latin typeface="Cambria Math" panose="02040503050406030204" pitchFamily="18" charset="0"/>
                          </a:rPr>
                          <m:t>−</m:t>
                        </m:r>
                      </m:sup>
                    </m:sSubSup>
                    <m:r>
                      <a:rPr lang="en-US" sz="2000" b="0" i="0" smtClean="0">
                        <a:latin typeface="Cambria Math" panose="02040503050406030204" pitchFamily="18" charset="0"/>
                      </a:rPr>
                      <m:t>=0</m:t>
                    </m:r>
                  </m:oMath>
                </a14:m>
                <a:endParaRPr lang="en-US" sz="2000" dirty="0">
                  <a:solidFill>
                    <a:srgbClr val="404040"/>
                  </a:solidFill>
                  <a:latin typeface="Corbel" panose="020B0503020204020204" pitchFamily="34" charset="0"/>
                </a:endParaRPr>
              </a:p>
              <a:p>
                <a:pPr marL="742950" lvl="1" indent="-285750">
                  <a:buFont typeface="Arial" panose="020B0604020202020204" pitchFamily="34" charset="0"/>
                  <a:buChar char="•"/>
                </a:pPr>
                <a:r>
                  <a:rPr lang="en-US" sz="2000" dirty="0">
                    <a:solidFill>
                      <a:srgbClr val="404040"/>
                    </a:solidFill>
                    <a:latin typeface="Corbel" panose="020B0503020204020204" pitchFamily="34" charset="0"/>
                  </a:rPr>
                  <a:t>In our system of linear constraints, we have employees working at least 40 </a:t>
                </a:r>
                <a:r>
                  <a:rPr lang="en-US" sz="2000" dirty="0" err="1">
                    <a:solidFill>
                      <a:srgbClr val="404040"/>
                    </a:solidFill>
                    <a:latin typeface="Corbel" panose="020B0503020204020204" pitchFamily="34" charset="0"/>
                  </a:rPr>
                  <a:t>hr</a:t>
                </a:r>
                <a:endParaRPr lang="en-US" sz="2000" dirty="0">
                  <a:solidFill>
                    <a:srgbClr val="404040"/>
                  </a:solidFill>
                  <a:latin typeface="Corbel" panose="020B0503020204020204" pitchFamily="34" charset="0"/>
                </a:endParaRPr>
              </a:p>
              <a:p>
                <a:pPr marL="742950" lvl="1" indent="-285750">
                  <a:buFont typeface="Arial" panose="020B0604020202020204" pitchFamily="34" charset="0"/>
                  <a:buChar char="•"/>
                </a:pPr>
                <a:endParaRPr lang="en-US" sz="2000" dirty="0">
                  <a:solidFill>
                    <a:srgbClr val="404040"/>
                  </a:solidFill>
                  <a:latin typeface="Corbel" panose="020B0503020204020204" pitchFamily="34" charset="0"/>
                </a:endParaRPr>
              </a:p>
              <a:p>
                <a:pPr marL="285750" indent="-285750">
                  <a:buFont typeface="Arial" panose="020B0604020202020204" pitchFamily="34" charset="0"/>
                  <a:buChar char="•"/>
                </a:pPr>
                <a:r>
                  <a:rPr lang="en-US" sz="2000" dirty="0">
                    <a:solidFill>
                      <a:srgbClr val="404040"/>
                    </a:solidFill>
                    <a:latin typeface="Corbel" panose="020B0503020204020204" pitchFamily="34" charset="0"/>
                  </a:rPr>
                  <a:t>Move on to P2 for minimization of </a:t>
                </a:r>
                <a14:m>
                  <m:oMath xmlns:m="http://schemas.openxmlformats.org/officeDocument/2006/math">
                    <m:sSubSup>
                      <m:sSubSupPr>
                        <m:ctrlPr>
                          <a:rPr lang="en-US" sz="2000" i="1">
                            <a:solidFill>
                              <a:srgbClr val="A71B86"/>
                            </a:solidFill>
                            <a:latin typeface="Cambria Math" panose="02040503050406030204" pitchFamily="18" charset="0"/>
                          </a:rPr>
                        </m:ctrlPr>
                      </m:sSubSupPr>
                      <m:e>
                        <m:r>
                          <a:rPr lang="en-US" sz="2000" i="1">
                            <a:solidFill>
                              <a:srgbClr val="A71B86"/>
                            </a:solidFill>
                            <a:latin typeface="Cambria Math" panose="02040503050406030204" pitchFamily="18" charset="0"/>
                          </a:rPr>
                          <m:t>𝑑</m:t>
                        </m:r>
                      </m:e>
                      <m:sub>
                        <m:r>
                          <a:rPr lang="en-US" sz="2000" b="0" i="1" smtClean="0">
                            <a:solidFill>
                              <a:srgbClr val="A71B86"/>
                            </a:solidFill>
                            <a:latin typeface="Cambria Math" panose="02040503050406030204" pitchFamily="18" charset="0"/>
                          </a:rPr>
                          <m:t>2</m:t>
                        </m:r>
                      </m:sub>
                      <m:sup>
                        <m:r>
                          <a:rPr lang="en-US" sz="2000" i="1">
                            <a:solidFill>
                              <a:srgbClr val="A71B86"/>
                            </a:solidFill>
                            <a:latin typeface="Cambria Math" panose="02040503050406030204" pitchFamily="18" charset="0"/>
                          </a:rPr>
                          <m:t>−</m:t>
                        </m:r>
                      </m:sup>
                    </m:sSubSup>
                  </m:oMath>
                </a14:m>
                <a:endParaRPr lang="en-US" sz="2000" dirty="0">
                  <a:solidFill>
                    <a:srgbClr val="A71B86"/>
                  </a:solidFill>
                  <a:latin typeface="Corbel" panose="020B0503020204020204" pitchFamily="34" charset="0"/>
                </a:endParaRPr>
              </a:p>
              <a:p>
                <a:pPr marL="742950" lvl="1" indent="-285750">
                  <a:buFont typeface="Arial" panose="020B0604020202020204" pitchFamily="34" charset="0"/>
                  <a:buChar char="•"/>
                </a:pPr>
                <a:r>
                  <a:rPr lang="en-US" sz="2000" dirty="0">
                    <a:solidFill>
                      <a:srgbClr val="404040"/>
                    </a:solidFill>
                    <a:latin typeface="Corbel" panose="020B0503020204020204" pitchFamily="34" charset="0"/>
                  </a:rPr>
                  <a:t>Notice from last solution </a:t>
                </a:r>
                <a14:m>
                  <m:oMath xmlns:m="http://schemas.openxmlformats.org/officeDocument/2006/math">
                    <m:sSubSup>
                      <m:sSubSupPr>
                        <m:ctrlPr>
                          <a:rPr lang="en-US" sz="2000" i="1">
                            <a:latin typeface="Cambria Math" panose="02040503050406030204" pitchFamily="18" charset="0"/>
                          </a:rPr>
                        </m:ctrlPr>
                      </m:sSubSupPr>
                      <m:e>
                        <m:r>
                          <a:rPr lang="en-US" sz="2000" i="1">
                            <a:latin typeface="Cambria Math" panose="02040503050406030204" pitchFamily="18" charset="0"/>
                          </a:rPr>
                          <m:t>𝑑</m:t>
                        </m:r>
                      </m:e>
                      <m:sub>
                        <m:r>
                          <a:rPr lang="en-US" sz="2000" b="0" i="1" smtClean="0">
                            <a:latin typeface="Cambria Math" panose="02040503050406030204" pitchFamily="18" charset="0"/>
                          </a:rPr>
                          <m:t>2</m:t>
                        </m:r>
                      </m:sub>
                      <m:sup>
                        <m:r>
                          <a:rPr lang="en-US" sz="2000" i="1">
                            <a:latin typeface="Cambria Math" panose="02040503050406030204" pitchFamily="18" charset="0"/>
                          </a:rPr>
                          <m:t>−</m:t>
                        </m:r>
                      </m:sup>
                    </m:sSubSup>
                    <m:r>
                      <a:rPr lang="en-US" sz="2000">
                        <a:latin typeface="Cambria Math" panose="02040503050406030204" pitchFamily="18" charset="0"/>
                      </a:rPr>
                      <m:t>=0</m:t>
                    </m:r>
                  </m:oMath>
                </a14:m>
                <a:endParaRPr lang="en-US" sz="2000" dirty="0">
                  <a:solidFill>
                    <a:srgbClr val="404040"/>
                  </a:solidFill>
                  <a:latin typeface="Corbel" panose="020B0503020204020204" pitchFamily="34" charset="0"/>
                </a:endParaRPr>
              </a:p>
              <a:p>
                <a:pPr marL="742950" lvl="1" indent="-285750">
                  <a:buFont typeface="Arial" panose="020B0604020202020204" pitchFamily="34" charset="0"/>
                  <a:buChar char="•"/>
                </a:pPr>
                <a:r>
                  <a:rPr lang="en-US" sz="2000" dirty="0">
                    <a:solidFill>
                      <a:srgbClr val="404040"/>
                    </a:solidFill>
                    <a:latin typeface="Corbel" panose="020B0503020204020204" pitchFamily="34" charset="0"/>
                  </a:rPr>
                  <a:t>Optimal solution from P1 minimizes objective function from P2</a:t>
                </a:r>
              </a:p>
              <a:p>
                <a:pPr marL="742950" lvl="1" indent="-285750">
                  <a:buFont typeface="Arial" panose="020B0604020202020204" pitchFamily="34" charset="0"/>
                  <a:buChar char="•"/>
                </a:pPr>
                <a:endParaRPr lang="en-US" sz="2000" dirty="0">
                  <a:solidFill>
                    <a:srgbClr val="404040"/>
                  </a:solidFill>
                  <a:latin typeface="Corbel" panose="020B0503020204020204" pitchFamily="34" charset="0"/>
                </a:endParaRPr>
              </a:p>
              <a:p>
                <a:pPr marL="285750" indent="-285750">
                  <a:buFont typeface="Arial" panose="020B0604020202020204" pitchFamily="34" charset="0"/>
                  <a:buChar char="•"/>
                </a:pPr>
                <a:r>
                  <a:rPr lang="en-US" sz="2000" dirty="0">
                    <a:solidFill>
                      <a:srgbClr val="404040"/>
                    </a:solidFill>
                    <a:latin typeface="Corbel" panose="020B0503020204020204" pitchFamily="34" charset="0"/>
                  </a:rPr>
                  <a:t>Unnecessary to consider P3 since </a:t>
                </a:r>
                <a14:m>
                  <m:oMath xmlns:m="http://schemas.openxmlformats.org/officeDocument/2006/math">
                    <m:sSubSup>
                      <m:sSubSupPr>
                        <m:ctrlPr>
                          <a:rPr lang="en-US" sz="2000" i="1">
                            <a:latin typeface="Cambria Math" panose="02040503050406030204" pitchFamily="18" charset="0"/>
                          </a:rPr>
                        </m:ctrlPr>
                      </m:sSubSupPr>
                      <m:e>
                        <m:r>
                          <a:rPr lang="en-US" sz="2000" i="1">
                            <a:latin typeface="Cambria Math" panose="02040503050406030204" pitchFamily="18" charset="0"/>
                          </a:rPr>
                          <m:t>𝑑</m:t>
                        </m:r>
                      </m:e>
                      <m:sub>
                        <m:r>
                          <a:rPr lang="en-US" sz="2000" b="0" i="1" smtClean="0">
                            <a:latin typeface="Cambria Math" panose="02040503050406030204" pitchFamily="18" charset="0"/>
                          </a:rPr>
                          <m:t>3</m:t>
                        </m:r>
                      </m:sub>
                      <m:sup>
                        <m:r>
                          <a:rPr lang="en-US" sz="2000" b="0" i="1" smtClean="0">
                            <a:latin typeface="Cambria Math" panose="02040503050406030204" pitchFamily="18" charset="0"/>
                          </a:rPr>
                          <m:t>+</m:t>
                        </m:r>
                      </m:sup>
                    </m:sSubSup>
                    <m:r>
                      <a:rPr lang="en-US" sz="2000">
                        <a:latin typeface="Cambria Math" panose="02040503050406030204" pitchFamily="18" charset="0"/>
                      </a:rPr>
                      <m:t>=0</m:t>
                    </m:r>
                  </m:oMath>
                </a14:m>
                <a:r>
                  <a:rPr lang="en-US" sz="2000" dirty="0">
                    <a:solidFill>
                      <a:srgbClr val="404040"/>
                    </a:solidFill>
                    <a:latin typeface="Corbel" panose="020B0503020204020204" pitchFamily="34" charset="0"/>
                  </a:rPr>
                  <a:t> under optimal solution of P1</a:t>
                </a:r>
              </a:p>
            </p:txBody>
          </p:sp>
        </mc:Choice>
        <mc:Fallback xmlns="">
          <p:sp>
            <p:nvSpPr>
              <p:cNvPr id="36" name="TextBox 35">
                <a:extLst>
                  <a:ext uri="{FF2B5EF4-FFF2-40B4-BE49-F238E27FC236}">
                    <a16:creationId xmlns:a16="http://schemas.microsoft.com/office/drawing/2014/main" id="{389720C5-6DCB-428D-8C4F-A02DEC239333}"/>
                  </a:ext>
                </a:extLst>
              </p:cNvPr>
              <p:cNvSpPr txBox="1">
                <a:spLocks noRot="1" noChangeAspect="1" noMove="1" noResize="1" noEditPoints="1" noAdjustHandles="1" noChangeArrowheads="1" noChangeShapeType="1" noTextEdit="1"/>
              </p:cNvSpPr>
              <p:nvPr/>
            </p:nvSpPr>
            <p:spPr>
              <a:xfrm>
                <a:off x="773935" y="1947592"/>
                <a:ext cx="9018069" cy="4708981"/>
              </a:xfrm>
              <a:prstGeom prst="rect">
                <a:avLst/>
              </a:prstGeom>
              <a:blipFill>
                <a:blip r:embed="rId4"/>
                <a:stretch>
                  <a:fillRect l="-609" t="-647" b="-1294"/>
                </a:stretch>
              </a:blipFill>
            </p:spPr>
            <p:txBody>
              <a:bodyPr/>
              <a:lstStyle/>
              <a:p>
                <a:r>
                  <a:rPr lang="en-US">
                    <a:noFill/>
                  </a:rPr>
                  <a:t> </a:t>
                </a:r>
              </a:p>
            </p:txBody>
          </p:sp>
        </mc:Fallback>
      </mc:AlternateContent>
      <p:pic>
        <p:nvPicPr>
          <p:cNvPr id="37" name="Graphic 36" descr="Palm tree">
            <a:extLst>
              <a:ext uri="{FF2B5EF4-FFF2-40B4-BE49-F238E27FC236}">
                <a16:creationId xmlns:a16="http://schemas.microsoft.com/office/drawing/2014/main" id="{79F2EC1B-9713-4CCF-8301-82ED265F394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964994" y="809490"/>
            <a:ext cx="914400" cy="914400"/>
          </a:xfrm>
          <a:prstGeom prst="rect">
            <a:avLst/>
          </a:prstGeom>
        </p:spPr>
      </p:pic>
      <p:pic>
        <p:nvPicPr>
          <p:cNvPr id="38" name="Graphic 37" descr="Palm tree">
            <a:extLst>
              <a:ext uri="{FF2B5EF4-FFF2-40B4-BE49-F238E27FC236}">
                <a16:creationId xmlns:a16="http://schemas.microsoft.com/office/drawing/2014/main" id="{11C9CA6F-B5F0-4837-8E50-85C201ADA4F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834542" y="1142112"/>
            <a:ext cx="553133" cy="553133"/>
          </a:xfrm>
          <a:prstGeom prst="rect">
            <a:avLst/>
          </a:prstGeom>
        </p:spPr>
      </p:pic>
      <p:pic>
        <p:nvPicPr>
          <p:cNvPr id="39" name="Graphic 38" descr="Palm tree">
            <a:extLst>
              <a:ext uri="{FF2B5EF4-FFF2-40B4-BE49-F238E27FC236}">
                <a16:creationId xmlns:a16="http://schemas.microsoft.com/office/drawing/2014/main" id="{585AC1AD-01C8-4E2D-8361-4BEA62A4858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387675" y="1277468"/>
            <a:ext cx="404329" cy="404329"/>
          </a:xfrm>
          <a:prstGeom prst="rect">
            <a:avLst/>
          </a:prstGeom>
        </p:spPr>
      </p:pic>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B6C2B4EF-0958-4FBF-B8B0-3C2F08C3E6E1}"/>
                  </a:ext>
                </a:extLst>
              </p:cNvPr>
              <p:cNvSpPr txBox="1"/>
              <p:nvPr/>
            </p:nvSpPr>
            <p:spPr>
              <a:xfrm>
                <a:off x="619243" y="3286818"/>
                <a:ext cx="8802951" cy="707886"/>
              </a:xfrm>
              <a:prstGeom prst="rect">
                <a:avLst/>
              </a:prstGeom>
              <a:noFill/>
            </p:spPr>
            <p:txBody>
              <a:bodyPr wrap="square" rtlCol="0">
                <a:spAutoFit/>
              </a:bodyPr>
              <a:lstStyle/>
              <a:p>
                <a:r>
                  <a:rPr lang="en-US" sz="2000" dirty="0"/>
                  <a:t>	</a:t>
                </a:r>
                <a14:m>
                  <m:oMath xmlns:m="http://schemas.openxmlformats.org/officeDocument/2006/math">
                    <m:r>
                      <a:rPr lang="en-US" sz="2000" i="1">
                        <a:latin typeface="Cambria Math" panose="02040503050406030204" pitchFamily="18" charset="0"/>
                      </a:rPr>
                      <m:t>𝑥</m:t>
                    </m:r>
                    <m:r>
                      <a:rPr lang="en-US" sz="2000" b="0" i="1" smtClean="0">
                        <a:latin typeface="Cambria Math" panose="02040503050406030204" pitchFamily="18" charset="0"/>
                      </a:rPr>
                      <m:t>=15      </m:t>
                    </m:r>
                    <m:r>
                      <a:rPr lang="en-US" sz="2000" i="1">
                        <a:latin typeface="Cambria Math" panose="02040503050406030204" pitchFamily="18" charset="0"/>
                      </a:rPr>
                      <m:t>𝑦</m:t>
                    </m:r>
                    <m:r>
                      <a:rPr lang="en-US" sz="2000" b="0" i="1" smtClean="0">
                        <a:latin typeface="Cambria Math" panose="02040503050406030204" pitchFamily="18" charset="0"/>
                      </a:rPr>
                      <m:t>=20       </m:t>
                    </m:r>
                    <m:sSubSup>
                      <m:sSubSupPr>
                        <m:ctrlPr>
                          <a:rPr lang="en-US" sz="2000" i="1">
                            <a:latin typeface="Cambria Math" panose="02040503050406030204" pitchFamily="18" charset="0"/>
                          </a:rPr>
                        </m:ctrlPr>
                      </m:sSubSupPr>
                      <m:e>
                        <m:r>
                          <a:rPr lang="en-US" sz="2000" i="1">
                            <a:latin typeface="Cambria Math" panose="02040503050406030204" pitchFamily="18" charset="0"/>
                          </a:rPr>
                          <m:t>𝑑</m:t>
                        </m:r>
                      </m:e>
                      <m:sub>
                        <m:r>
                          <a:rPr lang="en-US" sz="2000" i="1">
                            <a:latin typeface="Cambria Math" panose="02040503050406030204" pitchFamily="18" charset="0"/>
                          </a:rPr>
                          <m:t>1</m:t>
                        </m:r>
                      </m:sub>
                      <m:sup>
                        <m:r>
                          <a:rPr lang="en-US" sz="2000" i="1">
                            <a:latin typeface="Cambria Math" panose="02040503050406030204" pitchFamily="18" charset="0"/>
                          </a:rPr>
                          <m:t>+</m:t>
                        </m:r>
                      </m:sup>
                    </m:sSubSup>
                    <m:r>
                      <a:rPr lang="en-US" sz="2000" i="1">
                        <a:latin typeface="Cambria Math" panose="02040503050406030204" pitchFamily="18" charset="0"/>
                      </a:rPr>
                      <m:t>=15</m:t>
                    </m:r>
                    <m:r>
                      <a:rPr lang="en-US" sz="2000" b="0" i="1" smtClean="0">
                        <a:latin typeface="Cambria Math" panose="02040503050406030204" pitchFamily="18" charset="0"/>
                      </a:rPr>
                      <m:t>     </m:t>
                    </m:r>
                    <m:sSubSup>
                      <m:sSubSupPr>
                        <m:ctrlPr>
                          <a:rPr lang="en-US" sz="2000" i="1">
                            <a:latin typeface="Cambria Math" panose="02040503050406030204" pitchFamily="18" charset="0"/>
                          </a:rPr>
                        </m:ctrlPr>
                      </m:sSubSupPr>
                      <m:e>
                        <m:r>
                          <a:rPr lang="en-US" sz="2000" i="1">
                            <a:latin typeface="Cambria Math" panose="02040503050406030204" pitchFamily="18" charset="0"/>
                          </a:rPr>
                          <m:t>𝑑</m:t>
                        </m:r>
                      </m:e>
                      <m:sub>
                        <m:r>
                          <a:rPr lang="en-US" sz="2000" i="1">
                            <a:latin typeface="Cambria Math" panose="02040503050406030204" pitchFamily="18" charset="0"/>
                          </a:rPr>
                          <m:t>4</m:t>
                        </m:r>
                      </m:sub>
                      <m:sup>
                        <m:r>
                          <a:rPr lang="en-US" sz="2000" i="1">
                            <a:latin typeface="Cambria Math" panose="02040503050406030204" pitchFamily="18" charset="0"/>
                          </a:rPr>
                          <m:t>+</m:t>
                        </m:r>
                      </m:sup>
                    </m:sSubSup>
                    <m:r>
                      <a:rPr lang="en-US" sz="2000" i="1">
                        <a:latin typeface="Cambria Math" panose="02040503050406030204" pitchFamily="18" charset="0"/>
                      </a:rPr>
                      <m:t>=5</m:t>
                    </m:r>
                    <m:r>
                      <a:rPr lang="en-US" sz="2000" b="0" i="1" smtClean="0">
                        <a:latin typeface="Cambria Math" panose="02040503050406030204" pitchFamily="18" charset="0"/>
                      </a:rPr>
                      <m:t>      </m:t>
                    </m:r>
                    <m:sSubSup>
                      <m:sSubSupPr>
                        <m:ctrlPr>
                          <a:rPr lang="en-US" sz="2000" i="1">
                            <a:latin typeface="Cambria Math" panose="02040503050406030204" pitchFamily="18" charset="0"/>
                          </a:rPr>
                        </m:ctrlPr>
                      </m:sSubSupPr>
                      <m:e>
                        <m:r>
                          <a:rPr lang="en-US" sz="2000" i="1">
                            <a:latin typeface="Cambria Math" panose="02040503050406030204" pitchFamily="18" charset="0"/>
                          </a:rPr>
                          <m:t>𝑑</m:t>
                        </m:r>
                      </m:e>
                      <m:sub>
                        <m:r>
                          <a:rPr lang="en-US" sz="2000" i="1">
                            <a:latin typeface="Cambria Math" panose="02040503050406030204" pitchFamily="18" charset="0"/>
                          </a:rPr>
                          <m:t>5</m:t>
                        </m:r>
                      </m:sub>
                      <m:sup>
                        <m:r>
                          <a:rPr lang="en-US" sz="2000" i="1">
                            <a:latin typeface="Cambria Math" panose="02040503050406030204" pitchFamily="18" charset="0"/>
                          </a:rPr>
                          <m:t>−</m:t>
                        </m:r>
                      </m:sup>
                    </m:sSubSup>
                    <m:r>
                      <a:rPr lang="en-US" sz="2000" i="1">
                        <a:latin typeface="Cambria Math" panose="02040503050406030204" pitchFamily="18" charset="0"/>
                      </a:rPr>
                      <m:t>=15</m:t>
                    </m:r>
                  </m:oMath>
                </a14:m>
                <a:endParaRPr lang="en-US" sz="2000" b="0" i="1" dirty="0">
                  <a:latin typeface="Cambria Math" panose="02040503050406030204" pitchFamily="18" charset="0"/>
                </a:endParaRPr>
              </a:p>
              <a:p>
                <a:r>
                  <a:rPr lang="en-US" sz="2000" dirty="0"/>
                  <a:t>	</a:t>
                </a:r>
                <a14:m>
                  <m:oMath xmlns:m="http://schemas.openxmlformats.org/officeDocument/2006/math">
                    <m:sSubSup>
                      <m:sSubSupPr>
                        <m:ctrlPr>
                          <a:rPr lang="en-US" sz="2000" i="1">
                            <a:latin typeface="Cambria Math" panose="02040503050406030204" pitchFamily="18" charset="0"/>
                          </a:rPr>
                        </m:ctrlPr>
                      </m:sSubSupPr>
                      <m:e>
                        <m:r>
                          <a:rPr lang="en-US" sz="2000" i="1">
                            <a:latin typeface="Cambria Math" panose="02040503050406030204" pitchFamily="18" charset="0"/>
                          </a:rPr>
                          <m:t>𝑑</m:t>
                        </m:r>
                      </m:e>
                      <m:sub>
                        <m:r>
                          <a:rPr lang="en-US" sz="2000" b="0" i="1" smtClean="0">
                            <a:latin typeface="Cambria Math" panose="02040503050406030204" pitchFamily="18" charset="0"/>
                          </a:rPr>
                          <m:t>1</m:t>
                        </m:r>
                      </m:sub>
                      <m:sup>
                        <m:r>
                          <a:rPr lang="en-US" sz="2000" i="1">
                            <a:latin typeface="Cambria Math" panose="02040503050406030204" pitchFamily="18" charset="0"/>
                          </a:rPr>
                          <m:t>−</m:t>
                        </m:r>
                      </m:sup>
                    </m:sSubSup>
                    <m:r>
                      <a:rPr lang="en-US" sz="2000" b="0" i="1" smtClean="0">
                        <a:latin typeface="Cambria Math" panose="02040503050406030204" pitchFamily="18" charset="0"/>
                      </a:rPr>
                      <m:t>,</m:t>
                    </m:r>
                    <m:sSubSup>
                      <m:sSubSupPr>
                        <m:ctrlPr>
                          <a:rPr lang="en-US" sz="2000" i="1">
                            <a:latin typeface="Cambria Math" panose="02040503050406030204" pitchFamily="18" charset="0"/>
                          </a:rPr>
                        </m:ctrlPr>
                      </m:sSubSupPr>
                      <m:e>
                        <m:r>
                          <a:rPr lang="en-US" sz="2000" i="1">
                            <a:latin typeface="Cambria Math" panose="02040503050406030204" pitchFamily="18" charset="0"/>
                          </a:rPr>
                          <m:t>𝑑</m:t>
                        </m:r>
                      </m:e>
                      <m:sub>
                        <m:r>
                          <a:rPr lang="en-US" sz="2000" b="0" i="1" smtClean="0">
                            <a:latin typeface="Cambria Math" panose="02040503050406030204" pitchFamily="18" charset="0"/>
                          </a:rPr>
                          <m:t>2</m:t>
                        </m:r>
                      </m:sub>
                      <m:sup>
                        <m:r>
                          <a:rPr lang="en-US" sz="2000" i="1">
                            <a:latin typeface="Cambria Math" panose="02040503050406030204" pitchFamily="18" charset="0"/>
                          </a:rPr>
                          <m:t>−</m:t>
                        </m:r>
                      </m:sup>
                    </m:sSubSup>
                    <m:r>
                      <a:rPr lang="en-US" sz="2000" i="1">
                        <a:latin typeface="Cambria Math" panose="02040503050406030204" pitchFamily="18" charset="0"/>
                      </a:rPr>
                      <m:t>,</m:t>
                    </m:r>
                    <m:sSubSup>
                      <m:sSubSupPr>
                        <m:ctrlPr>
                          <a:rPr lang="en-US" sz="2000" i="1">
                            <a:latin typeface="Cambria Math" panose="02040503050406030204" pitchFamily="18" charset="0"/>
                          </a:rPr>
                        </m:ctrlPr>
                      </m:sSubSupPr>
                      <m:e>
                        <m:r>
                          <a:rPr lang="en-US" sz="2000" i="1">
                            <a:latin typeface="Cambria Math" panose="02040503050406030204" pitchFamily="18" charset="0"/>
                          </a:rPr>
                          <m:t>𝑑</m:t>
                        </m:r>
                      </m:e>
                      <m:sub>
                        <m:r>
                          <a:rPr lang="en-US" sz="2000" b="0" i="1" smtClean="0">
                            <a:latin typeface="Cambria Math" panose="02040503050406030204" pitchFamily="18" charset="0"/>
                          </a:rPr>
                          <m:t>2</m:t>
                        </m:r>
                      </m:sub>
                      <m:sup>
                        <m:r>
                          <a:rPr lang="en-US" sz="2000" i="1">
                            <a:latin typeface="Cambria Math" panose="02040503050406030204" pitchFamily="18" charset="0"/>
                          </a:rPr>
                          <m:t>+</m:t>
                        </m:r>
                      </m:sup>
                    </m:sSubSup>
                    <m:r>
                      <a:rPr lang="en-US" sz="2000" b="0" i="0" smtClean="0">
                        <a:latin typeface="Cambria Math" panose="02040503050406030204" pitchFamily="18" charset="0"/>
                      </a:rPr>
                      <m:t>,</m:t>
                    </m:r>
                    <m:sSubSup>
                      <m:sSubSupPr>
                        <m:ctrlPr>
                          <a:rPr lang="en-US" sz="2000" i="1">
                            <a:latin typeface="Cambria Math" panose="02040503050406030204" pitchFamily="18" charset="0"/>
                          </a:rPr>
                        </m:ctrlPr>
                      </m:sSubSupPr>
                      <m:e>
                        <m:r>
                          <a:rPr lang="en-US" sz="2000" i="1">
                            <a:latin typeface="Cambria Math" panose="02040503050406030204" pitchFamily="18" charset="0"/>
                          </a:rPr>
                          <m:t>𝑑</m:t>
                        </m:r>
                      </m:e>
                      <m:sub>
                        <m:r>
                          <a:rPr lang="en-US" sz="2000" b="0" i="1" smtClean="0">
                            <a:latin typeface="Cambria Math" panose="02040503050406030204" pitchFamily="18" charset="0"/>
                          </a:rPr>
                          <m:t>3</m:t>
                        </m:r>
                      </m:sub>
                      <m:sup>
                        <m:r>
                          <a:rPr lang="en-US" sz="2000" i="1">
                            <a:latin typeface="Cambria Math" panose="02040503050406030204" pitchFamily="18" charset="0"/>
                          </a:rPr>
                          <m:t>−</m:t>
                        </m:r>
                      </m:sup>
                    </m:sSubSup>
                    <m:r>
                      <a:rPr lang="en-US" sz="2000" i="1">
                        <a:latin typeface="Cambria Math" panose="02040503050406030204" pitchFamily="18" charset="0"/>
                      </a:rPr>
                      <m:t>,</m:t>
                    </m:r>
                    <m:sSubSup>
                      <m:sSubSupPr>
                        <m:ctrlPr>
                          <a:rPr lang="en-US" sz="2000" i="1">
                            <a:latin typeface="Cambria Math" panose="02040503050406030204" pitchFamily="18" charset="0"/>
                          </a:rPr>
                        </m:ctrlPr>
                      </m:sSubSupPr>
                      <m:e>
                        <m:r>
                          <a:rPr lang="en-US" sz="2000" i="1">
                            <a:latin typeface="Cambria Math" panose="02040503050406030204" pitchFamily="18" charset="0"/>
                          </a:rPr>
                          <m:t>𝑑</m:t>
                        </m:r>
                      </m:e>
                      <m:sub>
                        <m:r>
                          <a:rPr lang="en-US" sz="2000" b="0" i="1" smtClean="0">
                            <a:latin typeface="Cambria Math" panose="02040503050406030204" pitchFamily="18" charset="0"/>
                          </a:rPr>
                          <m:t>3</m:t>
                        </m:r>
                      </m:sub>
                      <m:sup>
                        <m:r>
                          <a:rPr lang="en-US" sz="2000" i="1">
                            <a:latin typeface="Cambria Math" panose="02040503050406030204" pitchFamily="18" charset="0"/>
                          </a:rPr>
                          <m:t>+</m:t>
                        </m:r>
                      </m:sup>
                    </m:sSubSup>
                    <m:r>
                      <a:rPr lang="en-US" sz="2000" b="0" i="1" smtClean="0">
                        <a:latin typeface="Cambria Math" panose="02040503050406030204" pitchFamily="18" charset="0"/>
                      </a:rPr>
                      <m:t>,</m:t>
                    </m:r>
                    <m:sSubSup>
                      <m:sSubSupPr>
                        <m:ctrlPr>
                          <a:rPr lang="en-US" sz="2000" i="1">
                            <a:latin typeface="Cambria Math" panose="02040503050406030204" pitchFamily="18" charset="0"/>
                          </a:rPr>
                        </m:ctrlPr>
                      </m:sSubSupPr>
                      <m:e>
                        <m:r>
                          <a:rPr lang="en-US" sz="2000" i="1">
                            <a:latin typeface="Cambria Math" panose="02040503050406030204" pitchFamily="18" charset="0"/>
                          </a:rPr>
                          <m:t>𝑑</m:t>
                        </m:r>
                      </m:e>
                      <m:sub>
                        <m:r>
                          <a:rPr lang="en-US" sz="2000" b="0" i="1" smtClean="0">
                            <a:latin typeface="Cambria Math" panose="02040503050406030204" pitchFamily="18" charset="0"/>
                          </a:rPr>
                          <m:t>4</m:t>
                        </m:r>
                      </m:sub>
                      <m:sup>
                        <m:r>
                          <a:rPr lang="en-US" sz="2000" i="1">
                            <a:latin typeface="Cambria Math" panose="02040503050406030204" pitchFamily="18" charset="0"/>
                          </a:rPr>
                          <m:t>−</m:t>
                        </m:r>
                      </m:sup>
                    </m:sSubSup>
                    <m:r>
                      <a:rPr lang="en-US" sz="2000" i="1">
                        <a:latin typeface="Cambria Math" panose="02040503050406030204" pitchFamily="18" charset="0"/>
                      </a:rPr>
                      <m:t>,</m:t>
                    </m:r>
                    <m:sSubSup>
                      <m:sSubSupPr>
                        <m:ctrlPr>
                          <a:rPr lang="en-US" sz="2000" i="1">
                            <a:latin typeface="Cambria Math" panose="02040503050406030204" pitchFamily="18" charset="0"/>
                          </a:rPr>
                        </m:ctrlPr>
                      </m:sSubSupPr>
                      <m:e>
                        <m:r>
                          <a:rPr lang="en-US" sz="2000" i="1">
                            <a:latin typeface="Cambria Math" panose="02040503050406030204" pitchFamily="18" charset="0"/>
                          </a:rPr>
                          <m:t>𝑑</m:t>
                        </m:r>
                      </m:e>
                      <m:sub>
                        <m:r>
                          <a:rPr lang="en-US" sz="2000" b="0" i="1" smtClean="0">
                            <a:latin typeface="Cambria Math" panose="02040503050406030204" pitchFamily="18" charset="0"/>
                          </a:rPr>
                          <m:t>6</m:t>
                        </m:r>
                      </m:sub>
                      <m:sup>
                        <m:r>
                          <a:rPr lang="en-US" sz="2000" i="1">
                            <a:latin typeface="Cambria Math" panose="02040503050406030204" pitchFamily="18" charset="0"/>
                          </a:rPr>
                          <m:t>−</m:t>
                        </m:r>
                      </m:sup>
                    </m:sSubSup>
                    <m:r>
                      <a:rPr lang="en-US" sz="2000" b="0" i="1" smtClean="0">
                        <a:latin typeface="Cambria Math" panose="02040503050406030204" pitchFamily="18" charset="0"/>
                      </a:rPr>
                      <m:t>=0</m:t>
                    </m:r>
                  </m:oMath>
                </a14:m>
                <a:r>
                  <a:rPr lang="en-US" sz="2000" dirty="0"/>
                  <a:t>	</a:t>
                </a:r>
              </a:p>
            </p:txBody>
          </p:sp>
        </mc:Choice>
        <mc:Fallback xmlns="">
          <p:sp>
            <p:nvSpPr>
              <p:cNvPr id="23" name="TextBox 22">
                <a:extLst>
                  <a:ext uri="{FF2B5EF4-FFF2-40B4-BE49-F238E27FC236}">
                    <a16:creationId xmlns:a16="http://schemas.microsoft.com/office/drawing/2014/main" id="{B6C2B4EF-0958-4FBF-B8B0-3C2F08C3E6E1}"/>
                  </a:ext>
                </a:extLst>
              </p:cNvPr>
              <p:cNvSpPr txBox="1">
                <a:spLocks noRot="1" noChangeAspect="1" noMove="1" noResize="1" noEditPoints="1" noAdjustHandles="1" noChangeArrowheads="1" noChangeShapeType="1" noTextEdit="1"/>
              </p:cNvSpPr>
              <p:nvPr/>
            </p:nvSpPr>
            <p:spPr>
              <a:xfrm>
                <a:off x="619243" y="3286818"/>
                <a:ext cx="8802951" cy="707886"/>
              </a:xfrm>
              <a:prstGeom prst="rect">
                <a:avLst/>
              </a:prstGeom>
              <a:blipFill>
                <a:blip r:embed="rId7"/>
                <a:stretch>
                  <a:fillRect b="-862"/>
                </a:stretch>
              </a:blipFill>
            </p:spPr>
            <p:txBody>
              <a:bodyPr/>
              <a:lstStyle/>
              <a:p>
                <a:r>
                  <a:rPr lang="en-US">
                    <a:noFill/>
                  </a:rPr>
                  <a:t> </a:t>
                </a:r>
              </a:p>
            </p:txBody>
          </p:sp>
        </mc:Fallback>
      </mc:AlternateContent>
    </p:spTree>
    <p:extLst>
      <p:ext uri="{BB962C8B-B14F-4D97-AF65-F5344CB8AC3E}">
        <p14:creationId xmlns:p14="http://schemas.microsoft.com/office/powerpoint/2010/main" val="32296509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1568D3DA-67F7-464C-95FF-D7D56F4038D6}"/>
              </a:ext>
            </a:extLst>
          </p:cNvPr>
          <p:cNvSpPr/>
          <p:nvPr/>
        </p:nvSpPr>
        <p:spPr>
          <a:xfrm rot="19800000">
            <a:off x="-597297" y="674901"/>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A large body of water&#10;&#10;Description automatically generated">
            <a:extLst>
              <a:ext uri="{FF2B5EF4-FFF2-40B4-BE49-F238E27FC236}">
                <a16:creationId xmlns:a16="http://schemas.microsoft.com/office/drawing/2014/main" id="{B83B0471-BE25-41B4-B185-53BEB6528B89}"/>
              </a:ext>
            </a:extLst>
          </p:cNvPr>
          <p:cNvPicPr>
            <a:picLocks noChangeAspect="1"/>
          </p:cNvPicPr>
          <p:nvPr/>
        </p:nvPicPr>
        <p:blipFill rotWithShape="1">
          <a:blip r:embed="rId2">
            <a:alphaModFix amt="20000"/>
            <a:extLst>
              <a:ext uri="{28A0092B-C50C-407E-A947-70E740481C1C}">
                <a14:useLocalDpi xmlns:a14="http://schemas.microsoft.com/office/drawing/2010/main" val="0"/>
              </a:ext>
            </a:extLst>
          </a:blip>
          <a:srcRect t="34654" b="43573"/>
          <a:stretch/>
        </p:blipFill>
        <p:spPr>
          <a:xfrm>
            <a:off x="773935" y="442465"/>
            <a:ext cx="9018070" cy="1308226"/>
          </a:xfrm>
          <a:prstGeom prst="rect">
            <a:avLst/>
          </a:prstGeom>
        </p:spPr>
      </p:pic>
      <p:sp>
        <p:nvSpPr>
          <p:cNvPr id="34" name="Rectangle 33">
            <a:extLst>
              <a:ext uri="{FF2B5EF4-FFF2-40B4-BE49-F238E27FC236}">
                <a16:creationId xmlns:a16="http://schemas.microsoft.com/office/drawing/2014/main" id="{BFE7775A-1FAD-4E84-8B9E-DA4B39640B5E}"/>
              </a:ext>
            </a:extLst>
          </p:cNvPr>
          <p:cNvSpPr/>
          <p:nvPr/>
        </p:nvSpPr>
        <p:spPr>
          <a:xfrm rot="19800000">
            <a:off x="9089102" y="5937184"/>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5D79E09-6E77-4F87-B358-F18D99FA343D}"/>
              </a:ext>
            </a:extLst>
          </p:cNvPr>
          <p:cNvSpPr>
            <a:spLocks noGrp="1"/>
          </p:cNvSpPr>
          <p:nvPr>
            <p:ph type="title"/>
          </p:nvPr>
        </p:nvSpPr>
        <p:spPr>
          <a:xfrm>
            <a:off x="773934" y="425128"/>
            <a:ext cx="9018070" cy="1325563"/>
          </a:xfrm>
          <a:noFill/>
          <a:ln w="76200">
            <a:solidFill>
              <a:srgbClr val="11B29F"/>
            </a:solidFill>
          </a:ln>
        </p:spPr>
        <p:txBody>
          <a:bodyPr/>
          <a:lstStyle/>
          <a:p>
            <a:pPr algn="ctr"/>
            <a:r>
              <a:rPr lang="en-US" dirty="0">
                <a:solidFill>
                  <a:srgbClr val="404040"/>
                </a:solidFill>
                <a:latin typeface="Bodoni MT" panose="02070603080606020203" pitchFamily="18" charset="0"/>
              </a:rPr>
              <a:t>Ex: Beaver Creek Pottery</a:t>
            </a:r>
          </a:p>
        </p:txBody>
      </p:sp>
      <p:pic>
        <p:nvPicPr>
          <p:cNvPr id="5" name="Content Placeholder 4" descr="A picture containing cage&#10;&#10;Description automatically generated">
            <a:extLst>
              <a:ext uri="{FF2B5EF4-FFF2-40B4-BE49-F238E27FC236}">
                <a16:creationId xmlns:a16="http://schemas.microsoft.com/office/drawing/2014/main" id="{EF817497-4F98-4236-83EE-74FD8376B07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887140" y="47697"/>
            <a:ext cx="2143125" cy="2143125"/>
          </a:xfrm>
        </p:spPr>
      </p:pic>
      <p:sp>
        <p:nvSpPr>
          <p:cNvPr id="17" name="Rectangle 16">
            <a:extLst>
              <a:ext uri="{FF2B5EF4-FFF2-40B4-BE49-F238E27FC236}">
                <a16:creationId xmlns:a16="http://schemas.microsoft.com/office/drawing/2014/main" id="{C723ED3C-F5E6-4121-9EF2-DD9574E1A49F}"/>
              </a:ext>
            </a:extLst>
          </p:cNvPr>
          <p:cNvSpPr/>
          <p:nvPr/>
        </p:nvSpPr>
        <p:spPr>
          <a:xfrm>
            <a:off x="10085294" y="2008116"/>
            <a:ext cx="1776920" cy="76178"/>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F9E0EC60-66D4-4536-A867-30142339BAA7}"/>
              </a:ext>
            </a:extLst>
          </p:cNvPr>
          <p:cNvSpPr/>
          <p:nvPr/>
        </p:nvSpPr>
        <p:spPr>
          <a:xfrm>
            <a:off x="10085294" y="2129819"/>
            <a:ext cx="1776920" cy="76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F95AED49-24A8-4D10-9D31-F944565EC1B2}"/>
              </a:ext>
            </a:extLst>
          </p:cNvPr>
          <p:cNvSpPr/>
          <p:nvPr/>
        </p:nvSpPr>
        <p:spPr>
          <a:xfrm>
            <a:off x="10085294" y="2251522"/>
            <a:ext cx="1776920" cy="150200"/>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993D5826-407C-4F65-BE3A-EB593B942A36}"/>
              </a:ext>
            </a:extLst>
          </p:cNvPr>
          <p:cNvSpPr/>
          <p:nvPr/>
        </p:nvSpPr>
        <p:spPr>
          <a:xfrm>
            <a:off x="10085294" y="2447247"/>
            <a:ext cx="1776920" cy="150200"/>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D2785A94-4D0B-4559-9303-3C963AA0EF9A}"/>
              </a:ext>
            </a:extLst>
          </p:cNvPr>
          <p:cNvSpPr/>
          <p:nvPr/>
        </p:nvSpPr>
        <p:spPr>
          <a:xfrm>
            <a:off x="10085294" y="2642972"/>
            <a:ext cx="1776920" cy="362446"/>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B235F2E9-4558-433D-9527-7EFF5C5E78A8}"/>
              </a:ext>
            </a:extLst>
          </p:cNvPr>
          <p:cNvSpPr/>
          <p:nvPr/>
        </p:nvSpPr>
        <p:spPr>
          <a:xfrm>
            <a:off x="10085294" y="3050943"/>
            <a:ext cx="1776920" cy="362446"/>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99613B87-411B-4008-BF30-F1A3B8F247B5}"/>
              </a:ext>
            </a:extLst>
          </p:cNvPr>
          <p:cNvSpPr/>
          <p:nvPr/>
        </p:nvSpPr>
        <p:spPr>
          <a:xfrm>
            <a:off x="10085294" y="3490136"/>
            <a:ext cx="1776920" cy="3367864"/>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145B3BD2-B1C1-4ED2-A4E0-5E17DD3736F1}"/>
              </a:ext>
            </a:extLst>
          </p:cNvPr>
          <p:cNvSpPr/>
          <p:nvPr/>
        </p:nvSpPr>
        <p:spPr>
          <a:xfrm rot="19800000">
            <a:off x="-765351" y="385789"/>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DC3B2826-65DD-408B-8F18-8CCD6C052D8D}"/>
              </a:ext>
            </a:extLst>
          </p:cNvPr>
          <p:cNvSpPr/>
          <p:nvPr/>
        </p:nvSpPr>
        <p:spPr>
          <a:xfrm rot="19800000">
            <a:off x="9257156" y="6226296"/>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4935F901-F632-4698-8C7A-AC29B2397A6C}"/>
              </a:ext>
            </a:extLst>
          </p:cNvPr>
          <p:cNvSpPr/>
          <p:nvPr/>
        </p:nvSpPr>
        <p:spPr>
          <a:xfrm rot="19800000">
            <a:off x="8263809" y="5824178"/>
            <a:ext cx="4731177"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389720C5-6DCB-428D-8C4F-A02DEC239333}"/>
                  </a:ext>
                </a:extLst>
              </p:cNvPr>
              <p:cNvSpPr txBox="1"/>
              <p:nvPr/>
            </p:nvSpPr>
            <p:spPr>
              <a:xfrm>
                <a:off x="773935" y="1947592"/>
                <a:ext cx="9018069" cy="1323439"/>
              </a:xfrm>
              <a:prstGeom prst="rect">
                <a:avLst/>
              </a:prstGeom>
              <a:noFill/>
            </p:spPr>
            <p:txBody>
              <a:bodyPr wrap="square" rtlCol="0">
                <a:spAutoFit/>
              </a:bodyPr>
              <a:lstStyle/>
              <a:p>
                <a:pPr marL="285750" indent="-285750">
                  <a:buFont typeface="Arial" panose="020B0604020202020204" pitchFamily="34" charset="0"/>
                  <a:buChar char="•"/>
                </a:pPr>
                <a:r>
                  <a:rPr lang="en-US" sz="2000" dirty="0">
                    <a:solidFill>
                      <a:srgbClr val="404040"/>
                    </a:solidFill>
                    <a:latin typeface="Corbel" panose="020B0503020204020204" pitchFamily="34" charset="0"/>
                  </a:rPr>
                  <a:t>See tab </a:t>
                </a:r>
                <a:r>
                  <a:rPr lang="en-US" sz="2000" dirty="0">
                    <a:solidFill>
                      <a:srgbClr val="A71B86"/>
                    </a:solidFill>
                    <a:latin typeface="Corbel" panose="020B0503020204020204" pitchFamily="34" charset="0"/>
                  </a:rPr>
                  <a:t>Priority 4</a:t>
                </a:r>
                <a:r>
                  <a:rPr lang="en-US" sz="2000" dirty="0">
                    <a:solidFill>
                      <a:srgbClr val="404040"/>
                    </a:solidFill>
                    <a:latin typeface="Corbel" panose="020B0503020204020204" pitchFamily="34" charset="0"/>
                  </a:rPr>
                  <a:t> for minimization of </a:t>
                </a:r>
                <a14:m>
                  <m:oMath xmlns:m="http://schemas.openxmlformats.org/officeDocument/2006/math">
                    <m:sSubSup>
                      <m:sSubSupPr>
                        <m:ctrlPr>
                          <a:rPr lang="en-US" sz="2000" i="1" smtClean="0">
                            <a:solidFill>
                              <a:srgbClr val="A71B86"/>
                            </a:solidFill>
                            <a:latin typeface="Cambria Math" panose="02040503050406030204" pitchFamily="18" charset="0"/>
                          </a:rPr>
                        </m:ctrlPr>
                      </m:sSubSupPr>
                      <m:e>
                        <m:r>
                          <a:rPr lang="en-US" sz="2000" i="1">
                            <a:solidFill>
                              <a:srgbClr val="A71B86"/>
                            </a:solidFill>
                            <a:latin typeface="Cambria Math" panose="02040503050406030204" pitchFamily="18" charset="0"/>
                          </a:rPr>
                          <m:t>𝑑</m:t>
                        </m:r>
                      </m:e>
                      <m:sub>
                        <m:r>
                          <a:rPr lang="en-US" sz="2000" b="0" i="1" smtClean="0">
                            <a:solidFill>
                              <a:srgbClr val="A71B86"/>
                            </a:solidFill>
                            <a:latin typeface="Cambria Math" panose="02040503050406030204" pitchFamily="18" charset="0"/>
                          </a:rPr>
                          <m:t>4</m:t>
                        </m:r>
                      </m:sub>
                      <m:sup>
                        <m:r>
                          <a:rPr lang="en-US" sz="2000" b="0" i="1" smtClean="0">
                            <a:solidFill>
                              <a:srgbClr val="A71B86"/>
                            </a:solidFill>
                            <a:latin typeface="Cambria Math" panose="02040503050406030204" pitchFamily="18" charset="0"/>
                          </a:rPr>
                          <m:t>+</m:t>
                        </m:r>
                      </m:sup>
                    </m:sSubSup>
                  </m:oMath>
                </a14:m>
                <a:endParaRPr lang="en-US" sz="2000" dirty="0">
                  <a:solidFill>
                    <a:srgbClr val="404040"/>
                  </a:solidFill>
                  <a:latin typeface="Corbel" panose="020B0503020204020204" pitchFamily="34" charset="0"/>
                </a:endParaRPr>
              </a:p>
              <a:p>
                <a:pPr marL="742950" lvl="1" indent="-285750">
                  <a:buFont typeface="Arial" panose="020B0604020202020204" pitchFamily="34" charset="0"/>
                  <a:buChar char="•"/>
                </a:pPr>
                <a:r>
                  <a:rPr lang="en-US" sz="2000" dirty="0">
                    <a:solidFill>
                      <a:srgbClr val="404040"/>
                    </a:solidFill>
                    <a:latin typeface="Corbel" panose="020B0503020204020204" pitchFamily="34" charset="0"/>
                  </a:rPr>
                  <a:t>To ensure none of the optimal values achieved thus far change when we attempt to minimize </a:t>
                </a:r>
                <a14:m>
                  <m:oMath xmlns:m="http://schemas.openxmlformats.org/officeDocument/2006/math">
                    <m:sSubSup>
                      <m:sSubSupPr>
                        <m:ctrlPr>
                          <a:rPr lang="en-US" sz="2000" i="1">
                            <a:latin typeface="Cambria Math" panose="02040503050406030204" pitchFamily="18" charset="0"/>
                          </a:rPr>
                        </m:ctrlPr>
                      </m:sSubSupPr>
                      <m:e>
                        <m:r>
                          <a:rPr lang="en-US" sz="2000" i="1">
                            <a:latin typeface="Cambria Math" panose="02040503050406030204" pitchFamily="18" charset="0"/>
                          </a:rPr>
                          <m:t>𝑑</m:t>
                        </m:r>
                      </m:e>
                      <m:sub>
                        <m:r>
                          <a:rPr lang="en-US" sz="2000" b="0" i="1" smtClean="0">
                            <a:latin typeface="Cambria Math" panose="02040503050406030204" pitchFamily="18" charset="0"/>
                          </a:rPr>
                          <m:t>4</m:t>
                        </m:r>
                      </m:sub>
                      <m:sup>
                        <m:r>
                          <a:rPr lang="en-US" sz="2000" b="0" i="1" smtClean="0">
                            <a:latin typeface="Cambria Math" panose="02040503050406030204" pitchFamily="18" charset="0"/>
                          </a:rPr>
                          <m:t>+</m:t>
                        </m:r>
                      </m:sup>
                    </m:sSubSup>
                  </m:oMath>
                </a14:m>
                <a:r>
                  <a:rPr lang="en-US" sz="2000" dirty="0">
                    <a:solidFill>
                      <a:srgbClr val="404040"/>
                    </a:solidFill>
                    <a:latin typeface="Corbel" panose="020B0503020204020204" pitchFamily="34" charset="0"/>
                  </a:rPr>
                  <a:t>, we add the values attained as constraints</a:t>
                </a:r>
              </a:p>
              <a:p>
                <a:pPr marL="742950" lvl="1" indent="-285750">
                  <a:buFont typeface="Arial" panose="020B0604020202020204" pitchFamily="34" charset="0"/>
                  <a:buChar char="•"/>
                </a:pPr>
                <a:r>
                  <a:rPr lang="en-US" sz="2000" dirty="0">
                    <a:solidFill>
                      <a:srgbClr val="404040"/>
                    </a:solidFill>
                    <a:latin typeface="Corbel" panose="020B0503020204020204" pitchFamily="34" charset="0"/>
                  </a:rPr>
                  <a:t>We add one constraint for each goal we have already attained</a:t>
                </a:r>
              </a:p>
            </p:txBody>
          </p:sp>
        </mc:Choice>
        <mc:Fallback xmlns="">
          <p:sp>
            <p:nvSpPr>
              <p:cNvPr id="36" name="TextBox 35">
                <a:extLst>
                  <a:ext uri="{FF2B5EF4-FFF2-40B4-BE49-F238E27FC236}">
                    <a16:creationId xmlns:a16="http://schemas.microsoft.com/office/drawing/2014/main" id="{389720C5-6DCB-428D-8C4F-A02DEC239333}"/>
                  </a:ext>
                </a:extLst>
              </p:cNvPr>
              <p:cNvSpPr txBox="1">
                <a:spLocks noRot="1" noChangeAspect="1" noMove="1" noResize="1" noEditPoints="1" noAdjustHandles="1" noChangeArrowheads="1" noChangeShapeType="1" noTextEdit="1"/>
              </p:cNvSpPr>
              <p:nvPr/>
            </p:nvSpPr>
            <p:spPr>
              <a:xfrm>
                <a:off x="773935" y="1947592"/>
                <a:ext cx="9018069" cy="1323439"/>
              </a:xfrm>
              <a:prstGeom prst="rect">
                <a:avLst/>
              </a:prstGeom>
              <a:blipFill>
                <a:blip r:embed="rId4"/>
                <a:stretch>
                  <a:fillRect l="-609" t="-2294" b="-6881"/>
                </a:stretch>
              </a:blipFill>
            </p:spPr>
            <p:txBody>
              <a:bodyPr/>
              <a:lstStyle/>
              <a:p>
                <a:r>
                  <a:rPr lang="en-US">
                    <a:noFill/>
                  </a:rPr>
                  <a:t> </a:t>
                </a:r>
              </a:p>
            </p:txBody>
          </p:sp>
        </mc:Fallback>
      </mc:AlternateContent>
      <p:pic>
        <p:nvPicPr>
          <p:cNvPr id="37" name="Graphic 36" descr="Palm tree">
            <a:extLst>
              <a:ext uri="{FF2B5EF4-FFF2-40B4-BE49-F238E27FC236}">
                <a16:creationId xmlns:a16="http://schemas.microsoft.com/office/drawing/2014/main" id="{79F2EC1B-9713-4CCF-8301-82ED265F394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964994" y="809490"/>
            <a:ext cx="914400" cy="914400"/>
          </a:xfrm>
          <a:prstGeom prst="rect">
            <a:avLst/>
          </a:prstGeom>
        </p:spPr>
      </p:pic>
      <p:pic>
        <p:nvPicPr>
          <p:cNvPr id="38" name="Graphic 37" descr="Palm tree">
            <a:extLst>
              <a:ext uri="{FF2B5EF4-FFF2-40B4-BE49-F238E27FC236}">
                <a16:creationId xmlns:a16="http://schemas.microsoft.com/office/drawing/2014/main" id="{11C9CA6F-B5F0-4837-8E50-85C201ADA4F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834542" y="1142112"/>
            <a:ext cx="553133" cy="553133"/>
          </a:xfrm>
          <a:prstGeom prst="rect">
            <a:avLst/>
          </a:prstGeom>
        </p:spPr>
      </p:pic>
      <p:pic>
        <p:nvPicPr>
          <p:cNvPr id="39" name="Graphic 38" descr="Palm tree">
            <a:extLst>
              <a:ext uri="{FF2B5EF4-FFF2-40B4-BE49-F238E27FC236}">
                <a16:creationId xmlns:a16="http://schemas.microsoft.com/office/drawing/2014/main" id="{585AC1AD-01C8-4E2D-8361-4BEA62A4858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387675" y="1277468"/>
            <a:ext cx="404329" cy="404329"/>
          </a:xfrm>
          <a:prstGeom prst="rect">
            <a:avLst/>
          </a:prstGeom>
        </p:spPr>
      </p:pic>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E12E3D9A-89F6-40F3-BEAE-89D37BC9B2E1}"/>
                  </a:ext>
                </a:extLst>
              </p:cNvPr>
              <p:cNvSpPr txBox="1"/>
              <p:nvPr/>
            </p:nvSpPr>
            <p:spPr>
              <a:xfrm>
                <a:off x="1248024" y="3256410"/>
                <a:ext cx="8802951" cy="3170099"/>
              </a:xfrm>
              <a:prstGeom prst="rect">
                <a:avLst/>
              </a:prstGeom>
              <a:noFill/>
            </p:spPr>
            <p:txBody>
              <a:bodyPr wrap="square" rtlCol="0">
                <a:spAutoFit/>
              </a:bodyPr>
              <a:lstStyle/>
              <a:p>
                <a:r>
                  <a:rPr lang="en-US" sz="2000" b="0" dirty="0">
                    <a:latin typeface="Corbel" panose="020B0503020204020204" pitchFamily="34" charset="0"/>
                  </a:rPr>
                  <a:t>Minimize	</a:t>
                </a:r>
                <a14:m>
                  <m:oMath xmlns:m="http://schemas.openxmlformats.org/officeDocument/2006/math">
                    <m:sSubSup>
                      <m:sSubSupPr>
                        <m:ctrlPr>
                          <a:rPr lang="en-US" sz="2000" i="1">
                            <a:latin typeface="Cambria Math" panose="02040503050406030204" pitchFamily="18" charset="0"/>
                          </a:rPr>
                        </m:ctrlPr>
                      </m:sSubSupPr>
                      <m:e>
                        <m:r>
                          <a:rPr lang="en-US" sz="2000" i="1">
                            <a:latin typeface="Cambria Math" panose="02040503050406030204" pitchFamily="18" charset="0"/>
                          </a:rPr>
                          <m:t>𝑑</m:t>
                        </m:r>
                      </m:e>
                      <m:sub>
                        <m:r>
                          <a:rPr lang="en-US" sz="2000" i="1">
                            <a:latin typeface="Cambria Math" panose="02040503050406030204" pitchFamily="18" charset="0"/>
                          </a:rPr>
                          <m:t>4</m:t>
                        </m:r>
                      </m:sub>
                      <m:sup>
                        <m:r>
                          <a:rPr lang="en-US" sz="2000" i="1">
                            <a:latin typeface="Cambria Math" panose="02040503050406030204" pitchFamily="18" charset="0"/>
                          </a:rPr>
                          <m:t>+</m:t>
                        </m:r>
                      </m:sup>
                    </m:sSubSup>
                  </m:oMath>
                </a14:m>
                <a:endParaRPr lang="en-US" sz="2000" dirty="0">
                  <a:latin typeface="Corbel" panose="020B0503020204020204" pitchFamily="34" charset="0"/>
                </a:endParaRPr>
              </a:p>
              <a:p>
                <a:endParaRPr lang="en-US" sz="2000" dirty="0">
                  <a:latin typeface="Corbel" panose="020B0503020204020204" pitchFamily="34" charset="0"/>
                </a:endParaRPr>
              </a:p>
              <a:p>
                <a:r>
                  <a:rPr lang="en-US" sz="2000" dirty="0">
                    <a:latin typeface="Corbel" panose="020B0503020204020204" pitchFamily="34" charset="0"/>
                  </a:rPr>
                  <a:t>Subject to	</a:t>
                </a:r>
                <a:r>
                  <a:rPr lang="en-US" sz="2000" dirty="0"/>
                  <a:t> </a:t>
                </a:r>
                <a14:m>
                  <m:oMath xmlns:m="http://schemas.openxmlformats.org/officeDocument/2006/math">
                    <m:r>
                      <a:rPr lang="en-US" sz="2000" i="1">
                        <a:latin typeface="Cambria Math" panose="02040503050406030204" pitchFamily="18" charset="0"/>
                      </a:rPr>
                      <m:t>𝑥</m:t>
                    </m:r>
                    <m:r>
                      <a:rPr lang="en-US" sz="2000" i="1">
                        <a:latin typeface="Cambria Math" panose="02040503050406030204" pitchFamily="18" charset="0"/>
                      </a:rPr>
                      <m:t>+2</m:t>
                    </m:r>
                    <m:r>
                      <a:rPr lang="en-US" sz="2000" i="1">
                        <a:latin typeface="Cambria Math" panose="02040503050406030204" pitchFamily="18" charset="0"/>
                      </a:rPr>
                      <m:t>𝑦</m:t>
                    </m:r>
                    <m:r>
                      <a:rPr lang="en-US" sz="2000" i="1">
                        <a:latin typeface="Cambria Math" panose="02040503050406030204" pitchFamily="18" charset="0"/>
                      </a:rPr>
                      <m:t>+</m:t>
                    </m:r>
                    <m:sSubSup>
                      <m:sSubSupPr>
                        <m:ctrlPr>
                          <a:rPr lang="en-US" sz="2000" i="1">
                            <a:latin typeface="Cambria Math" panose="02040503050406030204" pitchFamily="18" charset="0"/>
                          </a:rPr>
                        </m:ctrlPr>
                      </m:sSubSupPr>
                      <m:e>
                        <m:r>
                          <a:rPr lang="en-US" sz="2000" i="1">
                            <a:latin typeface="Cambria Math" panose="02040503050406030204" pitchFamily="18" charset="0"/>
                          </a:rPr>
                          <m:t>𝑑</m:t>
                        </m:r>
                      </m:e>
                      <m:sub>
                        <m:r>
                          <a:rPr lang="en-US" sz="2000" i="1">
                            <a:latin typeface="Cambria Math" panose="02040503050406030204" pitchFamily="18" charset="0"/>
                          </a:rPr>
                          <m:t>1</m:t>
                        </m:r>
                      </m:sub>
                      <m:sup>
                        <m:r>
                          <a:rPr lang="en-US" sz="2000" i="1">
                            <a:latin typeface="Cambria Math" panose="02040503050406030204" pitchFamily="18" charset="0"/>
                          </a:rPr>
                          <m:t>−</m:t>
                        </m:r>
                      </m:sup>
                    </m:sSubSup>
                    <m:r>
                      <a:rPr lang="en-US" sz="2000" i="1">
                        <a:latin typeface="Cambria Math" panose="02040503050406030204" pitchFamily="18" charset="0"/>
                      </a:rPr>
                      <m:t>−</m:t>
                    </m:r>
                    <m:sSubSup>
                      <m:sSubSupPr>
                        <m:ctrlPr>
                          <a:rPr lang="en-US" sz="2000" i="1">
                            <a:latin typeface="Cambria Math" panose="02040503050406030204" pitchFamily="18" charset="0"/>
                          </a:rPr>
                        </m:ctrlPr>
                      </m:sSubSupPr>
                      <m:e>
                        <m:r>
                          <a:rPr lang="en-US" sz="2000" i="1">
                            <a:latin typeface="Cambria Math" panose="02040503050406030204" pitchFamily="18" charset="0"/>
                          </a:rPr>
                          <m:t>𝑑</m:t>
                        </m:r>
                      </m:e>
                      <m:sub>
                        <m:r>
                          <a:rPr lang="en-US" sz="2000" i="1">
                            <a:latin typeface="Cambria Math" panose="02040503050406030204" pitchFamily="18" charset="0"/>
                          </a:rPr>
                          <m:t>1</m:t>
                        </m:r>
                      </m:sub>
                      <m:sup>
                        <m:r>
                          <a:rPr lang="en-US" sz="2000" i="1">
                            <a:latin typeface="Cambria Math" panose="02040503050406030204" pitchFamily="18" charset="0"/>
                          </a:rPr>
                          <m:t>+</m:t>
                        </m:r>
                      </m:sup>
                    </m:sSubSup>
                    <m:r>
                      <a:rPr lang="en-US" sz="2000" i="1">
                        <a:latin typeface="Cambria Math" panose="02040503050406030204" pitchFamily="18" charset="0"/>
                      </a:rPr>
                      <m:t>=40</m:t>
                    </m:r>
                  </m:oMath>
                </a14:m>
                <a:r>
                  <a:rPr lang="en-US" sz="2000" dirty="0"/>
                  <a:t>			(</a:t>
                </a:r>
                <a:r>
                  <a:rPr lang="en-US" sz="2000" dirty="0">
                    <a:solidFill>
                      <a:srgbClr val="A71B86"/>
                    </a:solidFill>
                  </a:rPr>
                  <a:t>Labor</a:t>
                </a:r>
                <a:r>
                  <a:rPr lang="en-US" sz="2000" dirty="0"/>
                  <a:t>)</a:t>
                </a:r>
                <a:endParaRPr lang="en-US" sz="2000" dirty="0">
                  <a:latin typeface="Corbel" panose="020B0503020204020204" pitchFamily="34" charset="0"/>
                </a:endParaRPr>
              </a:p>
              <a:p>
                <a:r>
                  <a:rPr lang="en-US" sz="2000" dirty="0"/>
                  <a:t>		</a:t>
                </a:r>
                <a14:m>
                  <m:oMath xmlns:m="http://schemas.openxmlformats.org/officeDocument/2006/math">
                    <m:r>
                      <a:rPr lang="en-US" sz="2000">
                        <a:latin typeface="Cambria Math" panose="02040503050406030204" pitchFamily="18" charset="0"/>
                      </a:rPr>
                      <m:t>40</m:t>
                    </m:r>
                    <m:r>
                      <a:rPr lang="en-US" sz="2000" i="1">
                        <a:latin typeface="Cambria Math" panose="02040503050406030204" pitchFamily="18" charset="0"/>
                      </a:rPr>
                      <m:t>𝑥</m:t>
                    </m:r>
                    <m:r>
                      <a:rPr lang="en-US" sz="2000" i="1">
                        <a:latin typeface="Cambria Math" panose="02040503050406030204" pitchFamily="18" charset="0"/>
                      </a:rPr>
                      <m:t>+50</m:t>
                    </m:r>
                    <m:r>
                      <a:rPr lang="en-US" sz="2000" i="1">
                        <a:latin typeface="Cambria Math" panose="02040503050406030204" pitchFamily="18" charset="0"/>
                      </a:rPr>
                      <m:t>𝑦</m:t>
                    </m:r>
                    <m:r>
                      <a:rPr lang="en-US" sz="2000" i="1">
                        <a:latin typeface="Cambria Math" panose="02040503050406030204" pitchFamily="18" charset="0"/>
                      </a:rPr>
                      <m:t>+</m:t>
                    </m:r>
                    <m:sSubSup>
                      <m:sSubSupPr>
                        <m:ctrlPr>
                          <a:rPr lang="en-US" sz="2000" i="1">
                            <a:latin typeface="Cambria Math" panose="02040503050406030204" pitchFamily="18" charset="0"/>
                          </a:rPr>
                        </m:ctrlPr>
                      </m:sSubSupPr>
                      <m:e>
                        <m:r>
                          <a:rPr lang="en-US" sz="2000" i="1">
                            <a:latin typeface="Cambria Math" panose="02040503050406030204" pitchFamily="18" charset="0"/>
                          </a:rPr>
                          <m:t>𝑑</m:t>
                        </m:r>
                      </m:e>
                      <m:sub>
                        <m:r>
                          <a:rPr lang="en-US" sz="2000" i="1">
                            <a:latin typeface="Cambria Math" panose="02040503050406030204" pitchFamily="18" charset="0"/>
                          </a:rPr>
                          <m:t>2</m:t>
                        </m:r>
                      </m:sub>
                      <m:sup>
                        <m:r>
                          <a:rPr lang="en-US" sz="2000" i="1">
                            <a:latin typeface="Cambria Math" panose="02040503050406030204" pitchFamily="18" charset="0"/>
                          </a:rPr>
                          <m:t>−</m:t>
                        </m:r>
                      </m:sup>
                    </m:sSubSup>
                    <m:r>
                      <a:rPr lang="en-US" sz="2000" i="1">
                        <a:latin typeface="Cambria Math" panose="02040503050406030204" pitchFamily="18" charset="0"/>
                      </a:rPr>
                      <m:t>−</m:t>
                    </m:r>
                    <m:sSubSup>
                      <m:sSubSupPr>
                        <m:ctrlPr>
                          <a:rPr lang="en-US" sz="2000" i="1">
                            <a:latin typeface="Cambria Math" panose="02040503050406030204" pitchFamily="18" charset="0"/>
                          </a:rPr>
                        </m:ctrlPr>
                      </m:sSubSupPr>
                      <m:e>
                        <m:r>
                          <a:rPr lang="en-US" sz="2000" i="1">
                            <a:latin typeface="Cambria Math" panose="02040503050406030204" pitchFamily="18" charset="0"/>
                          </a:rPr>
                          <m:t>𝑑</m:t>
                        </m:r>
                      </m:e>
                      <m:sub>
                        <m:r>
                          <a:rPr lang="en-US" sz="2000" i="1">
                            <a:latin typeface="Cambria Math" panose="02040503050406030204" pitchFamily="18" charset="0"/>
                          </a:rPr>
                          <m:t>2</m:t>
                        </m:r>
                      </m:sub>
                      <m:sup>
                        <m:r>
                          <a:rPr lang="en-US" sz="2000" i="1">
                            <a:latin typeface="Cambria Math" panose="02040503050406030204" pitchFamily="18" charset="0"/>
                          </a:rPr>
                          <m:t>+</m:t>
                        </m:r>
                      </m:sup>
                    </m:sSubSup>
                    <m:r>
                      <a:rPr lang="en-US" sz="2000" i="1">
                        <a:latin typeface="Cambria Math" panose="02040503050406030204" pitchFamily="18" charset="0"/>
                      </a:rPr>
                      <m:t>=1600</m:t>
                    </m:r>
                  </m:oMath>
                </a14:m>
                <a:r>
                  <a:rPr lang="en-US" sz="2000" dirty="0"/>
                  <a:t>		(</a:t>
                </a:r>
                <a:r>
                  <a:rPr lang="en-US" sz="2000" dirty="0">
                    <a:solidFill>
                      <a:srgbClr val="A71B86"/>
                    </a:solidFill>
                  </a:rPr>
                  <a:t>Profit</a:t>
                </a:r>
                <a:r>
                  <a:rPr lang="en-US" sz="2000" dirty="0"/>
                  <a:t>)	</a:t>
                </a:r>
              </a:p>
              <a:p>
                <a:r>
                  <a:rPr lang="en-US" sz="2000" dirty="0"/>
                  <a:t>		</a:t>
                </a:r>
                <a14:m>
                  <m:oMath xmlns:m="http://schemas.openxmlformats.org/officeDocument/2006/math">
                    <m:r>
                      <a:rPr lang="en-US" sz="2000" i="1">
                        <a:latin typeface="Cambria Math" panose="02040503050406030204" pitchFamily="18" charset="0"/>
                      </a:rPr>
                      <m:t>4</m:t>
                    </m:r>
                    <m:r>
                      <a:rPr lang="en-US" sz="2000" i="1">
                        <a:latin typeface="Cambria Math" panose="02040503050406030204" pitchFamily="18" charset="0"/>
                      </a:rPr>
                      <m:t>𝑥</m:t>
                    </m:r>
                    <m:r>
                      <a:rPr lang="en-US" sz="2000" i="1">
                        <a:latin typeface="Cambria Math" panose="02040503050406030204" pitchFamily="18" charset="0"/>
                      </a:rPr>
                      <m:t>+3</m:t>
                    </m:r>
                    <m:r>
                      <a:rPr lang="en-US" sz="2000" i="1">
                        <a:latin typeface="Cambria Math" panose="02040503050406030204" pitchFamily="18" charset="0"/>
                      </a:rPr>
                      <m:t>𝑦</m:t>
                    </m:r>
                    <m:r>
                      <a:rPr lang="en-US" sz="2000" i="1">
                        <a:latin typeface="Cambria Math" panose="02040503050406030204" pitchFamily="18" charset="0"/>
                      </a:rPr>
                      <m:t>+</m:t>
                    </m:r>
                    <m:sSubSup>
                      <m:sSubSupPr>
                        <m:ctrlPr>
                          <a:rPr lang="en-US" sz="2000" i="1">
                            <a:latin typeface="Cambria Math" panose="02040503050406030204" pitchFamily="18" charset="0"/>
                          </a:rPr>
                        </m:ctrlPr>
                      </m:sSubSupPr>
                      <m:e>
                        <m:r>
                          <a:rPr lang="en-US" sz="2000" i="1">
                            <a:latin typeface="Cambria Math" panose="02040503050406030204" pitchFamily="18" charset="0"/>
                          </a:rPr>
                          <m:t>𝑑</m:t>
                        </m:r>
                      </m:e>
                      <m:sub>
                        <m:r>
                          <a:rPr lang="en-US" sz="2000" i="1">
                            <a:latin typeface="Cambria Math" panose="02040503050406030204" pitchFamily="18" charset="0"/>
                          </a:rPr>
                          <m:t>3</m:t>
                        </m:r>
                      </m:sub>
                      <m:sup>
                        <m:r>
                          <a:rPr lang="en-US" sz="2000" i="1">
                            <a:latin typeface="Cambria Math" panose="02040503050406030204" pitchFamily="18" charset="0"/>
                          </a:rPr>
                          <m:t>−</m:t>
                        </m:r>
                      </m:sup>
                    </m:sSubSup>
                    <m:r>
                      <a:rPr lang="en-US" sz="2000" i="1">
                        <a:latin typeface="Cambria Math" panose="02040503050406030204" pitchFamily="18" charset="0"/>
                      </a:rPr>
                      <m:t>−</m:t>
                    </m:r>
                    <m:sSubSup>
                      <m:sSubSupPr>
                        <m:ctrlPr>
                          <a:rPr lang="en-US" sz="2000" i="1">
                            <a:latin typeface="Cambria Math" panose="02040503050406030204" pitchFamily="18" charset="0"/>
                          </a:rPr>
                        </m:ctrlPr>
                      </m:sSubSupPr>
                      <m:e>
                        <m:r>
                          <a:rPr lang="en-US" sz="2000" i="1">
                            <a:latin typeface="Cambria Math" panose="02040503050406030204" pitchFamily="18" charset="0"/>
                          </a:rPr>
                          <m:t>𝑑</m:t>
                        </m:r>
                      </m:e>
                      <m:sub>
                        <m:r>
                          <a:rPr lang="en-US" sz="2000" i="1">
                            <a:latin typeface="Cambria Math" panose="02040503050406030204" pitchFamily="18" charset="0"/>
                          </a:rPr>
                          <m:t>3</m:t>
                        </m:r>
                      </m:sub>
                      <m:sup>
                        <m:r>
                          <a:rPr lang="en-US" sz="2000" i="1">
                            <a:latin typeface="Cambria Math" panose="02040503050406030204" pitchFamily="18" charset="0"/>
                          </a:rPr>
                          <m:t>+</m:t>
                        </m:r>
                      </m:sup>
                    </m:sSubSup>
                    <m:r>
                      <a:rPr lang="en-US" sz="2000" i="1">
                        <a:latin typeface="Cambria Math" panose="02040503050406030204" pitchFamily="18" charset="0"/>
                      </a:rPr>
                      <m:t>=120</m:t>
                    </m:r>
                  </m:oMath>
                </a14:m>
                <a:r>
                  <a:rPr lang="en-US" sz="2000" dirty="0"/>
                  <a:t>		(</a:t>
                </a:r>
                <a:r>
                  <a:rPr lang="en-US" sz="2000" dirty="0">
                    <a:solidFill>
                      <a:srgbClr val="A71B86"/>
                    </a:solidFill>
                  </a:rPr>
                  <a:t>Clay</a:t>
                </a:r>
                <a:r>
                  <a:rPr lang="en-US" sz="2000" dirty="0"/>
                  <a:t>)</a:t>
                </a:r>
              </a:p>
              <a:p>
                <a:r>
                  <a:rPr lang="en-US" sz="2000" dirty="0"/>
                  <a:t>		 </a:t>
                </a:r>
                <a14:m>
                  <m:oMath xmlns:m="http://schemas.openxmlformats.org/officeDocument/2006/math">
                    <m:sSubSup>
                      <m:sSubSupPr>
                        <m:ctrlPr>
                          <a:rPr lang="en-US" sz="2000" i="1">
                            <a:latin typeface="Cambria Math" panose="02040503050406030204" pitchFamily="18" charset="0"/>
                          </a:rPr>
                        </m:ctrlPr>
                      </m:sSubSupPr>
                      <m:e>
                        <m:r>
                          <a:rPr lang="en-US" sz="2000" i="1">
                            <a:latin typeface="Cambria Math" panose="02040503050406030204" pitchFamily="18" charset="0"/>
                          </a:rPr>
                          <m:t>𝑑</m:t>
                        </m:r>
                      </m:e>
                      <m:sub>
                        <m:r>
                          <a:rPr lang="en-US" sz="2000" i="1">
                            <a:latin typeface="Cambria Math" panose="02040503050406030204" pitchFamily="18" charset="0"/>
                          </a:rPr>
                          <m:t>1</m:t>
                        </m:r>
                      </m:sub>
                      <m:sup>
                        <m:r>
                          <a:rPr lang="en-US" sz="2000" b="0" i="1" smtClean="0">
                            <a:latin typeface="Cambria Math" panose="02040503050406030204" pitchFamily="18" charset="0"/>
                          </a:rPr>
                          <m:t>+</m:t>
                        </m:r>
                      </m:sup>
                    </m:sSubSup>
                    <m:r>
                      <a:rPr lang="en-US" sz="2000" i="1">
                        <a:latin typeface="Cambria Math" panose="02040503050406030204" pitchFamily="18" charset="0"/>
                      </a:rPr>
                      <m:t>+</m:t>
                    </m:r>
                    <m:sSubSup>
                      <m:sSubSupPr>
                        <m:ctrlPr>
                          <a:rPr lang="en-US" sz="2000" i="1">
                            <a:latin typeface="Cambria Math" panose="02040503050406030204" pitchFamily="18" charset="0"/>
                          </a:rPr>
                        </m:ctrlPr>
                      </m:sSubSupPr>
                      <m:e>
                        <m:r>
                          <a:rPr lang="en-US" sz="2000" i="1">
                            <a:latin typeface="Cambria Math" panose="02040503050406030204" pitchFamily="18" charset="0"/>
                          </a:rPr>
                          <m:t>𝑑</m:t>
                        </m:r>
                      </m:e>
                      <m:sub>
                        <m:r>
                          <a:rPr lang="en-US" sz="2000" i="1">
                            <a:latin typeface="Cambria Math" panose="02040503050406030204" pitchFamily="18" charset="0"/>
                          </a:rPr>
                          <m:t>4</m:t>
                        </m:r>
                      </m:sub>
                      <m:sup>
                        <m:r>
                          <a:rPr lang="en-US" sz="2000" i="1">
                            <a:latin typeface="Cambria Math" panose="02040503050406030204" pitchFamily="18" charset="0"/>
                          </a:rPr>
                          <m:t>−</m:t>
                        </m:r>
                      </m:sup>
                    </m:sSubSup>
                    <m:r>
                      <a:rPr lang="en-US" sz="2000" i="1">
                        <a:latin typeface="Cambria Math" panose="02040503050406030204" pitchFamily="18" charset="0"/>
                      </a:rPr>
                      <m:t>−</m:t>
                    </m:r>
                    <m:sSubSup>
                      <m:sSubSupPr>
                        <m:ctrlPr>
                          <a:rPr lang="en-US" sz="2000" i="1">
                            <a:latin typeface="Cambria Math" panose="02040503050406030204" pitchFamily="18" charset="0"/>
                          </a:rPr>
                        </m:ctrlPr>
                      </m:sSubSupPr>
                      <m:e>
                        <m:r>
                          <a:rPr lang="en-US" sz="2000" i="1">
                            <a:latin typeface="Cambria Math" panose="02040503050406030204" pitchFamily="18" charset="0"/>
                          </a:rPr>
                          <m:t>𝑑</m:t>
                        </m:r>
                      </m:e>
                      <m:sub>
                        <m:r>
                          <a:rPr lang="en-US" sz="2000" i="1">
                            <a:latin typeface="Cambria Math" panose="02040503050406030204" pitchFamily="18" charset="0"/>
                          </a:rPr>
                          <m:t>4</m:t>
                        </m:r>
                      </m:sub>
                      <m:sup>
                        <m:r>
                          <a:rPr lang="en-US" sz="2000" i="1">
                            <a:latin typeface="Cambria Math" panose="02040503050406030204" pitchFamily="18" charset="0"/>
                          </a:rPr>
                          <m:t>+</m:t>
                        </m:r>
                      </m:sup>
                    </m:sSubSup>
                    <m:r>
                      <a:rPr lang="en-US" sz="2000" i="1">
                        <a:latin typeface="Cambria Math" panose="02040503050406030204" pitchFamily="18" charset="0"/>
                      </a:rPr>
                      <m:t>=10</m:t>
                    </m:r>
                  </m:oMath>
                </a14:m>
                <a:r>
                  <a:rPr lang="en-US" sz="2000" dirty="0"/>
                  <a:t>			(</a:t>
                </a:r>
                <a:r>
                  <a:rPr lang="en-US" sz="2000" dirty="0">
                    <a:solidFill>
                      <a:srgbClr val="A71B86"/>
                    </a:solidFill>
                  </a:rPr>
                  <a:t>Overtime</a:t>
                </a:r>
                <a:r>
                  <a:rPr lang="en-US" sz="2000" dirty="0"/>
                  <a:t>)</a:t>
                </a:r>
              </a:p>
              <a:p>
                <a:r>
                  <a:rPr lang="en-US" sz="2000" dirty="0"/>
                  <a:t>		</a:t>
                </a:r>
                <a14:m>
                  <m:oMath xmlns:m="http://schemas.openxmlformats.org/officeDocument/2006/math">
                    <m:r>
                      <a:rPr lang="en-US" sz="2000" i="1">
                        <a:latin typeface="Cambria Math" panose="02040503050406030204" pitchFamily="18" charset="0"/>
                      </a:rPr>
                      <m:t>𝑥</m:t>
                    </m:r>
                    <m:r>
                      <a:rPr lang="en-US" sz="2000" i="1">
                        <a:latin typeface="Cambria Math" panose="02040503050406030204" pitchFamily="18" charset="0"/>
                      </a:rPr>
                      <m:t>+</m:t>
                    </m:r>
                    <m:sSubSup>
                      <m:sSubSupPr>
                        <m:ctrlPr>
                          <a:rPr lang="en-US" sz="2000" i="1">
                            <a:latin typeface="Cambria Math" panose="02040503050406030204" pitchFamily="18" charset="0"/>
                          </a:rPr>
                        </m:ctrlPr>
                      </m:sSubSupPr>
                      <m:e>
                        <m:r>
                          <a:rPr lang="en-US" sz="2000" i="1">
                            <a:latin typeface="Cambria Math" panose="02040503050406030204" pitchFamily="18" charset="0"/>
                          </a:rPr>
                          <m:t>𝑑</m:t>
                        </m:r>
                      </m:e>
                      <m:sub>
                        <m:r>
                          <a:rPr lang="en-US" sz="2000" i="1">
                            <a:latin typeface="Cambria Math" panose="02040503050406030204" pitchFamily="18" charset="0"/>
                          </a:rPr>
                          <m:t>5</m:t>
                        </m:r>
                      </m:sub>
                      <m:sup>
                        <m:r>
                          <a:rPr lang="en-US" sz="2000" i="1">
                            <a:latin typeface="Cambria Math" panose="02040503050406030204" pitchFamily="18" charset="0"/>
                          </a:rPr>
                          <m:t>−</m:t>
                        </m:r>
                      </m:sup>
                    </m:sSubSup>
                    <m:r>
                      <a:rPr lang="en-US" sz="2000" i="1">
                        <a:latin typeface="Cambria Math" panose="02040503050406030204" pitchFamily="18" charset="0"/>
                      </a:rPr>
                      <m:t>=30</m:t>
                    </m:r>
                  </m:oMath>
                </a14:m>
                <a:r>
                  <a:rPr lang="en-US" sz="2000" dirty="0"/>
                  <a:t>				(</a:t>
                </a:r>
                <a:r>
                  <a:rPr lang="en-US" sz="2000" dirty="0">
                    <a:solidFill>
                      <a:srgbClr val="A71B86"/>
                    </a:solidFill>
                  </a:rPr>
                  <a:t>Bowls</a:t>
                </a:r>
                <a:r>
                  <a:rPr lang="en-US" sz="2000" dirty="0"/>
                  <a:t>)	</a:t>
                </a:r>
              </a:p>
              <a:p>
                <a:r>
                  <a:rPr lang="en-US" sz="2000" dirty="0"/>
                  <a:t>		</a:t>
                </a:r>
                <a14:m>
                  <m:oMath xmlns:m="http://schemas.openxmlformats.org/officeDocument/2006/math">
                    <m:r>
                      <a:rPr lang="en-US" sz="2000" i="1">
                        <a:latin typeface="Cambria Math" panose="02040503050406030204" pitchFamily="18" charset="0"/>
                      </a:rPr>
                      <m:t>𝑦</m:t>
                    </m:r>
                    <m:r>
                      <a:rPr lang="en-US" sz="2000" i="1">
                        <a:latin typeface="Cambria Math" panose="02040503050406030204" pitchFamily="18" charset="0"/>
                      </a:rPr>
                      <m:t>+</m:t>
                    </m:r>
                    <m:sSubSup>
                      <m:sSubSupPr>
                        <m:ctrlPr>
                          <a:rPr lang="en-US" sz="2000" i="1">
                            <a:latin typeface="Cambria Math" panose="02040503050406030204" pitchFamily="18" charset="0"/>
                          </a:rPr>
                        </m:ctrlPr>
                      </m:sSubSupPr>
                      <m:e>
                        <m:r>
                          <a:rPr lang="en-US" sz="2000" i="1">
                            <a:latin typeface="Cambria Math" panose="02040503050406030204" pitchFamily="18" charset="0"/>
                          </a:rPr>
                          <m:t>𝑑</m:t>
                        </m:r>
                      </m:e>
                      <m:sub>
                        <m:r>
                          <a:rPr lang="en-US" sz="2000" i="1">
                            <a:latin typeface="Cambria Math" panose="02040503050406030204" pitchFamily="18" charset="0"/>
                          </a:rPr>
                          <m:t>6</m:t>
                        </m:r>
                      </m:sub>
                      <m:sup>
                        <m:r>
                          <a:rPr lang="en-US" sz="2000" i="1">
                            <a:latin typeface="Cambria Math" panose="02040503050406030204" pitchFamily="18" charset="0"/>
                          </a:rPr>
                          <m:t>−</m:t>
                        </m:r>
                      </m:sup>
                    </m:sSubSup>
                    <m:r>
                      <a:rPr lang="en-US" sz="2000" i="1">
                        <a:latin typeface="Cambria Math" panose="02040503050406030204" pitchFamily="18" charset="0"/>
                      </a:rPr>
                      <m:t>=20</m:t>
                    </m:r>
                  </m:oMath>
                </a14:m>
                <a:r>
                  <a:rPr lang="en-US" sz="2000" dirty="0"/>
                  <a:t>				(</a:t>
                </a:r>
                <a:r>
                  <a:rPr lang="en-US" sz="2000" dirty="0">
                    <a:solidFill>
                      <a:srgbClr val="A71B86"/>
                    </a:solidFill>
                  </a:rPr>
                  <a:t>Mugs</a:t>
                </a:r>
                <a:r>
                  <a:rPr lang="en-US" sz="2000" dirty="0"/>
                  <a:t>)</a:t>
                </a:r>
              </a:p>
              <a:p>
                <a:r>
                  <a:rPr lang="en-US" sz="2000" dirty="0"/>
                  <a:t>		</a:t>
                </a:r>
                <a14:m>
                  <m:oMath xmlns:m="http://schemas.openxmlformats.org/officeDocument/2006/math">
                    <m:sSubSup>
                      <m:sSubSupPr>
                        <m:ctrlPr>
                          <a:rPr lang="en-US" sz="2000" i="1">
                            <a:latin typeface="Cambria Math" panose="02040503050406030204" pitchFamily="18" charset="0"/>
                          </a:rPr>
                        </m:ctrlPr>
                      </m:sSubSupPr>
                      <m:e>
                        <m:r>
                          <a:rPr lang="en-US" sz="2000" i="1">
                            <a:latin typeface="Cambria Math" panose="02040503050406030204" pitchFamily="18" charset="0"/>
                          </a:rPr>
                          <m:t>𝑑</m:t>
                        </m:r>
                      </m:e>
                      <m:sub>
                        <m:r>
                          <a:rPr lang="en-US" sz="2000" i="1">
                            <a:latin typeface="Cambria Math" panose="02040503050406030204" pitchFamily="18" charset="0"/>
                          </a:rPr>
                          <m:t>1</m:t>
                        </m:r>
                      </m:sub>
                      <m:sup>
                        <m:r>
                          <a:rPr lang="en-US" sz="2000" i="1">
                            <a:latin typeface="Cambria Math" panose="02040503050406030204" pitchFamily="18" charset="0"/>
                          </a:rPr>
                          <m:t>−</m:t>
                        </m:r>
                      </m:sup>
                    </m:sSubSup>
                  </m:oMath>
                </a14:m>
                <a:r>
                  <a:rPr lang="en-US" sz="2000" dirty="0"/>
                  <a:t>, </a:t>
                </a:r>
                <a14:m>
                  <m:oMath xmlns:m="http://schemas.openxmlformats.org/officeDocument/2006/math">
                    <m:sSubSup>
                      <m:sSubSupPr>
                        <m:ctrlPr>
                          <a:rPr lang="en-US" sz="2000" i="1">
                            <a:latin typeface="Cambria Math" panose="02040503050406030204" pitchFamily="18" charset="0"/>
                          </a:rPr>
                        </m:ctrlPr>
                      </m:sSubSupPr>
                      <m:e>
                        <m:r>
                          <a:rPr lang="en-US" sz="2000" i="1">
                            <a:latin typeface="Cambria Math" panose="02040503050406030204" pitchFamily="18" charset="0"/>
                          </a:rPr>
                          <m:t>𝑑</m:t>
                        </m:r>
                      </m:e>
                      <m:sub>
                        <m:r>
                          <a:rPr lang="en-US" sz="2000" i="1">
                            <a:latin typeface="Cambria Math" panose="02040503050406030204" pitchFamily="18" charset="0"/>
                          </a:rPr>
                          <m:t>2</m:t>
                        </m:r>
                      </m:sub>
                      <m:sup>
                        <m:r>
                          <a:rPr lang="en-US" sz="2000" i="1">
                            <a:latin typeface="Cambria Math" panose="02040503050406030204" pitchFamily="18" charset="0"/>
                          </a:rPr>
                          <m:t>−</m:t>
                        </m:r>
                      </m:sup>
                    </m:sSubSup>
                  </m:oMath>
                </a14:m>
                <a:r>
                  <a:rPr lang="en-US" sz="2000" dirty="0"/>
                  <a:t>, </a:t>
                </a:r>
                <a14:m>
                  <m:oMath xmlns:m="http://schemas.openxmlformats.org/officeDocument/2006/math">
                    <m:sSubSup>
                      <m:sSubSupPr>
                        <m:ctrlPr>
                          <a:rPr lang="en-US" sz="2000" i="1">
                            <a:latin typeface="Cambria Math" panose="02040503050406030204" pitchFamily="18" charset="0"/>
                          </a:rPr>
                        </m:ctrlPr>
                      </m:sSubSupPr>
                      <m:e>
                        <m:r>
                          <a:rPr lang="en-US" sz="2000" i="1">
                            <a:latin typeface="Cambria Math" panose="02040503050406030204" pitchFamily="18" charset="0"/>
                          </a:rPr>
                          <m:t>𝑑</m:t>
                        </m:r>
                      </m:e>
                      <m:sub>
                        <m:r>
                          <a:rPr lang="en-US" sz="2000" i="1">
                            <a:latin typeface="Cambria Math" panose="02040503050406030204" pitchFamily="18" charset="0"/>
                          </a:rPr>
                          <m:t>3</m:t>
                        </m:r>
                      </m:sub>
                      <m:sup>
                        <m:r>
                          <a:rPr lang="en-US" sz="2000" i="1">
                            <a:latin typeface="Cambria Math" panose="02040503050406030204" pitchFamily="18" charset="0"/>
                          </a:rPr>
                          <m:t>+</m:t>
                        </m:r>
                      </m:sup>
                    </m:sSubSup>
                    <m:r>
                      <a:rPr lang="en-US" sz="2000" b="0" i="1" smtClean="0">
                        <a:latin typeface="Cambria Math" panose="02040503050406030204" pitchFamily="18" charset="0"/>
                      </a:rPr>
                      <m:t>=0</m:t>
                    </m:r>
                  </m:oMath>
                </a14:m>
                <a:r>
                  <a:rPr lang="en-US" sz="2000" dirty="0"/>
                  <a:t>						</a:t>
                </a:r>
                <a14:m>
                  <m:oMath xmlns:m="http://schemas.openxmlformats.org/officeDocument/2006/math">
                    <m:r>
                      <a:rPr lang="en-US" sz="2000" i="1">
                        <a:latin typeface="Cambria Math" panose="02040503050406030204" pitchFamily="18" charset="0"/>
                      </a:rPr>
                      <m:t>𝑥</m:t>
                    </m:r>
                    <m:r>
                      <a:rPr lang="en-US" sz="2000" b="0" i="1" smtClean="0">
                        <a:latin typeface="Cambria Math" panose="02040503050406030204" pitchFamily="18" charset="0"/>
                      </a:rPr>
                      <m:t>,</m:t>
                    </m:r>
                    <m:r>
                      <a:rPr lang="en-US" sz="2000" i="1">
                        <a:latin typeface="Cambria Math" panose="02040503050406030204" pitchFamily="18" charset="0"/>
                      </a:rPr>
                      <m:t>𝑦</m:t>
                    </m:r>
                    <m:r>
                      <a:rPr lang="en-US" sz="2000" b="0" i="1" smtClean="0">
                        <a:latin typeface="Cambria Math" panose="02040503050406030204" pitchFamily="18" charset="0"/>
                      </a:rPr>
                      <m:t>,</m:t>
                    </m:r>
                    <m:sSubSup>
                      <m:sSubSupPr>
                        <m:ctrlPr>
                          <a:rPr lang="en-US" sz="2000" b="0" i="1" smtClean="0">
                            <a:latin typeface="Cambria Math" panose="02040503050406030204" pitchFamily="18" charset="0"/>
                          </a:rPr>
                        </m:ctrlPr>
                      </m:sSubSupPr>
                      <m:e>
                        <m:r>
                          <a:rPr lang="en-US" sz="2000" b="0" i="1" smtClean="0">
                            <a:latin typeface="Cambria Math" panose="02040503050406030204" pitchFamily="18" charset="0"/>
                          </a:rPr>
                          <m:t>𝑑</m:t>
                        </m:r>
                      </m:e>
                      <m:sub>
                        <m:r>
                          <a:rPr lang="en-US" sz="2000" b="0" i="1" smtClean="0">
                            <a:latin typeface="Cambria Math" panose="02040503050406030204" pitchFamily="18" charset="0"/>
                          </a:rPr>
                          <m:t>1</m:t>
                        </m:r>
                      </m:sub>
                      <m:sup>
                        <m:r>
                          <a:rPr lang="en-US" sz="2000" b="0" i="1" smtClean="0">
                            <a:latin typeface="Cambria Math" panose="02040503050406030204" pitchFamily="18" charset="0"/>
                          </a:rPr>
                          <m:t>+</m:t>
                        </m:r>
                      </m:sup>
                    </m:sSubSup>
                    <m:r>
                      <a:rPr lang="en-US" sz="2000" b="0" i="1" smtClean="0">
                        <a:latin typeface="Cambria Math" panose="02040503050406030204" pitchFamily="18" charset="0"/>
                      </a:rPr>
                      <m:t>,</m:t>
                    </m:r>
                    <m:sSubSup>
                      <m:sSubSupPr>
                        <m:ctrlPr>
                          <a:rPr lang="en-US" sz="2000" i="1">
                            <a:latin typeface="Cambria Math" panose="02040503050406030204" pitchFamily="18" charset="0"/>
                          </a:rPr>
                        </m:ctrlPr>
                      </m:sSubSupPr>
                      <m:e>
                        <m:r>
                          <a:rPr lang="en-US" sz="2000" i="1">
                            <a:latin typeface="Cambria Math" panose="02040503050406030204" pitchFamily="18" charset="0"/>
                          </a:rPr>
                          <m:t>𝑑</m:t>
                        </m:r>
                      </m:e>
                      <m:sub>
                        <m:r>
                          <a:rPr lang="en-US" sz="2000" b="0" i="1" smtClean="0">
                            <a:latin typeface="Cambria Math" panose="02040503050406030204" pitchFamily="18" charset="0"/>
                          </a:rPr>
                          <m:t>2</m:t>
                        </m:r>
                      </m:sub>
                      <m:sup>
                        <m:r>
                          <a:rPr lang="en-US" sz="2000" i="1">
                            <a:latin typeface="Cambria Math" panose="02040503050406030204" pitchFamily="18" charset="0"/>
                          </a:rPr>
                          <m:t>+</m:t>
                        </m:r>
                      </m:sup>
                    </m:sSubSup>
                    <m:r>
                      <a:rPr lang="en-US" sz="2000" b="0" i="0" smtClean="0">
                        <a:latin typeface="Cambria Math" panose="02040503050406030204" pitchFamily="18" charset="0"/>
                      </a:rPr>
                      <m:t>,</m:t>
                    </m:r>
                    <m:sSubSup>
                      <m:sSubSupPr>
                        <m:ctrlPr>
                          <a:rPr lang="en-US" sz="2000" i="1">
                            <a:latin typeface="Cambria Math" panose="02040503050406030204" pitchFamily="18" charset="0"/>
                          </a:rPr>
                        </m:ctrlPr>
                      </m:sSubSupPr>
                      <m:e>
                        <m:r>
                          <a:rPr lang="en-US" sz="2000" i="1">
                            <a:latin typeface="Cambria Math" panose="02040503050406030204" pitchFamily="18" charset="0"/>
                          </a:rPr>
                          <m:t>𝑑</m:t>
                        </m:r>
                      </m:e>
                      <m:sub>
                        <m:r>
                          <a:rPr lang="en-US" sz="2000" b="0" i="1" smtClean="0">
                            <a:latin typeface="Cambria Math" panose="02040503050406030204" pitchFamily="18" charset="0"/>
                          </a:rPr>
                          <m:t>3</m:t>
                        </m:r>
                      </m:sub>
                      <m:sup>
                        <m:r>
                          <a:rPr lang="en-US" sz="2000" i="1">
                            <a:latin typeface="Cambria Math" panose="02040503050406030204" pitchFamily="18" charset="0"/>
                          </a:rPr>
                          <m:t>−</m:t>
                        </m:r>
                      </m:sup>
                    </m:sSubSup>
                    <m:r>
                      <a:rPr lang="en-US" sz="2000" b="0" i="1" smtClean="0">
                        <a:latin typeface="Cambria Math" panose="02040503050406030204" pitchFamily="18" charset="0"/>
                      </a:rPr>
                      <m:t>,</m:t>
                    </m:r>
                    <m:sSubSup>
                      <m:sSubSupPr>
                        <m:ctrlPr>
                          <a:rPr lang="en-US" sz="2000" i="1">
                            <a:latin typeface="Cambria Math" panose="02040503050406030204" pitchFamily="18" charset="0"/>
                          </a:rPr>
                        </m:ctrlPr>
                      </m:sSubSupPr>
                      <m:e>
                        <m:r>
                          <a:rPr lang="en-US" sz="2000" i="1">
                            <a:latin typeface="Cambria Math" panose="02040503050406030204" pitchFamily="18" charset="0"/>
                          </a:rPr>
                          <m:t>𝑑</m:t>
                        </m:r>
                      </m:e>
                      <m:sub>
                        <m:r>
                          <a:rPr lang="en-US" sz="2000" b="0" i="1" smtClean="0">
                            <a:latin typeface="Cambria Math" panose="02040503050406030204" pitchFamily="18" charset="0"/>
                          </a:rPr>
                          <m:t>4</m:t>
                        </m:r>
                      </m:sub>
                      <m:sup>
                        <m:r>
                          <a:rPr lang="en-US" sz="2000" i="1">
                            <a:latin typeface="Cambria Math" panose="02040503050406030204" pitchFamily="18" charset="0"/>
                          </a:rPr>
                          <m:t>−</m:t>
                        </m:r>
                      </m:sup>
                    </m:sSubSup>
                    <m:r>
                      <a:rPr lang="en-US" sz="2000" i="1">
                        <a:latin typeface="Cambria Math" panose="02040503050406030204" pitchFamily="18" charset="0"/>
                      </a:rPr>
                      <m:t>,</m:t>
                    </m:r>
                    <m:sSubSup>
                      <m:sSubSupPr>
                        <m:ctrlPr>
                          <a:rPr lang="en-US" sz="2000" i="1">
                            <a:latin typeface="Cambria Math" panose="02040503050406030204" pitchFamily="18" charset="0"/>
                          </a:rPr>
                        </m:ctrlPr>
                      </m:sSubSupPr>
                      <m:e>
                        <m:r>
                          <a:rPr lang="en-US" sz="2000" i="1">
                            <a:latin typeface="Cambria Math" panose="02040503050406030204" pitchFamily="18" charset="0"/>
                          </a:rPr>
                          <m:t>𝑑</m:t>
                        </m:r>
                      </m:e>
                      <m:sub>
                        <m:r>
                          <a:rPr lang="en-US" sz="2000" b="0" i="1" smtClean="0">
                            <a:latin typeface="Cambria Math" panose="02040503050406030204" pitchFamily="18" charset="0"/>
                          </a:rPr>
                          <m:t>4</m:t>
                        </m:r>
                      </m:sub>
                      <m:sup>
                        <m:r>
                          <a:rPr lang="en-US" sz="2000" i="1">
                            <a:latin typeface="Cambria Math" panose="02040503050406030204" pitchFamily="18" charset="0"/>
                          </a:rPr>
                          <m:t>+</m:t>
                        </m:r>
                      </m:sup>
                    </m:sSubSup>
                    <m:r>
                      <a:rPr lang="en-US" sz="2000" b="0" i="1" smtClean="0">
                        <a:latin typeface="Cambria Math" panose="02040503050406030204" pitchFamily="18" charset="0"/>
                      </a:rPr>
                      <m:t>,</m:t>
                    </m:r>
                    <m:sSubSup>
                      <m:sSubSupPr>
                        <m:ctrlPr>
                          <a:rPr lang="en-US" sz="2000" i="1">
                            <a:latin typeface="Cambria Math" panose="02040503050406030204" pitchFamily="18" charset="0"/>
                          </a:rPr>
                        </m:ctrlPr>
                      </m:sSubSupPr>
                      <m:e>
                        <m:r>
                          <a:rPr lang="en-US" sz="2000" i="1">
                            <a:latin typeface="Cambria Math" panose="02040503050406030204" pitchFamily="18" charset="0"/>
                          </a:rPr>
                          <m:t>𝑑</m:t>
                        </m:r>
                      </m:e>
                      <m:sub>
                        <m:r>
                          <a:rPr lang="en-US" sz="2000" i="1">
                            <a:latin typeface="Cambria Math" panose="02040503050406030204" pitchFamily="18" charset="0"/>
                          </a:rPr>
                          <m:t>5</m:t>
                        </m:r>
                      </m:sub>
                      <m:sup>
                        <m:r>
                          <a:rPr lang="en-US" sz="2000" i="1">
                            <a:latin typeface="Cambria Math" panose="02040503050406030204" pitchFamily="18" charset="0"/>
                          </a:rPr>
                          <m:t>−</m:t>
                        </m:r>
                      </m:sup>
                    </m:sSubSup>
                    <m:r>
                      <a:rPr lang="en-US" sz="2000" b="0" i="1" smtClean="0">
                        <a:latin typeface="Cambria Math" panose="02040503050406030204" pitchFamily="18" charset="0"/>
                      </a:rPr>
                      <m:t>,</m:t>
                    </m:r>
                    <m:sSubSup>
                      <m:sSubSupPr>
                        <m:ctrlPr>
                          <a:rPr lang="en-US" sz="2000" i="1">
                            <a:latin typeface="Cambria Math" panose="02040503050406030204" pitchFamily="18" charset="0"/>
                          </a:rPr>
                        </m:ctrlPr>
                      </m:sSubSupPr>
                      <m:e>
                        <m:r>
                          <a:rPr lang="en-US" sz="2000" i="1">
                            <a:latin typeface="Cambria Math" panose="02040503050406030204" pitchFamily="18" charset="0"/>
                          </a:rPr>
                          <m:t>𝑑</m:t>
                        </m:r>
                      </m:e>
                      <m:sub>
                        <m:r>
                          <a:rPr lang="en-US" sz="2000" b="0" i="1" smtClean="0">
                            <a:latin typeface="Cambria Math" panose="02040503050406030204" pitchFamily="18" charset="0"/>
                          </a:rPr>
                          <m:t>6</m:t>
                        </m:r>
                      </m:sub>
                      <m:sup>
                        <m:r>
                          <a:rPr lang="en-US" sz="2000" i="1">
                            <a:latin typeface="Cambria Math" panose="02040503050406030204" pitchFamily="18" charset="0"/>
                          </a:rPr>
                          <m:t>−</m:t>
                        </m:r>
                      </m:sup>
                    </m:sSubSup>
                    <m:r>
                      <a:rPr lang="en-US" sz="2000" b="0" i="1" smtClean="0">
                        <a:latin typeface="Cambria Math" panose="02040503050406030204" pitchFamily="18" charset="0"/>
                      </a:rPr>
                      <m:t>≥0</m:t>
                    </m:r>
                  </m:oMath>
                </a14:m>
                <a:r>
                  <a:rPr lang="en-US" sz="2000" dirty="0"/>
                  <a:t>	</a:t>
                </a:r>
              </a:p>
            </p:txBody>
          </p:sp>
        </mc:Choice>
        <mc:Fallback xmlns="">
          <p:sp>
            <p:nvSpPr>
              <p:cNvPr id="29" name="TextBox 28">
                <a:extLst>
                  <a:ext uri="{FF2B5EF4-FFF2-40B4-BE49-F238E27FC236}">
                    <a16:creationId xmlns:a16="http://schemas.microsoft.com/office/drawing/2014/main" id="{E12E3D9A-89F6-40F3-BEAE-89D37BC9B2E1}"/>
                  </a:ext>
                </a:extLst>
              </p:cNvPr>
              <p:cNvSpPr txBox="1">
                <a:spLocks noRot="1" noChangeAspect="1" noMove="1" noResize="1" noEditPoints="1" noAdjustHandles="1" noChangeArrowheads="1" noChangeShapeType="1" noTextEdit="1"/>
              </p:cNvSpPr>
              <p:nvPr/>
            </p:nvSpPr>
            <p:spPr>
              <a:xfrm>
                <a:off x="1248024" y="3256410"/>
                <a:ext cx="8802951" cy="3170099"/>
              </a:xfrm>
              <a:prstGeom prst="rect">
                <a:avLst/>
              </a:prstGeom>
              <a:blipFill>
                <a:blip r:embed="rId7"/>
                <a:stretch>
                  <a:fillRect l="-762" t="-962" b="-192"/>
                </a:stretch>
              </a:blipFill>
            </p:spPr>
            <p:txBody>
              <a:bodyPr/>
              <a:lstStyle/>
              <a:p>
                <a:r>
                  <a:rPr lang="en-US">
                    <a:noFill/>
                  </a:rPr>
                  <a:t> </a:t>
                </a:r>
              </a:p>
            </p:txBody>
          </p:sp>
        </mc:Fallback>
      </mc:AlternateContent>
    </p:spTree>
    <p:extLst>
      <p:ext uri="{BB962C8B-B14F-4D97-AF65-F5344CB8AC3E}">
        <p14:creationId xmlns:p14="http://schemas.microsoft.com/office/powerpoint/2010/main" val="31779083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1568D3DA-67F7-464C-95FF-D7D56F4038D6}"/>
              </a:ext>
            </a:extLst>
          </p:cNvPr>
          <p:cNvSpPr/>
          <p:nvPr/>
        </p:nvSpPr>
        <p:spPr>
          <a:xfrm rot="19800000">
            <a:off x="-597297" y="674901"/>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A large body of water&#10;&#10;Description automatically generated">
            <a:extLst>
              <a:ext uri="{FF2B5EF4-FFF2-40B4-BE49-F238E27FC236}">
                <a16:creationId xmlns:a16="http://schemas.microsoft.com/office/drawing/2014/main" id="{B83B0471-BE25-41B4-B185-53BEB6528B89}"/>
              </a:ext>
            </a:extLst>
          </p:cNvPr>
          <p:cNvPicPr>
            <a:picLocks noChangeAspect="1"/>
          </p:cNvPicPr>
          <p:nvPr/>
        </p:nvPicPr>
        <p:blipFill rotWithShape="1">
          <a:blip r:embed="rId2">
            <a:alphaModFix amt="20000"/>
            <a:extLst>
              <a:ext uri="{28A0092B-C50C-407E-A947-70E740481C1C}">
                <a14:useLocalDpi xmlns:a14="http://schemas.microsoft.com/office/drawing/2010/main" val="0"/>
              </a:ext>
            </a:extLst>
          </a:blip>
          <a:srcRect t="34654" b="43573"/>
          <a:stretch/>
        </p:blipFill>
        <p:spPr>
          <a:xfrm>
            <a:off x="773935" y="442465"/>
            <a:ext cx="9018070" cy="1308226"/>
          </a:xfrm>
          <a:prstGeom prst="rect">
            <a:avLst/>
          </a:prstGeom>
        </p:spPr>
      </p:pic>
      <p:sp>
        <p:nvSpPr>
          <p:cNvPr id="34" name="Rectangle 33">
            <a:extLst>
              <a:ext uri="{FF2B5EF4-FFF2-40B4-BE49-F238E27FC236}">
                <a16:creationId xmlns:a16="http://schemas.microsoft.com/office/drawing/2014/main" id="{BFE7775A-1FAD-4E84-8B9E-DA4B39640B5E}"/>
              </a:ext>
            </a:extLst>
          </p:cNvPr>
          <p:cNvSpPr/>
          <p:nvPr/>
        </p:nvSpPr>
        <p:spPr>
          <a:xfrm rot="19800000">
            <a:off x="9089102" y="5937184"/>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5D79E09-6E77-4F87-B358-F18D99FA343D}"/>
              </a:ext>
            </a:extLst>
          </p:cNvPr>
          <p:cNvSpPr>
            <a:spLocks noGrp="1"/>
          </p:cNvSpPr>
          <p:nvPr>
            <p:ph type="title"/>
          </p:nvPr>
        </p:nvSpPr>
        <p:spPr>
          <a:xfrm>
            <a:off x="773934" y="425128"/>
            <a:ext cx="9018070" cy="1325563"/>
          </a:xfrm>
          <a:noFill/>
          <a:ln w="76200">
            <a:solidFill>
              <a:srgbClr val="11B29F"/>
            </a:solidFill>
          </a:ln>
        </p:spPr>
        <p:txBody>
          <a:bodyPr/>
          <a:lstStyle/>
          <a:p>
            <a:pPr algn="ctr"/>
            <a:r>
              <a:rPr lang="en-US" dirty="0">
                <a:solidFill>
                  <a:srgbClr val="404040"/>
                </a:solidFill>
                <a:latin typeface="Bodoni MT" panose="02070603080606020203" pitchFamily="18" charset="0"/>
              </a:rPr>
              <a:t>Ex: Beaver Creek Pottery</a:t>
            </a:r>
          </a:p>
        </p:txBody>
      </p:sp>
      <p:pic>
        <p:nvPicPr>
          <p:cNvPr id="5" name="Content Placeholder 4" descr="A picture containing cage&#10;&#10;Description automatically generated">
            <a:extLst>
              <a:ext uri="{FF2B5EF4-FFF2-40B4-BE49-F238E27FC236}">
                <a16:creationId xmlns:a16="http://schemas.microsoft.com/office/drawing/2014/main" id="{EF817497-4F98-4236-83EE-74FD8376B07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887140" y="47697"/>
            <a:ext cx="2143125" cy="2143125"/>
          </a:xfrm>
        </p:spPr>
      </p:pic>
      <p:sp>
        <p:nvSpPr>
          <p:cNvPr id="17" name="Rectangle 16">
            <a:extLst>
              <a:ext uri="{FF2B5EF4-FFF2-40B4-BE49-F238E27FC236}">
                <a16:creationId xmlns:a16="http://schemas.microsoft.com/office/drawing/2014/main" id="{C723ED3C-F5E6-4121-9EF2-DD9574E1A49F}"/>
              </a:ext>
            </a:extLst>
          </p:cNvPr>
          <p:cNvSpPr/>
          <p:nvPr/>
        </p:nvSpPr>
        <p:spPr>
          <a:xfrm>
            <a:off x="10085294" y="2008116"/>
            <a:ext cx="1776920" cy="76178"/>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F9E0EC60-66D4-4536-A867-30142339BAA7}"/>
              </a:ext>
            </a:extLst>
          </p:cNvPr>
          <p:cNvSpPr/>
          <p:nvPr/>
        </p:nvSpPr>
        <p:spPr>
          <a:xfrm>
            <a:off x="10085294" y="2129819"/>
            <a:ext cx="1776920" cy="76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F95AED49-24A8-4D10-9D31-F944565EC1B2}"/>
              </a:ext>
            </a:extLst>
          </p:cNvPr>
          <p:cNvSpPr/>
          <p:nvPr/>
        </p:nvSpPr>
        <p:spPr>
          <a:xfrm>
            <a:off x="10085294" y="2251522"/>
            <a:ext cx="1776920" cy="150200"/>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993D5826-407C-4F65-BE3A-EB593B942A36}"/>
              </a:ext>
            </a:extLst>
          </p:cNvPr>
          <p:cNvSpPr/>
          <p:nvPr/>
        </p:nvSpPr>
        <p:spPr>
          <a:xfrm>
            <a:off x="10085294" y="2447247"/>
            <a:ext cx="1776920" cy="150200"/>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D2785A94-4D0B-4559-9303-3C963AA0EF9A}"/>
              </a:ext>
            </a:extLst>
          </p:cNvPr>
          <p:cNvSpPr/>
          <p:nvPr/>
        </p:nvSpPr>
        <p:spPr>
          <a:xfrm>
            <a:off x="10085294" y="2642972"/>
            <a:ext cx="1776920" cy="362446"/>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B235F2E9-4558-433D-9527-7EFF5C5E78A8}"/>
              </a:ext>
            </a:extLst>
          </p:cNvPr>
          <p:cNvSpPr/>
          <p:nvPr/>
        </p:nvSpPr>
        <p:spPr>
          <a:xfrm>
            <a:off x="10085294" y="3050943"/>
            <a:ext cx="1776920" cy="362446"/>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99613B87-411B-4008-BF30-F1A3B8F247B5}"/>
              </a:ext>
            </a:extLst>
          </p:cNvPr>
          <p:cNvSpPr/>
          <p:nvPr/>
        </p:nvSpPr>
        <p:spPr>
          <a:xfrm>
            <a:off x="10085294" y="3490136"/>
            <a:ext cx="1776920" cy="3367864"/>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145B3BD2-B1C1-4ED2-A4E0-5E17DD3736F1}"/>
              </a:ext>
            </a:extLst>
          </p:cNvPr>
          <p:cNvSpPr/>
          <p:nvPr/>
        </p:nvSpPr>
        <p:spPr>
          <a:xfrm rot="19800000">
            <a:off x="-765351" y="385789"/>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DC3B2826-65DD-408B-8F18-8CCD6C052D8D}"/>
              </a:ext>
            </a:extLst>
          </p:cNvPr>
          <p:cNvSpPr/>
          <p:nvPr/>
        </p:nvSpPr>
        <p:spPr>
          <a:xfrm rot="19800000">
            <a:off x="9257156" y="6226296"/>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4935F901-F632-4698-8C7A-AC29B2397A6C}"/>
              </a:ext>
            </a:extLst>
          </p:cNvPr>
          <p:cNvSpPr/>
          <p:nvPr/>
        </p:nvSpPr>
        <p:spPr>
          <a:xfrm rot="19800000">
            <a:off x="8263809" y="5824178"/>
            <a:ext cx="4731177"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389720C5-6DCB-428D-8C4F-A02DEC239333}"/>
                  </a:ext>
                </a:extLst>
              </p:cNvPr>
              <p:cNvSpPr txBox="1"/>
              <p:nvPr/>
            </p:nvSpPr>
            <p:spPr>
              <a:xfrm>
                <a:off x="773935" y="1947592"/>
                <a:ext cx="9018069" cy="3170099"/>
              </a:xfrm>
              <a:prstGeom prst="rect">
                <a:avLst/>
              </a:prstGeom>
              <a:noFill/>
            </p:spPr>
            <p:txBody>
              <a:bodyPr wrap="square" rtlCol="0">
                <a:spAutoFit/>
              </a:bodyPr>
              <a:lstStyle/>
              <a:p>
                <a:pPr marL="285750" indent="-285750">
                  <a:buFont typeface="Arial" panose="020B0604020202020204" pitchFamily="34" charset="0"/>
                  <a:buChar char="•"/>
                </a:pPr>
                <a:r>
                  <a:rPr lang="en-US" sz="2000" dirty="0">
                    <a:solidFill>
                      <a:srgbClr val="404040"/>
                    </a:solidFill>
                    <a:latin typeface="Corbel" panose="020B0503020204020204" pitchFamily="34" charset="0"/>
                  </a:rPr>
                  <a:t>See tab </a:t>
                </a:r>
                <a:r>
                  <a:rPr lang="en-US" sz="2000" dirty="0">
                    <a:solidFill>
                      <a:srgbClr val="A71B86"/>
                    </a:solidFill>
                    <a:latin typeface="Corbel" panose="020B0503020204020204" pitchFamily="34" charset="0"/>
                  </a:rPr>
                  <a:t>Priority 4</a:t>
                </a:r>
                <a:r>
                  <a:rPr lang="en-US" sz="2000" dirty="0">
                    <a:solidFill>
                      <a:srgbClr val="404040"/>
                    </a:solidFill>
                    <a:latin typeface="Corbel" panose="020B0503020204020204" pitchFamily="34" charset="0"/>
                  </a:rPr>
                  <a:t> for minimization of </a:t>
                </a:r>
                <a14:m>
                  <m:oMath xmlns:m="http://schemas.openxmlformats.org/officeDocument/2006/math">
                    <m:sSubSup>
                      <m:sSubSupPr>
                        <m:ctrlPr>
                          <a:rPr lang="en-US" sz="2000" i="1" smtClean="0">
                            <a:solidFill>
                              <a:srgbClr val="A71B86"/>
                            </a:solidFill>
                            <a:latin typeface="Cambria Math" panose="02040503050406030204" pitchFamily="18" charset="0"/>
                          </a:rPr>
                        </m:ctrlPr>
                      </m:sSubSupPr>
                      <m:e>
                        <m:r>
                          <a:rPr lang="en-US" sz="2000" i="1">
                            <a:solidFill>
                              <a:srgbClr val="A71B86"/>
                            </a:solidFill>
                            <a:latin typeface="Cambria Math" panose="02040503050406030204" pitchFamily="18" charset="0"/>
                          </a:rPr>
                          <m:t>𝑑</m:t>
                        </m:r>
                      </m:e>
                      <m:sub>
                        <m:r>
                          <a:rPr lang="en-US" sz="2000" b="0" i="1" smtClean="0">
                            <a:solidFill>
                              <a:srgbClr val="A71B86"/>
                            </a:solidFill>
                            <a:latin typeface="Cambria Math" panose="02040503050406030204" pitchFamily="18" charset="0"/>
                          </a:rPr>
                          <m:t>4</m:t>
                        </m:r>
                      </m:sub>
                      <m:sup>
                        <m:r>
                          <a:rPr lang="en-US" sz="2000" b="0" i="1" smtClean="0">
                            <a:solidFill>
                              <a:srgbClr val="A71B86"/>
                            </a:solidFill>
                            <a:latin typeface="Cambria Math" panose="02040503050406030204" pitchFamily="18" charset="0"/>
                          </a:rPr>
                          <m:t>+</m:t>
                        </m:r>
                      </m:sup>
                    </m:sSubSup>
                  </m:oMath>
                </a14:m>
                <a:endParaRPr lang="en-US" sz="2000" dirty="0">
                  <a:solidFill>
                    <a:srgbClr val="404040"/>
                  </a:solidFill>
                  <a:latin typeface="Corbel" panose="020B0503020204020204" pitchFamily="34" charset="0"/>
                </a:endParaRPr>
              </a:p>
              <a:p>
                <a:pPr marL="742950" lvl="1" indent="-285750">
                  <a:buFont typeface="Arial" panose="020B0604020202020204" pitchFamily="34" charset="0"/>
                  <a:buChar char="•"/>
                </a:pPr>
                <a:r>
                  <a:rPr lang="en-US" sz="2000" dirty="0">
                    <a:solidFill>
                      <a:srgbClr val="404040"/>
                    </a:solidFill>
                    <a:latin typeface="Corbel" panose="020B0503020204020204" pitchFamily="34" charset="0"/>
                  </a:rPr>
                  <a:t>Optimal solution</a:t>
                </a:r>
              </a:p>
              <a:p>
                <a:pPr marL="742950" lvl="1" indent="-285750">
                  <a:buFont typeface="Arial" panose="020B0604020202020204" pitchFamily="34" charset="0"/>
                  <a:buChar char="•"/>
                </a:pPr>
                <a:endParaRPr lang="en-US" sz="2000" dirty="0">
                  <a:solidFill>
                    <a:srgbClr val="404040"/>
                  </a:solidFill>
                  <a:latin typeface="Corbel" panose="020B0503020204020204" pitchFamily="34" charset="0"/>
                </a:endParaRPr>
              </a:p>
              <a:p>
                <a:pPr marL="742950" lvl="1" indent="-285750">
                  <a:buFont typeface="Arial" panose="020B0604020202020204" pitchFamily="34" charset="0"/>
                  <a:buChar char="•"/>
                </a:pPr>
                <a:endParaRPr lang="en-US" sz="2000" dirty="0">
                  <a:solidFill>
                    <a:srgbClr val="404040"/>
                  </a:solidFill>
                  <a:latin typeface="Corbel" panose="020B0503020204020204" pitchFamily="34" charset="0"/>
                </a:endParaRPr>
              </a:p>
              <a:p>
                <a:pPr marL="742950" lvl="1" indent="-285750">
                  <a:buFont typeface="Arial" panose="020B0604020202020204" pitchFamily="34" charset="0"/>
                  <a:buChar char="•"/>
                </a:pPr>
                <a:endParaRPr lang="en-US" sz="2000" dirty="0">
                  <a:solidFill>
                    <a:srgbClr val="404040"/>
                  </a:solidFill>
                  <a:latin typeface="Corbel" panose="020B0503020204020204" pitchFamily="34" charset="0"/>
                </a:endParaRPr>
              </a:p>
              <a:p>
                <a:pPr marL="742950" lvl="1" indent="-285750">
                  <a:buFont typeface="Arial" panose="020B0604020202020204" pitchFamily="34" charset="0"/>
                  <a:buChar char="•"/>
                </a:pPr>
                <a:r>
                  <a:rPr lang="en-US" sz="2000" dirty="0">
                    <a:solidFill>
                      <a:srgbClr val="404040"/>
                    </a:solidFill>
                    <a:latin typeface="Corbel" panose="020B0503020204020204" pitchFamily="34" charset="0"/>
                  </a:rPr>
                  <a:t>Solution did not change and </a:t>
                </a:r>
                <a14:m>
                  <m:oMath xmlns:m="http://schemas.openxmlformats.org/officeDocument/2006/math">
                    <m:sSubSup>
                      <m:sSubSupPr>
                        <m:ctrlPr>
                          <a:rPr lang="en-US" sz="2000" i="1">
                            <a:latin typeface="Cambria Math" panose="02040503050406030204" pitchFamily="18" charset="0"/>
                          </a:rPr>
                        </m:ctrlPr>
                      </m:sSubSupPr>
                      <m:e>
                        <m:r>
                          <a:rPr lang="en-US" sz="2000" i="1">
                            <a:latin typeface="Cambria Math" panose="02040503050406030204" pitchFamily="18" charset="0"/>
                          </a:rPr>
                          <m:t>𝑑</m:t>
                        </m:r>
                      </m:e>
                      <m:sub>
                        <m:r>
                          <a:rPr lang="en-US" sz="2000" i="1">
                            <a:latin typeface="Cambria Math" panose="02040503050406030204" pitchFamily="18" charset="0"/>
                          </a:rPr>
                          <m:t>4</m:t>
                        </m:r>
                      </m:sub>
                      <m:sup>
                        <m:r>
                          <a:rPr lang="en-US" sz="2000" i="1">
                            <a:latin typeface="Cambria Math" panose="02040503050406030204" pitchFamily="18" charset="0"/>
                          </a:rPr>
                          <m:t>+</m:t>
                        </m:r>
                      </m:sup>
                    </m:sSubSup>
                    <m:r>
                      <a:rPr lang="en-US" sz="2000" i="1">
                        <a:latin typeface="Cambria Math" panose="02040503050406030204" pitchFamily="18" charset="0"/>
                      </a:rPr>
                      <m:t>=5</m:t>
                    </m:r>
                  </m:oMath>
                </a14:m>
                <a:r>
                  <a:rPr lang="en-US" sz="2000" dirty="0">
                    <a:solidFill>
                      <a:srgbClr val="404040"/>
                    </a:solidFill>
                    <a:latin typeface="Corbel" panose="020B0503020204020204" pitchFamily="34" charset="0"/>
                  </a:rPr>
                  <a:t>  in both cases</a:t>
                </a:r>
              </a:p>
              <a:p>
                <a:pPr marL="742950" lvl="1" indent="-285750">
                  <a:buFont typeface="Arial" panose="020B0604020202020204" pitchFamily="34" charset="0"/>
                  <a:buChar char="•"/>
                </a:pPr>
                <a:r>
                  <a:rPr lang="en-US" sz="2000" dirty="0">
                    <a:solidFill>
                      <a:srgbClr val="404040"/>
                    </a:solidFill>
                    <a:latin typeface="Corbel" panose="020B0503020204020204" pitchFamily="34" charset="0"/>
                  </a:rPr>
                  <a:t>Not possible to reduce the value of </a:t>
                </a:r>
                <a14:m>
                  <m:oMath xmlns:m="http://schemas.openxmlformats.org/officeDocument/2006/math">
                    <m:sSubSup>
                      <m:sSubSupPr>
                        <m:ctrlPr>
                          <a:rPr lang="en-US" sz="2000" i="1">
                            <a:latin typeface="Cambria Math" panose="02040503050406030204" pitchFamily="18" charset="0"/>
                          </a:rPr>
                        </m:ctrlPr>
                      </m:sSubSupPr>
                      <m:e>
                        <m:r>
                          <a:rPr lang="en-US" sz="2000" i="1">
                            <a:latin typeface="Cambria Math" panose="02040503050406030204" pitchFamily="18" charset="0"/>
                          </a:rPr>
                          <m:t>𝑑</m:t>
                        </m:r>
                      </m:e>
                      <m:sub>
                        <m:r>
                          <a:rPr lang="en-US" sz="2000" i="1">
                            <a:latin typeface="Cambria Math" panose="02040503050406030204" pitchFamily="18" charset="0"/>
                          </a:rPr>
                          <m:t>4</m:t>
                        </m:r>
                      </m:sub>
                      <m:sup>
                        <m:r>
                          <a:rPr lang="en-US" sz="2000" i="1">
                            <a:latin typeface="Cambria Math" panose="02040503050406030204" pitchFamily="18" charset="0"/>
                          </a:rPr>
                          <m:t>+</m:t>
                        </m:r>
                      </m:sup>
                    </m:sSubSup>
                  </m:oMath>
                </a14:m>
                <a:r>
                  <a:rPr lang="en-US" sz="2000" dirty="0">
                    <a:solidFill>
                      <a:srgbClr val="404040"/>
                    </a:solidFill>
                    <a:latin typeface="Corbel" panose="020B0503020204020204" pitchFamily="34" charset="0"/>
                  </a:rPr>
                  <a:t> without violating the optimal solutions for the three goals that have higher priority</a:t>
                </a:r>
              </a:p>
              <a:p>
                <a:pPr marL="742950" lvl="1" indent="-285750">
                  <a:buFont typeface="Arial" panose="020B0604020202020204" pitchFamily="34" charset="0"/>
                  <a:buChar char="•"/>
                </a:pPr>
                <a:r>
                  <a:rPr lang="en-US" sz="2000" dirty="0">
                    <a:solidFill>
                      <a:srgbClr val="404040"/>
                    </a:solidFill>
                    <a:latin typeface="Corbel" panose="020B0503020204020204" pitchFamily="34" charset="0"/>
                  </a:rPr>
                  <a:t>This indicates that the overtime must be exceed by 5 hours to fulfill other constraints from higher priority goals</a:t>
                </a:r>
              </a:p>
            </p:txBody>
          </p:sp>
        </mc:Choice>
        <mc:Fallback xmlns="">
          <p:sp>
            <p:nvSpPr>
              <p:cNvPr id="36" name="TextBox 35">
                <a:extLst>
                  <a:ext uri="{FF2B5EF4-FFF2-40B4-BE49-F238E27FC236}">
                    <a16:creationId xmlns:a16="http://schemas.microsoft.com/office/drawing/2014/main" id="{389720C5-6DCB-428D-8C4F-A02DEC239333}"/>
                  </a:ext>
                </a:extLst>
              </p:cNvPr>
              <p:cNvSpPr txBox="1">
                <a:spLocks noRot="1" noChangeAspect="1" noMove="1" noResize="1" noEditPoints="1" noAdjustHandles="1" noChangeArrowheads="1" noChangeShapeType="1" noTextEdit="1"/>
              </p:cNvSpPr>
              <p:nvPr/>
            </p:nvSpPr>
            <p:spPr>
              <a:xfrm>
                <a:off x="773935" y="1947592"/>
                <a:ext cx="9018069" cy="3170099"/>
              </a:xfrm>
              <a:prstGeom prst="rect">
                <a:avLst/>
              </a:prstGeom>
              <a:blipFill>
                <a:blip r:embed="rId4"/>
                <a:stretch>
                  <a:fillRect l="-609" t="-960" r="-1082" b="-2303"/>
                </a:stretch>
              </a:blipFill>
            </p:spPr>
            <p:txBody>
              <a:bodyPr/>
              <a:lstStyle/>
              <a:p>
                <a:r>
                  <a:rPr lang="en-US">
                    <a:noFill/>
                  </a:rPr>
                  <a:t> </a:t>
                </a:r>
              </a:p>
            </p:txBody>
          </p:sp>
        </mc:Fallback>
      </mc:AlternateContent>
      <p:pic>
        <p:nvPicPr>
          <p:cNvPr id="37" name="Graphic 36" descr="Palm tree">
            <a:extLst>
              <a:ext uri="{FF2B5EF4-FFF2-40B4-BE49-F238E27FC236}">
                <a16:creationId xmlns:a16="http://schemas.microsoft.com/office/drawing/2014/main" id="{79F2EC1B-9713-4CCF-8301-82ED265F394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964994" y="809490"/>
            <a:ext cx="914400" cy="914400"/>
          </a:xfrm>
          <a:prstGeom prst="rect">
            <a:avLst/>
          </a:prstGeom>
        </p:spPr>
      </p:pic>
      <p:pic>
        <p:nvPicPr>
          <p:cNvPr id="38" name="Graphic 37" descr="Palm tree">
            <a:extLst>
              <a:ext uri="{FF2B5EF4-FFF2-40B4-BE49-F238E27FC236}">
                <a16:creationId xmlns:a16="http://schemas.microsoft.com/office/drawing/2014/main" id="{11C9CA6F-B5F0-4837-8E50-85C201ADA4F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834542" y="1142112"/>
            <a:ext cx="553133" cy="553133"/>
          </a:xfrm>
          <a:prstGeom prst="rect">
            <a:avLst/>
          </a:prstGeom>
        </p:spPr>
      </p:pic>
      <p:pic>
        <p:nvPicPr>
          <p:cNvPr id="39" name="Graphic 38" descr="Palm tree">
            <a:extLst>
              <a:ext uri="{FF2B5EF4-FFF2-40B4-BE49-F238E27FC236}">
                <a16:creationId xmlns:a16="http://schemas.microsoft.com/office/drawing/2014/main" id="{585AC1AD-01C8-4E2D-8361-4BEA62A4858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387675" y="1277468"/>
            <a:ext cx="404329" cy="404329"/>
          </a:xfrm>
          <a:prstGeom prst="rect">
            <a:avLst/>
          </a:prstGeom>
        </p:spPr>
      </p:pic>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1E0842FF-1570-4B34-9501-15C1847F564A}"/>
                  </a:ext>
                </a:extLst>
              </p:cNvPr>
              <p:cNvSpPr txBox="1"/>
              <p:nvPr/>
            </p:nvSpPr>
            <p:spPr>
              <a:xfrm>
                <a:off x="619243" y="2670334"/>
                <a:ext cx="8802951" cy="707886"/>
              </a:xfrm>
              <a:prstGeom prst="rect">
                <a:avLst/>
              </a:prstGeom>
              <a:noFill/>
            </p:spPr>
            <p:txBody>
              <a:bodyPr wrap="square" rtlCol="0">
                <a:spAutoFit/>
              </a:bodyPr>
              <a:lstStyle/>
              <a:p>
                <a:r>
                  <a:rPr lang="en-US" sz="2000" dirty="0"/>
                  <a:t>	</a:t>
                </a:r>
                <a14:m>
                  <m:oMath xmlns:m="http://schemas.openxmlformats.org/officeDocument/2006/math">
                    <m:r>
                      <a:rPr lang="en-US" sz="2000" i="1">
                        <a:latin typeface="Cambria Math" panose="02040503050406030204" pitchFamily="18" charset="0"/>
                      </a:rPr>
                      <m:t>𝑥</m:t>
                    </m:r>
                    <m:r>
                      <a:rPr lang="en-US" sz="2000" b="0" i="1" smtClean="0">
                        <a:latin typeface="Cambria Math" panose="02040503050406030204" pitchFamily="18" charset="0"/>
                      </a:rPr>
                      <m:t>=15      </m:t>
                    </m:r>
                    <m:r>
                      <a:rPr lang="en-US" sz="2000" i="1">
                        <a:latin typeface="Cambria Math" panose="02040503050406030204" pitchFamily="18" charset="0"/>
                      </a:rPr>
                      <m:t>𝑦</m:t>
                    </m:r>
                    <m:r>
                      <a:rPr lang="en-US" sz="2000" b="0" i="1" smtClean="0">
                        <a:latin typeface="Cambria Math" panose="02040503050406030204" pitchFamily="18" charset="0"/>
                      </a:rPr>
                      <m:t>=20       </m:t>
                    </m:r>
                    <m:sSubSup>
                      <m:sSubSupPr>
                        <m:ctrlPr>
                          <a:rPr lang="en-US" sz="2000" i="1">
                            <a:latin typeface="Cambria Math" panose="02040503050406030204" pitchFamily="18" charset="0"/>
                          </a:rPr>
                        </m:ctrlPr>
                      </m:sSubSupPr>
                      <m:e>
                        <m:r>
                          <a:rPr lang="en-US" sz="2000" i="1">
                            <a:latin typeface="Cambria Math" panose="02040503050406030204" pitchFamily="18" charset="0"/>
                          </a:rPr>
                          <m:t>𝑑</m:t>
                        </m:r>
                      </m:e>
                      <m:sub>
                        <m:r>
                          <a:rPr lang="en-US" sz="2000" i="1">
                            <a:latin typeface="Cambria Math" panose="02040503050406030204" pitchFamily="18" charset="0"/>
                          </a:rPr>
                          <m:t>1</m:t>
                        </m:r>
                      </m:sub>
                      <m:sup>
                        <m:r>
                          <a:rPr lang="en-US" sz="2000" i="1">
                            <a:latin typeface="Cambria Math" panose="02040503050406030204" pitchFamily="18" charset="0"/>
                          </a:rPr>
                          <m:t>+</m:t>
                        </m:r>
                      </m:sup>
                    </m:sSubSup>
                    <m:r>
                      <a:rPr lang="en-US" sz="2000" i="1">
                        <a:latin typeface="Cambria Math" panose="02040503050406030204" pitchFamily="18" charset="0"/>
                      </a:rPr>
                      <m:t>=15</m:t>
                    </m:r>
                    <m:r>
                      <a:rPr lang="en-US" sz="2000" b="0" i="1" smtClean="0">
                        <a:latin typeface="Cambria Math" panose="02040503050406030204" pitchFamily="18" charset="0"/>
                      </a:rPr>
                      <m:t>     </m:t>
                    </m:r>
                    <m:sSubSup>
                      <m:sSubSupPr>
                        <m:ctrlPr>
                          <a:rPr lang="en-US" sz="2000" i="1">
                            <a:latin typeface="Cambria Math" panose="02040503050406030204" pitchFamily="18" charset="0"/>
                          </a:rPr>
                        </m:ctrlPr>
                      </m:sSubSupPr>
                      <m:e>
                        <m:r>
                          <a:rPr lang="en-US" sz="2000" i="1">
                            <a:latin typeface="Cambria Math" panose="02040503050406030204" pitchFamily="18" charset="0"/>
                          </a:rPr>
                          <m:t>𝑑</m:t>
                        </m:r>
                      </m:e>
                      <m:sub>
                        <m:r>
                          <a:rPr lang="en-US" sz="2000" i="1">
                            <a:latin typeface="Cambria Math" panose="02040503050406030204" pitchFamily="18" charset="0"/>
                          </a:rPr>
                          <m:t>4</m:t>
                        </m:r>
                      </m:sub>
                      <m:sup>
                        <m:r>
                          <a:rPr lang="en-US" sz="2000" i="1">
                            <a:latin typeface="Cambria Math" panose="02040503050406030204" pitchFamily="18" charset="0"/>
                          </a:rPr>
                          <m:t>+</m:t>
                        </m:r>
                      </m:sup>
                    </m:sSubSup>
                    <m:r>
                      <a:rPr lang="en-US" sz="2000" i="1">
                        <a:latin typeface="Cambria Math" panose="02040503050406030204" pitchFamily="18" charset="0"/>
                      </a:rPr>
                      <m:t>=5</m:t>
                    </m:r>
                    <m:r>
                      <a:rPr lang="en-US" sz="2000" b="0" i="1" smtClean="0">
                        <a:latin typeface="Cambria Math" panose="02040503050406030204" pitchFamily="18" charset="0"/>
                      </a:rPr>
                      <m:t>      </m:t>
                    </m:r>
                    <m:sSubSup>
                      <m:sSubSupPr>
                        <m:ctrlPr>
                          <a:rPr lang="en-US" sz="2000" i="1">
                            <a:latin typeface="Cambria Math" panose="02040503050406030204" pitchFamily="18" charset="0"/>
                          </a:rPr>
                        </m:ctrlPr>
                      </m:sSubSupPr>
                      <m:e>
                        <m:r>
                          <a:rPr lang="en-US" sz="2000" i="1">
                            <a:latin typeface="Cambria Math" panose="02040503050406030204" pitchFamily="18" charset="0"/>
                          </a:rPr>
                          <m:t>𝑑</m:t>
                        </m:r>
                      </m:e>
                      <m:sub>
                        <m:r>
                          <a:rPr lang="en-US" sz="2000" i="1">
                            <a:latin typeface="Cambria Math" panose="02040503050406030204" pitchFamily="18" charset="0"/>
                          </a:rPr>
                          <m:t>5</m:t>
                        </m:r>
                      </m:sub>
                      <m:sup>
                        <m:r>
                          <a:rPr lang="en-US" sz="2000" i="1">
                            <a:latin typeface="Cambria Math" panose="02040503050406030204" pitchFamily="18" charset="0"/>
                          </a:rPr>
                          <m:t>−</m:t>
                        </m:r>
                      </m:sup>
                    </m:sSubSup>
                    <m:r>
                      <a:rPr lang="en-US" sz="2000" i="1">
                        <a:latin typeface="Cambria Math" panose="02040503050406030204" pitchFamily="18" charset="0"/>
                      </a:rPr>
                      <m:t>=15</m:t>
                    </m:r>
                  </m:oMath>
                </a14:m>
                <a:endParaRPr lang="en-US" sz="2000" b="0" i="1" dirty="0">
                  <a:latin typeface="Cambria Math" panose="02040503050406030204" pitchFamily="18" charset="0"/>
                </a:endParaRPr>
              </a:p>
              <a:p>
                <a:r>
                  <a:rPr lang="en-US" sz="2000" dirty="0"/>
                  <a:t>	</a:t>
                </a:r>
                <a14:m>
                  <m:oMath xmlns:m="http://schemas.openxmlformats.org/officeDocument/2006/math">
                    <m:sSubSup>
                      <m:sSubSupPr>
                        <m:ctrlPr>
                          <a:rPr lang="en-US" sz="2000" i="1">
                            <a:latin typeface="Cambria Math" panose="02040503050406030204" pitchFamily="18" charset="0"/>
                          </a:rPr>
                        </m:ctrlPr>
                      </m:sSubSupPr>
                      <m:e>
                        <m:r>
                          <a:rPr lang="en-US" sz="2000" i="1">
                            <a:latin typeface="Cambria Math" panose="02040503050406030204" pitchFamily="18" charset="0"/>
                          </a:rPr>
                          <m:t>𝑑</m:t>
                        </m:r>
                      </m:e>
                      <m:sub>
                        <m:r>
                          <a:rPr lang="en-US" sz="2000" b="0" i="1" smtClean="0">
                            <a:latin typeface="Cambria Math" panose="02040503050406030204" pitchFamily="18" charset="0"/>
                          </a:rPr>
                          <m:t>1</m:t>
                        </m:r>
                      </m:sub>
                      <m:sup>
                        <m:r>
                          <a:rPr lang="en-US" sz="2000" i="1">
                            <a:latin typeface="Cambria Math" panose="02040503050406030204" pitchFamily="18" charset="0"/>
                          </a:rPr>
                          <m:t>−</m:t>
                        </m:r>
                      </m:sup>
                    </m:sSubSup>
                    <m:r>
                      <a:rPr lang="en-US" sz="2000" b="0" i="1" smtClean="0">
                        <a:latin typeface="Cambria Math" panose="02040503050406030204" pitchFamily="18" charset="0"/>
                      </a:rPr>
                      <m:t>,</m:t>
                    </m:r>
                    <m:sSubSup>
                      <m:sSubSupPr>
                        <m:ctrlPr>
                          <a:rPr lang="en-US" sz="2000" i="1">
                            <a:latin typeface="Cambria Math" panose="02040503050406030204" pitchFamily="18" charset="0"/>
                          </a:rPr>
                        </m:ctrlPr>
                      </m:sSubSupPr>
                      <m:e>
                        <m:r>
                          <a:rPr lang="en-US" sz="2000" i="1">
                            <a:latin typeface="Cambria Math" panose="02040503050406030204" pitchFamily="18" charset="0"/>
                          </a:rPr>
                          <m:t>𝑑</m:t>
                        </m:r>
                      </m:e>
                      <m:sub>
                        <m:r>
                          <a:rPr lang="en-US" sz="2000" b="0" i="1" smtClean="0">
                            <a:latin typeface="Cambria Math" panose="02040503050406030204" pitchFamily="18" charset="0"/>
                          </a:rPr>
                          <m:t>2</m:t>
                        </m:r>
                      </m:sub>
                      <m:sup>
                        <m:r>
                          <a:rPr lang="en-US" sz="2000" i="1">
                            <a:latin typeface="Cambria Math" panose="02040503050406030204" pitchFamily="18" charset="0"/>
                          </a:rPr>
                          <m:t>−</m:t>
                        </m:r>
                      </m:sup>
                    </m:sSubSup>
                    <m:r>
                      <a:rPr lang="en-US" sz="2000" i="1">
                        <a:latin typeface="Cambria Math" panose="02040503050406030204" pitchFamily="18" charset="0"/>
                      </a:rPr>
                      <m:t>,</m:t>
                    </m:r>
                    <m:sSubSup>
                      <m:sSubSupPr>
                        <m:ctrlPr>
                          <a:rPr lang="en-US" sz="2000" i="1">
                            <a:latin typeface="Cambria Math" panose="02040503050406030204" pitchFamily="18" charset="0"/>
                          </a:rPr>
                        </m:ctrlPr>
                      </m:sSubSupPr>
                      <m:e>
                        <m:r>
                          <a:rPr lang="en-US" sz="2000" i="1">
                            <a:latin typeface="Cambria Math" panose="02040503050406030204" pitchFamily="18" charset="0"/>
                          </a:rPr>
                          <m:t>𝑑</m:t>
                        </m:r>
                      </m:e>
                      <m:sub>
                        <m:r>
                          <a:rPr lang="en-US" sz="2000" b="0" i="1" smtClean="0">
                            <a:latin typeface="Cambria Math" panose="02040503050406030204" pitchFamily="18" charset="0"/>
                          </a:rPr>
                          <m:t>2</m:t>
                        </m:r>
                      </m:sub>
                      <m:sup>
                        <m:r>
                          <a:rPr lang="en-US" sz="2000" i="1">
                            <a:latin typeface="Cambria Math" panose="02040503050406030204" pitchFamily="18" charset="0"/>
                          </a:rPr>
                          <m:t>+</m:t>
                        </m:r>
                      </m:sup>
                    </m:sSubSup>
                    <m:r>
                      <a:rPr lang="en-US" sz="2000" b="0" i="0" smtClean="0">
                        <a:latin typeface="Cambria Math" panose="02040503050406030204" pitchFamily="18" charset="0"/>
                      </a:rPr>
                      <m:t>,</m:t>
                    </m:r>
                    <m:sSubSup>
                      <m:sSubSupPr>
                        <m:ctrlPr>
                          <a:rPr lang="en-US" sz="2000" i="1">
                            <a:latin typeface="Cambria Math" panose="02040503050406030204" pitchFamily="18" charset="0"/>
                          </a:rPr>
                        </m:ctrlPr>
                      </m:sSubSupPr>
                      <m:e>
                        <m:r>
                          <a:rPr lang="en-US" sz="2000" i="1">
                            <a:latin typeface="Cambria Math" panose="02040503050406030204" pitchFamily="18" charset="0"/>
                          </a:rPr>
                          <m:t>𝑑</m:t>
                        </m:r>
                      </m:e>
                      <m:sub>
                        <m:r>
                          <a:rPr lang="en-US" sz="2000" b="0" i="1" smtClean="0">
                            <a:latin typeface="Cambria Math" panose="02040503050406030204" pitchFamily="18" charset="0"/>
                          </a:rPr>
                          <m:t>3</m:t>
                        </m:r>
                      </m:sub>
                      <m:sup>
                        <m:r>
                          <a:rPr lang="en-US" sz="2000" i="1">
                            <a:latin typeface="Cambria Math" panose="02040503050406030204" pitchFamily="18" charset="0"/>
                          </a:rPr>
                          <m:t>−</m:t>
                        </m:r>
                      </m:sup>
                    </m:sSubSup>
                    <m:r>
                      <a:rPr lang="en-US" sz="2000" i="1">
                        <a:latin typeface="Cambria Math" panose="02040503050406030204" pitchFamily="18" charset="0"/>
                      </a:rPr>
                      <m:t>,</m:t>
                    </m:r>
                    <m:sSubSup>
                      <m:sSubSupPr>
                        <m:ctrlPr>
                          <a:rPr lang="en-US" sz="2000" i="1">
                            <a:latin typeface="Cambria Math" panose="02040503050406030204" pitchFamily="18" charset="0"/>
                          </a:rPr>
                        </m:ctrlPr>
                      </m:sSubSupPr>
                      <m:e>
                        <m:r>
                          <a:rPr lang="en-US" sz="2000" i="1">
                            <a:latin typeface="Cambria Math" panose="02040503050406030204" pitchFamily="18" charset="0"/>
                          </a:rPr>
                          <m:t>𝑑</m:t>
                        </m:r>
                      </m:e>
                      <m:sub>
                        <m:r>
                          <a:rPr lang="en-US" sz="2000" b="0" i="1" smtClean="0">
                            <a:latin typeface="Cambria Math" panose="02040503050406030204" pitchFamily="18" charset="0"/>
                          </a:rPr>
                          <m:t>3</m:t>
                        </m:r>
                      </m:sub>
                      <m:sup>
                        <m:r>
                          <a:rPr lang="en-US" sz="2000" i="1">
                            <a:latin typeface="Cambria Math" panose="02040503050406030204" pitchFamily="18" charset="0"/>
                          </a:rPr>
                          <m:t>+</m:t>
                        </m:r>
                      </m:sup>
                    </m:sSubSup>
                    <m:r>
                      <a:rPr lang="en-US" sz="2000" b="0" i="1" smtClean="0">
                        <a:latin typeface="Cambria Math" panose="02040503050406030204" pitchFamily="18" charset="0"/>
                      </a:rPr>
                      <m:t>,</m:t>
                    </m:r>
                    <m:sSubSup>
                      <m:sSubSupPr>
                        <m:ctrlPr>
                          <a:rPr lang="en-US" sz="2000" i="1">
                            <a:latin typeface="Cambria Math" panose="02040503050406030204" pitchFamily="18" charset="0"/>
                          </a:rPr>
                        </m:ctrlPr>
                      </m:sSubSupPr>
                      <m:e>
                        <m:r>
                          <a:rPr lang="en-US" sz="2000" i="1">
                            <a:latin typeface="Cambria Math" panose="02040503050406030204" pitchFamily="18" charset="0"/>
                          </a:rPr>
                          <m:t>𝑑</m:t>
                        </m:r>
                      </m:e>
                      <m:sub>
                        <m:r>
                          <a:rPr lang="en-US" sz="2000" b="0" i="1" smtClean="0">
                            <a:latin typeface="Cambria Math" panose="02040503050406030204" pitchFamily="18" charset="0"/>
                          </a:rPr>
                          <m:t>4</m:t>
                        </m:r>
                      </m:sub>
                      <m:sup>
                        <m:r>
                          <a:rPr lang="en-US" sz="2000" i="1">
                            <a:latin typeface="Cambria Math" panose="02040503050406030204" pitchFamily="18" charset="0"/>
                          </a:rPr>
                          <m:t>−</m:t>
                        </m:r>
                      </m:sup>
                    </m:sSubSup>
                    <m:r>
                      <a:rPr lang="en-US" sz="2000" i="1">
                        <a:latin typeface="Cambria Math" panose="02040503050406030204" pitchFamily="18" charset="0"/>
                      </a:rPr>
                      <m:t>,</m:t>
                    </m:r>
                    <m:sSubSup>
                      <m:sSubSupPr>
                        <m:ctrlPr>
                          <a:rPr lang="en-US" sz="2000" i="1">
                            <a:latin typeface="Cambria Math" panose="02040503050406030204" pitchFamily="18" charset="0"/>
                          </a:rPr>
                        </m:ctrlPr>
                      </m:sSubSupPr>
                      <m:e>
                        <m:r>
                          <a:rPr lang="en-US" sz="2000" i="1">
                            <a:latin typeface="Cambria Math" panose="02040503050406030204" pitchFamily="18" charset="0"/>
                          </a:rPr>
                          <m:t>𝑑</m:t>
                        </m:r>
                      </m:e>
                      <m:sub>
                        <m:r>
                          <a:rPr lang="en-US" sz="2000" b="0" i="1" smtClean="0">
                            <a:latin typeface="Cambria Math" panose="02040503050406030204" pitchFamily="18" charset="0"/>
                          </a:rPr>
                          <m:t>6</m:t>
                        </m:r>
                      </m:sub>
                      <m:sup>
                        <m:r>
                          <a:rPr lang="en-US" sz="2000" i="1">
                            <a:latin typeface="Cambria Math" panose="02040503050406030204" pitchFamily="18" charset="0"/>
                          </a:rPr>
                          <m:t>−</m:t>
                        </m:r>
                      </m:sup>
                    </m:sSubSup>
                    <m:r>
                      <a:rPr lang="en-US" sz="2000" b="0" i="1" smtClean="0">
                        <a:latin typeface="Cambria Math" panose="02040503050406030204" pitchFamily="18" charset="0"/>
                      </a:rPr>
                      <m:t>=0</m:t>
                    </m:r>
                  </m:oMath>
                </a14:m>
                <a:r>
                  <a:rPr lang="en-US" sz="2000" dirty="0"/>
                  <a:t>	</a:t>
                </a:r>
              </a:p>
            </p:txBody>
          </p:sp>
        </mc:Choice>
        <mc:Fallback xmlns="">
          <p:sp>
            <p:nvSpPr>
              <p:cNvPr id="23" name="TextBox 22">
                <a:extLst>
                  <a:ext uri="{FF2B5EF4-FFF2-40B4-BE49-F238E27FC236}">
                    <a16:creationId xmlns:a16="http://schemas.microsoft.com/office/drawing/2014/main" id="{1E0842FF-1570-4B34-9501-15C1847F564A}"/>
                  </a:ext>
                </a:extLst>
              </p:cNvPr>
              <p:cNvSpPr txBox="1">
                <a:spLocks noRot="1" noChangeAspect="1" noMove="1" noResize="1" noEditPoints="1" noAdjustHandles="1" noChangeArrowheads="1" noChangeShapeType="1" noTextEdit="1"/>
              </p:cNvSpPr>
              <p:nvPr/>
            </p:nvSpPr>
            <p:spPr>
              <a:xfrm>
                <a:off x="619243" y="2670334"/>
                <a:ext cx="8802951" cy="707886"/>
              </a:xfrm>
              <a:prstGeom prst="rect">
                <a:avLst/>
              </a:prstGeom>
              <a:blipFill>
                <a:blip r:embed="rId7"/>
                <a:stretch>
                  <a:fillRect b="-862"/>
                </a:stretch>
              </a:blipFill>
            </p:spPr>
            <p:txBody>
              <a:bodyPr/>
              <a:lstStyle/>
              <a:p>
                <a:r>
                  <a:rPr lang="en-US">
                    <a:noFill/>
                  </a:rPr>
                  <a:t> </a:t>
                </a:r>
              </a:p>
            </p:txBody>
          </p:sp>
        </mc:Fallback>
      </mc:AlternateContent>
    </p:spTree>
    <p:extLst>
      <p:ext uri="{BB962C8B-B14F-4D97-AF65-F5344CB8AC3E}">
        <p14:creationId xmlns:p14="http://schemas.microsoft.com/office/powerpoint/2010/main" val="2210549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1568D3DA-67F7-464C-95FF-D7D56F4038D6}"/>
              </a:ext>
            </a:extLst>
          </p:cNvPr>
          <p:cNvSpPr/>
          <p:nvPr/>
        </p:nvSpPr>
        <p:spPr>
          <a:xfrm rot="19800000">
            <a:off x="-597297" y="674901"/>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A large body of water&#10;&#10;Description automatically generated">
            <a:extLst>
              <a:ext uri="{FF2B5EF4-FFF2-40B4-BE49-F238E27FC236}">
                <a16:creationId xmlns:a16="http://schemas.microsoft.com/office/drawing/2014/main" id="{B83B0471-BE25-41B4-B185-53BEB6528B89}"/>
              </a:ext>
            </a:extLst>
          </p:cNvPr>
          <p:cNvPicPr>
            <a:picLocks noChangeAspect="1"/>
          </p:cNvPicPr>
          <p:nvPr/>
        </p:nvPicPr>
        <p:blipFill rotWithShape="1">
          <a:blip r:embed="rId2">
            <a:alphaModFix amt="20000"/>
            <a:extLst>
              <a:ext uri="{28A0092B-C50C-407E-A947-70E740481C1C}">
                <a14:useLocalDpi xmlns:a14="http://schemas.microsoft.com/office/drawing/2010/main" val="0"/>
              </a:ext>
            </a:extLst>
          </a:blip>
          <a:srcRect t="34654" b="43573"/>
          <a:stretch/>
        </p:blipFill>
        <p:spPr>
          <a:xfrm>
            <a:off x="773935" y="442465"/>
            <a:ext cx="9018070" cy="1308226"/>
          </a:xfrm>
          <a:prstGeom prst="rect">
            <a:avLst/>
          </a:prstGeom>
        </p:spPr>
      </p:pic>
      <p:sp>
        <p:nvSpPr>
          <p:cNvPr id="34" name="Rectangle 33">
            <a:extLst>
              <a:ext uri="{FF2B5EF4-FFF2-40B4-BE49-F238E27FC236}">
                <a16:creationId xmlns:a16="http://schemas.microsoft.com/office/drawing/2014/main" id="{BFE7775A-1FAD-4E84-8B9E-DA4B39640B5E}"/>
              </a:ext>
            </a:extLst>
          </p:cNvPr>
          <p:cNvSpPr/>
          <p:nvPr/>
        </p:nvSpPr>
        <p:spPr>
          <a:xfrm rot="19800000">
            <a:off x="9089102" y="5937184"/>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5D79E09-6E77-4F87-B358-F18D99FA343D}"/>
              </a:ext>
            </a:extLst>
          </p:cNvPr>
          <p:cNvSpPr>
            <a:spLocks noGrp="1"/>
          </p:cNvSpPr>
          <p:nvPr>
            <p:ph type="title"/>
          </p:nvPr>
        </p:nvSpPr>
        <p:spPr>
          <a:xfrm>
            <a:off x="773934" y="425128"/>
            <a:ext cx="9018070" cy="1325563"/>
          </a:xfrm>
          <a:noFill/>
          <a:ln w="76200">
            <a:solidFill>
              <a:srgbClr val="11B29F"/>
            </a:solidFill>
          </a:ln>
        </p:spPr>
        <p:txBody>
          <a:bodyPr/>
          <a:lstStyle/>
          <a:p>
            <a:pPr algn="ctr"/>
            <a:r>
              <a:rPr lang="en-US" dirty="0">
                <a:solidFill>
                  <a:srgbClr val="404040"/>
                </a:solidFill>
                <a:latin typeface="Bodoni MT" panose="02070603080606020203" pitchFamily="18" charset="0"/>
              </a:rPr>
              <a:t>Ex: Beaver Creek Pottery</a:t>
            </a:r>
          </a:p>
        </p:txBody>
      </p:sp>
      <p:pic>
        <p:nvPicPr>
          <p:cNvPr id="5" name="Content Placeholder 4" descr="A picture containing cage&#10;&#10;Description automatically generated">
            <a:extLst>
              <a:ext uri="{FF2B5EF4-FFF2-40B4-BE49-F238E27FC236}">
                <a16:creationId xmlns:a16="http://schemas.microsoft.com/office/drawing/2014/main" id="{EF817497-4F98-4236-83EE-74FD8376B07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887140" y="47697"/>
            <a:ext cx="2143125" cy="2143125"/>
          </a:xfrm>
        </p:spPr>
      </p:pic>
      <p:sp>
        <p:nvSpPr>
          <p:cNvPr id="17" name="Rectangle 16">
            <a:extLst>
              <a:ext uri="{FF2B5EF4-FFF2-40B4-BE49-F238E27FC236}">
                <a16:creationId xmlns:a16="http://schemas.microsoft.com/office/drawing/2014/main" id="{C723ED3C-F5E6-4121-9EF2-DD9574E1A49F}"/>
              </a:ext>
            </a:extLst>
          </p:cNvPr>
          <p:cNvSpPr/>
          <p:nvPr/>
        </p:nvSpPr>
        <p:spPr>
          <a:xfrm>
            <a:off x="10085294" y="2008116"/>
            <a:ext cx="1776920" cy="76178"/>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F9E0EC60-66D4-4536-A867-30142339BAA7}"/>
              </a:ext>
            </a:extLst>
          </p:cNvPr>
          <p:cNvSpPr/>
          <p:nvPr/>
        </p:nvSpPr>
        <p:spPr>
          <a:xfrm>
            <a:off x="10085294" y="2129819"/>
            <a:ext cx="1776920" cy="76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F95AED49-24A8-4D10-9D31-F944565EC1B2}"/>
              </a:ext>
            </a:extLst>
          </p:cNvPr>
          <p:cNvSpPr/>
          <p:nvPr/>
        </p:nvSpPr>
        <p:spPr>
          <a:xfrm>
            <a:off x="10085294" y="2251522"/>
            <a:ext cx="1776920" cy="150200"/>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993D5826-407C-4F65-BE3A-EB593B942A36}"/>
              </a:ext>
            </a:extLst>
          </p:cNvPr>
          <p:cNvSpPr/>
          <p:nvPr/>
        </p:nvSpPr>
        <p:spPr>
          <a:xfrm>
            <a:off x="10085294" y="2447247"/>
            <a:ext cx="1776920" cy="150200"/>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D2785A94-4D0B-4559-9303-3C963AA0EF9A}"/>
              </a:ext>
            </a:extLst>
          </p:cNvPr>
          <p:cNvSpPr/>
          <p:nvPr/>
        </p:nvSpPr>
        <p:spPr>
          <a:xfrm>
            <a:off x="10085294" y="2642972"/>
            <a:ext cx="1776920" cy="362446"/>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B235F2E9-4558-433D-9527-7EFF5C5E78A8}"/>
              </a:ext>
            </a:extLst>
          </p:cNvPr>
          <p:cNvSpPr/>
          <p:nvPr/>
        </p:nvSpPr>
        <p:spPr>
          <a:xfrm>
            <a:off x="10085294" y="3050943"/>
            <a:ext cx="1776920" cy="362446"/>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99613B87-411B-4008-BF30-F1A3B8F247B5}"/>
              </a:ext>
            </a:extLst>
          </p:cNvPr>
          <p:cNvSpPr/>
          <p:nvPr/>
        </p:nvSpPr>
        <p:spPr>
          <a:xfrm>
            <a:off x="10085294" y="3490136"/>
            <a:ext cx="1776920" cy="3367864"/>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145B3BD2-B1C1-4ED2-A4E0-5E17DD3736F1}"/>
              </a:ext>
            </a:extLst>
          </p:cNvPr>
          <p:cNvSpPr/>
          <p:nvPr/>
        </p:nvSpPr>
        <p:spPr>
          <a:xfrm rot="19800000">
            <a:off x="-765351" y="385789"/>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DC3B2826-65DD-408B-8F18-8CCD6C052D8D}"/>
              </a:ext>
            </a:extLst>
          </p:cNvPr>
          <p:cNvSpPr/>
          <p:nvPr/>
        </p:nvSpPr>
        <p:spPr>
          <a:xfrm rot="19800000">
            <a:off x="9257156" y="6226296"/>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4935F901-F632-4698-8C7A-AC29B2397A6C}"/>
              </a:ext>
            </a:extLst>
          </p:cNvPr>
          <p:cNvSpPr/>
          <p:nvPr/>
        </p:nvSpPr>
        <p:spPr>
          <a:xfrm rot="19800000">
            <a:off x="8263809" y="5824178"/>
            <a:ext cx="4731177"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389720C5-6DCB-428D-8C4F-A02DEC239333}"/>
                  </a:ext>
                </a:extLst>
              </p:cNvPr>
              <p:cNvSpPr txBox="1"/>
              <p:nvPr/>
            </p:nvSpPr>
            <p:spPr>
              <a:xfrm>
                <a:off x="773935" y="1947592"/>
                <a:ext cx="9018069" cy="707886"/>
              </a:xfrm>
              <a:prstGeom prst="rect">
                <a:avLst/>
              </a:prstGeom>
              <a:noFill/>
            </p:spPr>
            <p:txBody>
              <a:bodyPr wrap="square" rtlCol="0">
                <a:spAutoFit/>
              </a:bodyPr>
              <a:lstStyle/>
              <a:p>
                <a:pPr marL="285750" indent="-285750">
                  <a:buFont typeface="Arial" panose="020B0604020202020204" pitchFamily="34" charset="0"/>
                  <a:buChar char="•"/>
                </a:pPr>
                <a:r>
                  <a:rPr lang="en-US" sz="2000" dirty="0">
                    <a:solidFill>
                      <a:srgbClr val="404040"/>
                    </a:solidFill>
                    <a:latin typeface="Corbel" panose="020B0503020204020204" pitchFamily="34" charset="0"/>
                  </a:rPr>
                  <a:t>See tab </a:t>
                </a:r>
                <a:r>
                  <a:rPr lang="en-US" sz="2000" dirty="0">
                    <a:solidFill>
                      <a:srgbClr val="A71B86"/>
                    </a:solidFill>
                    <a:latin typeface="Corbel" panose="020B0503020204020204" pitchFamily="34" charset="0"/>
                  </a:rPr>
                  <a:t>Priority 5</a:t>
                </a:r>
                <a:r>
                  <a:rPr lang="en-US" sz="2000" dirty="0">
                    <a:solidFill>
                      <a:srgbClr val="404040"/>
                    </a:solidFill>
                    <a:latin typeface="Corbel" panose="020B0503020204020204" pitchFamily="34" charset="0"/>
                  </a:rPr>
                  <a:t> for minimization of  </a:t>
                </a:r>
                <a14:m>
                  <m:oMath xmlns:m="http://schemas.openxmlformats.org/officeDocument/2006/math">
                    <m:r>
                      <a:rPr lang="en-US" sz="2000" b="0" i="0" smtClean="0">
                        <a:solidFill>
                          <a:srgbClr val="A71B86"/>
                        </a:solidFill>
                        <a:latin typeface="Cambria Math" panose="02040503050406030204" pitchFamily="18" charset="0"/>
                      </a:rPr>
                      <m:t>4</m:t>
                    </m:r>
                    <m:sSubSup>
                      <m:sSubSupPr>
                        <m:ctrlPr>
                          <a:rPr lang="en-US" sz="2000" i="1">
                            <a:solidFill>
                              <a:srgbClr val="A71B86"/>
                            </a:solidFill>
                            <a:latin typeface="Cambria Math" panose="02040503050406030204" pitchFamily="18" charset="0"/>
                          </a:rPr>
                        </m:ctrlPr>
                      </m:sSubSupPr>
                      <m:e>
                        <m:r>
                          <a:rPr lang="en-US" sz="2000" i="1">
                            <a:solidFill>
                              <a:srgbClr val="A71B86"/>
                            </a:solidFill>
                            <a:latin typeface="Cambria Math" panose="02040503050406030204" pitchFamily="18" charset="0"/>
                          </a:rPr>
                          <m:t>𝑑</m:t>
                        </m:r>
                      </m:e>
                      <m:sub>
                        <m:r>
                          <a:rPr lang="en-US" sz="2000" i="1">
                            <a:solidFill>
                              <a:srgbClr val="A71B86"/>
                            </a:solidFill>
                            <a:latin typeface="Cambria Math" panose="02040503050406030204" pitchFamily="18" charset="0"/>
                          </a:rPr>
                          <m:t>5</m:t>
                        </m:r>
                      </m:sub>
                      <m:sup>
                        <m:r>
                          <a:rPr lang="en-US" sz="2000" i="1">
                            <a:solidFill>
                              <a:srgbClr val="A71B86"/>
                            </a:solidFill>
                            <a:latin typeface="Cambria Math" panose="02040503050406030204" pitchFamily="18" charset="0"/>
                          </a:rPr>
                          <m:t>−</m:t>
                        </m:r>
                      </m:sup>
                    </m:sSubSup>
                    <m:r>
                      <a:rPr lang="en-US" sz="2000" i="1">
                        <a:solidFill>
                          <a:srgbClr val="A71B86"/>
                        </a:solidFill>
                        <a:latin typeface="Cambria Math" panose="02040503050406030204" pitchFamily="18" charset="0"/>
                      </a:rPr>
                      <m:t>+</m:t>
                    </m:r>
                    <m:r>
                      <m:rPr>
                        <m:nor/>
                      </m:rPr>
                      <a:rPr lang="en-US" sz="2000" dirty="0">
                        <a:solidFill>
                          <a:srgbClr val="A71B86"/>
                        </a:solidFill>
                      </a:rPr>
                      <m:t> </m:t>
                    </m:r>
                    <m:r>
                      <a:rPr lang="en-US" sz="2000" b="0" i="1" smtClean="0">
                        <a:solidFill>
                          <a:srgbClr val="A71B86"/>
                        </a:solidFill>
                        <a:latin typeface="Cambria Math" panose="02040503050406030204" pitchFamily="18" charset="0"/>
                      </a:rPr>
                      <m:t>5</m:t>
                    </m:r>
                    <m:sSubSup>
                      <m:sSubSupPr>
                        <m:ctrlPr>
                          <a:rPr lang="en-US" sz="2000" i="1">
                            <a:solidFill>
                              <a:srgbClr val="A71B86"/>
                            </a:solidFill>
                            <a:latin typeface="Cambria Math" panose="02040503050406030204" pitchFamily="18" charset="0"/>
                          </a:rPr>
                        </m:ctrlPr>
                      </m:sSubSupPr>
                      <m:e>
                        <m:r>
                          <a:rPr lang="en-US" sz="2000" i="1">
                            <a:solidFill>
                              <a:srgbClr val="A71B86"/>
                            </a:solidFill>
                            <a:latin typeface="Cambria Math" panose="02040503050406030204" pitchFamily="18" charset="0"/>
                          </a:rPr>
                          <m:t>𝑑</m:t>
                        </m:r>
                      </m:e>
                      <m:sub>
                        <m:r>
                          <a:rPr lang="en-US" sz="2000" i="1">
                            <a:solidFill>
                              <a:srgbClr val="A71B86"/>
                            </a:solidFill>
                            <a:latin typeface="Cambria Math" panose="02040503050406030204" pitchFamily="18" charset="0"/>
                          </a:rPr>
                          <m:t>6</m:t>
                        </m:r>
                      </m:sub>
                      <m:sup>
                        <m:r>
                          <a:rPr lang="en-US" sz="2000" i="1">
                            <a:solidFill>
                              <a:srgbClr val="A71B86"/>
                            </a:solidFill>
                            <a:latin typeface="Cambria Math" panose="02040503050406030204" pitchFamily="18" charset="0"/>
                          </a:rPr>
                          <m:t>−</m:t>
                        </m:r>
                      </m:sup>
                    </m:sSubSup>
                  </m:oMath>
                </a14:m>
                <a:endParaRPr lang="en-US" sz="2000" dirty="0">
                  <a:solidFill>
                    <a:srgbClr val="404040"/>
                  </a:solidFill>
                  <a:latin typeface="Corbel" panose="020B0503020204020204" pitchFamily="34" charset="0"/>
                </a:endParaRPr>
              </a:p>
              <a:p>
                <a:pPr marL="742950" lvl="1" indent="-285750">
                  <a:buFont typeface="Arial" panose="020B0604020202020204" pitchFamily="34" charset="0"/>
                  <a:buChar char="•"/>
                </a:pPr>
                <a:r>
                  <a:rPr lang="en-US" sz="2000" dirty="0">
                    <a:solidFill>
                      <a:srgbClr val="404040"/>
                    </a:solidFill>
                    <a:latin typeface="Corbel" panose="020B0503020204020204" pitchFamily="34" charset="0"/>
                  </a:rPr>
                  <a:t>Add result from previous priority rank as a constraint</a:t>
                </a:r>
              </a:p>
            </p:txBody>
          </p:sp>
        </mc:Choice>
        <mc:Fallback xmlns="">
          <p:sp>
            <p:nvSpPr>
              <p:cNvPr id="36" name="TextBox 35">
                <a:extLst>
                  <a:ext uri="{FF2B5EF4-FFF2-40B4-BE49-F238E27FC236}">
                    <a16:creationId xmlns:a16="http://schemas.microsoft.com/office/drawing/2014/main" id="{389720C5-6DCB-428D-8C4F-A02DEC239333}"/>
                  </a:ext>
                </a:extLst>
              </p:cNvPr>
              <p:cNvSpPr txBox="1">
                <a:spLocks noRot="1" noChangeAspect="1" noMove="1" noResize="1" noEditPoints="1" noAdjustHandles="1" noChangeArrowheads="1" noChangeShapeType="1" noTextEdit="1"/>
              </p:cNvSpPr>
              <p:nvPr/>
            </p:nvSpPr>
            <p:spPr>
              <a:xfrm>
                <a:off x="773935" y="1947592"/>
                <a:ext cx="9018069" cy="707886"/>
              </a:xfrm>
              <a:prstGeom prst="rect">
                <a:avLst/>
              </a:prstGeom>
              <a:blipFill>
                <a:blip r:embed="rId4"/>
                <a:stretch>
                  <a:fillRect l="-609" t="-4274" b="-13675"/>
                </a:stretch>
              </a:blipFill>
            </p:spPr>
            <p:txBody>
              <a:bodyPr/>
              <a:lstStyle/>
              <a:p>
                <a:r>
                  <a:rPr lang="en-US">
                    <a:noFill/>
                  </a:rPr>
                  <a:t> </a:t>
                </a:r>
              </a:p>
            </p:txBody>
          </p:sp>
        </mc:Fallback>
      </mc:AlternateContent>
      <p:pic>
        <p:nvPicPr>
          <p:cNvPr id="37" name="Graphic 36" descr="Palm tree">
            <a:extLst>
              <a:ext uri="{FF2B5EF4-FFF2-40B4-BE49-F238E27FC236}">
                <a16:creationId xmlns:a16="http://schemas.microsoft.com/office/drawing/2014/main" id="{79F2EC1B-9713-4CCF-8301-82ED265F394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964994" y="809490"/>
            <a:ext cx="914400" cy="914400"/>
          </a:xfrm>
          <a:prstGeom prst="rect">
            <a:avLst/>
          </a:prstGeom>
        </p:spPr>
      </p:pic>
      <p:pic>
        <p:nvPicPr>
          <p:cNvPr id="38" name="Graphic 37" descr="Palm tree">
            <a:extLst>
              <a:ext uri="{FF2B5EF4-FFF2-40B4-BE49-F238E27FC236}">
                <a16:creationId xmlns:a16="http://schemas.microsoft.com/office/drawing/2014/main" id="{11C9CA6F-B5F0-4837-8E50-85C201ADA4F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834542" y="1142112"/>
            <a:ext cx="553133" cy="553133"/>
          </a:xfrm>
          <a:prstGeom prst="rect">
            <a:avLst/>
          </a:prstGeom>
        </p:spPr>
      </p:pic>
      <p:pic>
        <p:nvPicPr>
          <p:cNvPr id="39" name="Graphic 38" descr="Palm tree">
            <a:extLst>
              <a:ext uri="{FF2B5EF4-FFF2-40B4-BE49-F238E27FC236}">
                <a16:creationId xmlns:a16="http://schemas.microsoft.com/office/drawing/2014/main" id="{585AC1AD-01C8-4E2D-8361-4BEA62A4858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387675" y="1277468"/>
            <a:ext cx="404329" cy="404329"/>
          </a:xfrm>
          <a:prstGeom prst="rect">
            <a:avLst/>
          </a:prstGeom>
        </p:spPr>
      </p:pic>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3CD0DF70-60F5-4076-B6AE-B8A71FC43367}"/>
                  </a:ext>
                </a:extLst>
              </p:cNvPr>
              <p:cNvSpPr txBox="1"/>
              <p:nvPr/>
            </p:nvSpPr>
            <p:spPr>
              <a:xfrm>
                <a:off x="1248024" y="2694465"/>
                <a:ext cx="8802951" cy="3477875"/>
              </a:xfrm>
              <a:prstGeom prst="rect">
                <a:avLst/>
              </a:prstGeom>
              <a:noFill/>
            </p:spPr>
            <p:txBody>
              <a:bodyPr wrap="square" rtlCol="0">
                <a:spAutoFit/>
              </a:bodyPr>
              <a:lstStyle/>
              <a:p>
                <a:r>
                  <a:rPr lang="en-US" sz="2000" b="0" dirty="0">
                    <a:latin typeface="Corbel" panose="020B0503020204020204" pitchFamily="34" charset="0"/>
                  </a:rPr>
                  <a:t>Minimize	</a:t>
                </a:r>
                <a14:m>
                  <m:oMath xmlns:m="http://schemas.openxmlformats.org/officeDocument/2006/math">
                    <m:r>
                      <a:rPr lang="en-US" sz="2000" b="0" i="0" smtClean="0">
                        <a:latin typeface="Cambria Math" panose="02040503050406030204" pitchFamily="18" charset="0"/>
                      </a:rPr>
                      <m:t>4</m:t>
                    </m:r>
                    <m:sSubSup>
                      <m:sSubSupPr>
                        <m:ctrlPr>
                          <a:rPr lang="en-US" sz="2000" i="1">
                            <a:latin typeface="Cambria Math" panose="02040503050406030204" pitchFamily="18" charset="0"/>
                          </a:rPr>
                        </m:ctrlPr>
                      </m:sSubSupPr>
                      <m:e>
                        <m:r>
                          <a:rPr lang="en-US" sz="2000" i="1">
                            <a:latin typeface="Cambria Math" panose="02040503050406030204" pitchFamily="18" charset="0"/>
                          </a:rPr>
                          <m:t>𝑑</m:t>
                        </m:r>
                      </m:e>
                      <m:sub>
                        <m:r>
                          <a:rPr lang="en-US" sz="2000" i="1">
                            <a:latin typeface="Cambria Math" panose="02040503050406030204" pitchFamily="18" charset="0"/>
                          </a:rPr>
                          <m:t>5</m:t>
                        </m:r>
                      </m:sub>
                      <m:sup>
                        <m:r>
                          <a:rPr lang="en-US" sz="2000" i="1">
                            <a:latin typeface="Cambria Math" panose="02040503050406030204" pitchFamily="18" charset="0"/>
                          </a:rPr>
                          <m:t>−</m:t>
                        </m:r>
                      </m:sup>
                    </m:sSubSup>
                    <m:r>
                      <a:rPr lang="en-US" sz="2000" i="1">
                        <a:latin typeface="Cambria Math" panose="02040503050406030204" pitchFamily="18" charset="0"/>
                      </a:rPr>
                      <m:t>+</m:t>
                    </m:r>
                    <m:r>
                      <m:rPr>
                        <m:nor/>
                      </m:rPr>
                      <a:rPr lang="en-US" sz="2000" dirty="0"/>
                      <m:t> </m:t>
                    </m:r>
                    <m:r>
                      <a:rPr lang="en-US" sz="2000" b="0" i="1" dirty="0" smtClean="0">
                        <a:latin typeface="Cambria Math" panose="02040503050406030204" pitchFamily="18" charset="0"/>
                      </a:rPr>
                      <m:t>5</m:t>
                    </m:r>
                    <m:sSubSup>
                      <m:sSubSupPr>
                        <m:ctrlPr>
                          <a:rPr lang="en-US" sz="2000" i="1">
                            <a:latin typeface="Cambria Math" panose="02040503050406030204" pitchFamily="18" charset="0"/>
                          </a:rPr>
                        </m:ctrlPr>
                      </m:sSubSupPr>
                      <m:e>
                        <m:r>
                          <a:rPr lang="en-US" sz="2000" i="1">
                            <a:latin typeface="Cambria Math" panose="02040503050406030204" pitchFamily="18" charset="0"/>
                          </a:rPr>
                          <m:t>𝑑</m:t>
                        </m:r>
                      </m:e>
                      <m:sub>
                        <m:r>
                          <a:rPr lang="en-US" sz="2000" i="1">
                            <a:latin typeface="Cambria Math" panose="02040503050406030204" pitchFamily="18" charset="0"/>
                          </a:rPr>
                          <m:t>6</m:t>
                        </m:r>
                      </m:sub>
                      <m:sup>
                        <m:r>
                          <a:rPr lang="en-US" sz="2000" i="1">
                            <a:latin typeface="Cambria Math" panose="02040503050406030204" pitchFamily="18" charset="0"/>
                          </a:rPr>
                          <m:t>−</m:t>
                        </m:r>
                      </m:sup>
                    </m:sSubSup>
                  </m:oMath>
                </a14:m>
                <a:endParaRPr lang="en-US" sz="2000" dirty="0">
                  <a:latin typeface="Corbel" panose="020B0503020204020204" pitchFamily="34" charset="0"/>
                </a:endParaRPr>
              </a:p>
              <a:p>
                <a:endParaRPr lang="en-US" sz="2000" dirty="0">
                  <a:latin typeface="Corbel" panose="020B0503020204020204" pitchFamily="34" charset="0"/>
                </a:endParaRPr>
              </a:p>
              <a:p>
                <a:r>
                  <a:rPr lang="en-US" sz="2000" dirty="0">
                    <a:latin typeface="Corbel" panose="020B0503020204020204" pitchFamily="34" charset="0"/>
                  </a:rPr>
                  <a:t>Subject to	</a:t>
                </a:r>
                <a:r>
                  <a:rPr lang="en-US" sz="2000" dirty="0"/>
                  <a:t> </a:t>
                </a:r>
                <a14:m>
                  <m:oMath xmlns:m="http://schemas.openxmlformats.org/officeDocument/2006/math">
                    <m:r>
                      <a:rPr lang="en-US" sz="2000" i="1">
                        <a:latin typeface="Cambria Math" panose="02040503050406030204" pitchFamily="18" charset="0"/>
                      </a:rPr>
                      <m:t>𝑥</m:t>
                    </m:r>
                    <m:r>
                      <a:rPr lang="en-US" sz="2000" i="1">
                        <a:latin typeface="Cambria Math" panose="02040503050406030204" pitchFamily="18" charset="0"/>
                      </a:rPr>
                      <m:t>+2</m:t>
                    </m:r>
                    <m:r>
                      <a:rPr lang="en-US" sz="2000" i="1">
                        <a:latin typeface="Cambria Math" panose="02040503050406030204" pitchFamily="18" charset="0"/>
                      </a:rPr>
                      <m:t>𝑦</m:t>
                    </m:r>
                    <m:r>
                      <a:rPr lang="en-US" sz="2000" i="1">
                        <a:latin typeface="Cambria Math" panose="02040503050406030204" pitchFamily="18" charset="0"/>
                      </a:rPr>
                      <m:t>+</m:t>
                    </m:r>
                    <m:sSubSup>
                      <m:sSubSupPr>
                        <m:ctrlPr>
                          <a:rPr lang="en-US" sz="2000" i="1">
                            <a:latin typeface="Cambria Math" panose="02040503050406030204" pitchFamily="18" charset="0"/>
                          </a:rPr>
                        </m:ctrlPr>
                      </m:sSubSupPr>
                      <m:e>
                        <m:r>
                          <a:rPr lang="en-US" sz="2000" i="1">
                            <a:latin typeface="Cambria Math" panose="02040503050406030204" pitchFamily="18" charset="0"/>
                          </a:rPr>
                          <m:t>𝑑</m:t>
                        </m:r>
                      </m:e>
                      <m:sub>
                        <m:r>
                          <a:rPr lang="en-US" sz="2000" i="1">
                            <a:latin typeface="Cambria Math" panose="02040503050406030204" pitchFamily="18" charset="0"/>
                          </a:rPr>
                          <m:t>1</m:t>
                        </m:r>
                      </m:sub>
                      <m:sup>
                        <m:r>
                          <a:rPr lang="en-US" sz="2000" i="1">
                            <a:latin typeface="Cambria Math" panose="02040503050406030204" pitchFamily="18" charset="0"/>
                          </a:rPr>
                          <m:t>−</m:t>
                        </m:r>
                      </m:sup>
                    </m:sSubSup>
                    <m:r>
                      <a:rPr lang="en-US" sz="2000" i="1">
                        <a:latin typeface="Cambria Math" panose="02040503050406030204" pitchFamily="18" charset="0"/>
                      </a:rPr>
                      <m:t>−</m:t>
                    </m:r>
                    <m:sSubSup>
                      <m:sSubSupPr>
                        <m:ctrlPr>
                          <a:rPr lang="en-US" sz="2000" i="1">
                            <a:latin typeface="Cambria Math" panose="02040503050406030204" pitchFamily="18" charset="0"/>
                          </a:rPr>
                        </m:ctrlPr>
                      </m:sSubSupPr>
                      <m:e>
                        <m:r>
                          <a:rPr lang="en-US" sz="2000" i="1">
                            <a:latin typeface="Cambria Math" panose="02040503050406030204" pitchFamily="18" charset="0"/>
                          </a:rPr>
                          <m:t>𝑑</m:t>
                        </m:r>
                      </m:e>
                      <m:sub>
                        <m:r>
                          <a:rPr lang="en-US" sz="2000" i="1">
                            <a:latin typeface="Cambria Math" panose="02040503050406030204" pitchFamily="18" charset="0"/>
                          </a:rPr>
                          <m:t>1</m:t>
                        </m:r>
                      </m:sub>
                      <m:sup>
                        <m:r>
                          <a:rPr lang="en-US" sz="2000" i="1">
                            <a:latin typeface="Cambria Math" panose="02040503050406030204" pitchFamily="18" charset="0"/>
                          </a:rPr>
                          <m:t>+</m:t>
                        </m:r>
                      </m:sup>
                    </m:sSubSup>
                    <m:r>
                      <a:rPr lang="en-US" sz="2000" i="1">
                        <a:latin typeface="Cambria Math" panose="02040503050406030204" pitchFamily="18" charset="0"/>
                      </a:rPr>
                      <m:t>=40</m:t>
                    </m:r>
                  </m:oMath>
                </a14:m>
                <a:r>
                  <a:rPr lang="en-US" sz="2000" dirty="0"/>
                  <a:t>			(</a:t>
                </a:r>
                <a:r>
                  <a:rPr lang="en-US" sz="2000" dirty="0">
                    <a:solidFill>
                      <a:srgbClr val="A71B86"/>
                    </a:solidFill>
                  </a:rPr>
                  <a:t>Labor</a:t>
                </a:r>
                <a:r>
                  <a:rPr lang="en-US" sz="2000" dirty="0"/>
                  <a:t>)</a:t>
                </a:r>
                <a:endParaRPr lang="en-US" sz="2000" dirty="0">
                  <a:latin typeface="Corbel" panose="020B0503020204020204" pitchFamily="34" charset="0"/>
                </a:endParaRPr>
              </a:p>
              <a:p>
                <a:r>
                  <a:rPr lang="en-US" sz="2000" dirty="0"/>
                  <a:t>		</a:t>
                </a:r>
                <a14:m>
                  <m:oMath xmlns:m="http://schemas.openxmlformats.org/officeDocument/2006/math">
                    <m:r>
                      <a:rPr lang="en-US" sz="2000">
                        <a:latin typeface="Cambria Math" panose="02040503050406030204" pitchFamily="18" charset="0"/>
                      </a:rPr>
                      <m:t>40</m:t>
                    </m:r>
                    <m:r>
                      <a:rPr lang="en-US" sz="2000" i="1">
                        <a:latin typeface="Cambria Math" panose="02040503050406030204" pitchFamily="18" charset="0"/>
                      </a:rPr>
                      <m:t>𝑥</m:t>
                    </m:r>
                    <m:r>
                      <a:rPr lang="en-US" sz="2000" i="1">
                        <a:latin typeface="Cambria Math" panose="02040503050406030204" pitchFamily="18" charset="0"/>
                      </a:rPr>
                      <m:t>+50</m:t>
                    </m:r>
                    <m:r>
                      <a:rPr lang="en-US" sz="2000" i="1">
                        <a:latin typeface="Cambria Math" panose="02040503050406030204" pitchFamily="18" charset="0"/>
                      </a:rPr>
                      <m:t>𝑦</m:t>
                    </m:r>
                    <m:r>
                      <a:rPr lang="en-US" sz="2000" i="1">
                        <a:latin typeface="Cambria Math" panose="02040503050406030204" pitchFamily="18" charset="0"/>
                      </a:rPr>
                      <m:t>+</m:t>
                    </m:r>
                    <m:sSubSup>
                      <m:sSubSupPr>
                        <m:ctrlPr>
                          <a:rPr lang="en-US" sz="2000" i="1">
                            <a:latin typeface="Cambria Math" panose="02040503050406030204" pitchFamily="18" charset="0"/>
                          </a:rPr>
                        </m:ctrlPr>
                      </m:sSubSupPr>
                      <m:e>
                        <m:r>
                          <a:rPr lang="en-US" sz="2000" i="1">
                            <a:latin typeface="Cambria Math" panose="02040503050406030204" pitchFamily="18" charset="0"/>
                          </a:rPr>
                          <m:t>𝑑</m:t>
                        </m:r>
                      </m:e>
                      <m:sub>
                        <m:r>
                          <a:rPr lang="en-US" sz="2000" i="1">
                            <a:latin typeface="Cambria Math" panose="02040503050406030204" pitchFamily="18" charset="0"/>
                          </a:rPr>
                          <m:t>2</m:t>
                        </m:r>
                      </m:sub>
                      <m:sup>
                        <m:r>
                          <a:rPr lang="en-US" sz="2000" i="1">
                            <a:latin typeface="Cambria Math" panose="02040503050406030204" pitchFamily="18" charset="0"/>
                          </a:rPr>
                          <m:t>−</m:t>
                        </m:r>
                      </m:sup>
                    </m:sSubSup>
                    <m:r>
                      <a:rPr lang="en-US" sz="2000" i="1">
                        <a:latin typeface="Cambria Math" panose="02040503050406030204" pitchFamily="18" charset="0"/>
                      </a:rPr>
                      <m:t>−</m:t>
                    </m:r>
                    <m:sSubSup>
                      <m:sSubSupPr>
                        <m:ctrlPr>
                          <a:rPr lang="en-US" sz="2000" i="1">
                            <a:latin typeface="Cambria Math" panose="02040503050406030204" pitchFamily="18" charset="0"/>
                          </a:rPr>
                        </m:ctrlPr>
                      </m:sSubSupPr>
                      <m:e>
                        <m:r>
                          <a:rPr lang="en-US" sz="2000" i="1">
                            <a:latin typeface="Cambria Math" panose="02040503050406030204" pitchFamily="18" charset="0"/>
                          </a:rPr>
                          <m:t>𝑑</m:t>
                        </m:r>
                      </m:e>
                      <m:sub>
                        <m:r>
                          <a:rPr lang="en-US" sz="2000" i="1">
                            <a:latin typeface="Cambria Math" panose="02040503050406030204" pitchFamily="18" charset="0"/>
                          </a:rPr>
                          <m:t>2</m:t>
                        </m:r>
                      </m:sub>
                      <m:sup>
                        <m:r>
                          <a:rPr lang="en-US" sz="2000" i="1">
                            <a:latin typeface="Cambria Math" panose="02040503050406030204" pitchFamily="18" charset="0"/>
                          </a:rPr>
                          <m:t>+</m:t>
                        </m:r>
                      </m:sup>
                    </m:sSubSup>
                    <m:r>
                      <a:rPr lang="en-US" sz="2000" i="1">
                        <a:latin typeface="Cambria Math" panose="02040503050406030204" pitchFamily="18" charset="0"/>
                      </a:rPr>
                      <m:t>=1600</m:t>
                    </m:r>
                  </m:oMath>
                </a14:m>
                <a:r>
                  <a:rPr lang="en-US" sz="2000" dirty="0"/>
                  <a:t>		(</a:t>
                </a:r>
                <a:r>
                  <a:rPr lang="en-US" sz="2000" dirty="0">
                    <a:solidFill>
                      <a:srgbClr val="A71B86"/>
                    </a:solidFill>
                  </a:rPr>
                  <a:t>Profit</a:t>
                </a:r>
                <a:r>
                  <a:rPr lang="en-US" sz="2000" dirty="0"/>
                  <a:t>)	</a:t>
                </a:r>
              </a:p>
              <a:p>
                <a:r>
                  <a:rPr lang="en-US" sz="2000" dirty="0"/>
                  <a:t>		</a:t>
                </a:r>
                <a14:m>
                  <m:oMath xmlns:m="http://schemas.openxmlformats.org/officeDocument/2006/math">
                    <m:r>
                      <a:rPr lang="en-US" sz="2000" i="1">
                        <a:latin typeface="Cambria Math" panose="02040503050406030204" pitchFamily="18" charset="0"/>
                      </a:rPr>
                      <m:t>4</m:t>
                    </m:r>
                    <m:r>
                      <a:rPr lang="en-US" sz="2000" i="1">
                        <a:latin typeface="Cambria Math" panose="02040503050406030204" pitchFamily="18" charset="0"/>
                      </a:rPr>
                      <m:t>𝑥</m:t>
                    </m:r>
                    <m:r>
                      <a:rPr lang="en-US" sz="2000" i="1">
                        <a:latin typeface="Cambria Math" panose="02040503050406030204" pitchFamily="18" charset="0"/>
                      </a:rPr>
                      <m:t>+3</m:t>
                    </m:r>
                    <m:r>
                      <a:rPr lang="en-US" sz="2000" i="1">
                        <a:latin typeface="Cambria Math" panose="02040503050406030204" pitchFamily="18" charset="0"/>
                      </a:rPr>
                      <m:t>𝑦</m:t>
                    </m:r>
                    <m:r>
                      <a:rPr lang="en-US" sz="2000" i="1">
                        <a:latin typeface="Cambria Math" panose="02040503050406030204" pitchFamily="18" charset="0"/>
                      </a:rPr>
                      <m:t>+</m:t>
                    </m:r>
                    <m:sSubSup>
                      <m:sSubSupPr>
                        <m:ctrlPr>
                          <a:rPr lang="en-US" sz="2000" i="1">
                            <a:latin typeface="Cambria Math" panose="02040503050406030204" pitchFamily="18" charset="0"/>
                          </a:rPr>
                        </m:ctrlPr>
                      </m:sSubSupPr>
                      <m:e>
                        <m:r>
                          <a:rPr lang="en-US" sz="2000" i="1">
                            <a:latin typeface="Cambria Math" panose="02040503050406030204" pitchFamily="18" charset="0"/>
                          </a:rPr>
                          <m:t>𝑑</m:t>
                        </m:r>
                      </m:e>
                      <m:sub>
                        <m:r>
                          <a:rPr lang="en-US" sz="2000" i="1">
                            <a:latin typeface="Cambria Math" panose="02040503050406030204" pitchFamily="18" charset="0"/>
                          </a:rPr>
                          <m:t>3</m:t>
                        </m:r>
                      </m:sub>
                      <m:sup>
                        <m:r>
                          <a:rPr lang="en-US" sz="2000" i="1">
                            <a:latin typeface="Cambria Math" panose="02040503050406030204" pitchFamily="18" charset="0"/>
                          </a:rPr>
                          <m:t>−</m:t>
                        </m:r>
                      </m:sup>
                    </m:sSubSup>
                    <m:r>
                      <a:rPr lang="en-US" sz="2000" i="1">
                        <a:latin typeface="Cambria Math" panose="02040503050406030204" pitchFamily="18" charset="0"/>
                      </a:rPr>
                      <m:t>−</m:t>
                    </m:r>
                    <m:sSubSup>
                      <m:sSubSupPr>
                        <m:ctrlPr>
                          <a:rPr lang="en-US" sz="2000" i="1">
                            <a:latin typeface="Cambria Math" panose="02040503050406030204" pitchFamily="18" charset="0"/>
                          </a:rPr>
                        </m:ctrlPr>
                      </m:sSubSupPr>
                      <m:e>
                        <m:r>
                          <a:rPr lang="en-US" sz="2000" i="1">
                            <a:latin typeface="Cambria Math" panose="02040503050406030204" pitchFamily="18" charset="0"/>
                          </a:rPr>
                          <m:t>𝑑</m:t>
                        </m:r>
                      </m:e>
                      <m:sub>
                        <m:r>
                          <a:rPr lang="en-US" sz="2000" i="1">
                            <a:latin typeface="Cambria Math" panose="02040503050406030204" pitchFamily="18" charset="0"/>
                          </a:rPr>
                          <m:t>3</m:t>
                        </m:r>
                      </m:sub>
                      <m:sup>
                        <m:r>
                          <a:rPr lang="en-US" sz="2000" i="1">
                            <a:latin typeface="Cambria Math" panose="02040503050406030204" pitchFamily="18" charset="0"/>
                          </a:rPr>
                          <m:t>+</m:t>
                        </m:r>
                      </m:sup>
                    </m:sSubSup>
                    <m:r>
                      <a:rPr lang="en-US" sz="2000" i="1">
                        <a:latin typeface="Cambria Math" panose="02040503050406030204" pitchFamily="18" charset="0"/>
                      </a:rPr>
                      <m:t>=120</m:t>
                    </m:r>
                  </m:oMath>
                </a14:m>
                <a:r>
                  <a:rPr lang="en-US" sz="2000" dirty="0"/>
                  <a:t>		(</a:t>
                </a:r>
                <a:r>
                  <a:rPr lang="en-US" sz="2000" dirty="0">
                    <a:solidFill>
                      <a:srgbClr val="A71B86"/>
                    </a:solidFill>
                  </a:rPr>
                  <a:t>Clay</a:t>
                </a:r>
                <a:r>
                  <a:rPr lang="en-US" sz="2000" dirty="0"/>
                  <a:t>)</a:t>
                </a:r>
              </a:p>
              <a:p>
                <a:r>
                  <a:rPr lang="en-US" sz="2000" dirty="0"/>
                  <a:t>		 </a:t>
                </a:r>
                <a14:m>
                  <m:oMath xmlns:m="http://schemas.openxmlformats.org/officeDocument/2006/math">
                    <m:sSubSup>
                      <m:sSubSupPr>
                        <m:ctrlPr>
                          <a:rPr lang="en-US" sz="2000" i="1">
                            <a:latin typeface="Cambria Math" panose="02040503050406030204" pitchFamily="18" charset="0"/>
                          </a:rPr>
                        </m:ctrlPr>
                      </m:sSubSupPr>
                      <m:e>
                        <m:r>
                          <a:rPr lang="en-US" sz="2000" i="1">
                            <a:latin typeface="Cambria Math" panose="02040503050406030204" pitchFamily="18" charset="0"/>
                          </a:rPr>
                          <m:t>𝑑</m:t>
                        </m:r>
                      </m:e>
                      <m:sub>
                        <m:r>
                          <a:rPr lang="en-US" sz="2000" i="1">
                            <a:latin typeface="Cambria Math" panose="02040503050406030204" pitchFamily="18" charset="0"/>
                          </a:rPr>
                          <m:t>1</m:t>
                        </m:r>
                      </m:sub>
                      <m:sup>
                        <m:r>
                          <a:rPr lang="en-US" sz="2000" b="0" i="1" smtClean="0">
                            <a:latin typeface="Cambria Math" panose="02040503050406030204" pitchFamily="18" charset="0"/>
                          </a:rPr>
                          <m:t>+</m:t>
                        </m:r>
                      </m:sup>
                    </m:sSubSup>
                    <m:r>
                      <a:rPr lang="en-US" sz="2000" i="1">
                        <a:latin typeface="Cambria Math" panose="02040503050406030204" pitchFamily="18" charset="0"/>
                      </a:rPr>
                      <m:t>+</m:t>
                    </m:r>
                    <m:sSubSup>
                      <m:sSubSupPr>
                        <m:ctrlPr>
                          <a:rPr lang="en-US" sz="2000" i="1">
                            <a:latin typeface="Cambria Math" panose="02040503050406030204" pitchFamily="18" charset="0"/>
                          </a:rPr>
                        </m:ctrlPr>
                      </m:sSubSupPr>
                      <m:e>
                        <m:r>
                          <a:rPr lang="en-US" sz="2000" i="1">
                            <a:latin typeface="Cambria Math" panose="02040503050406030204" pitchFamily="18" charset="0"/>
                          </a:rPr>
                          <m:t>𝑑</m:t>
                        </m:r>
                      </m:e>
                      <m:sub>
                        <m:r>
                          <a:rPr lang="en-US" sz="2000" i="1">
                            <a:latin typeface="Cambria Math" panose="02040503050406030204" pitchFamily="18" charset="0"/>
                          </a:rPr>
                          <m:t>4</m:t>
                        </m:r>
                      </m:sub>
                      <m:sup>
                        <m:r>
                          <a:rPr lang="en-US" sz="2000" i="1">
                            <a:latin typeface="Cambria Math" panose="02040503050406030204" pitchFamily="18" charset="0"/>
                          </a:rPr>
                          <m:t>−</m:t>
                        </m:r>
                      </m:sup>
                    </m:sSubSup>
                    <m:r>
                      <a:rPr lang="en-US" sz="2000" i="1">
                        <a:latin typeface="Cambria Math" panose="02040503050406030204" pitchFamily="18" charset="0"/>
                      </a:rPr>
                      <m:t>−</m:t>
                    </m:r>
                    <m:sSubSup>
                      <m:sSubSupPr>
                        <m:ctrlPr>
                          <a:rPr lang="en-US" sz="2000" i="1">
                            <a:latin typeface="Cambria Math" panose="02040503050406030204" pitchFamily="18" charset="0"/>
                          </a:rPr>
                        </m:ctrlPr>
                      </m:sSubSupPr>
                      <m:e>
                        <m:r>
                          <a:rPr lang="en-US" sz="2000" i="1">
                            <a:latin typeface="Cambria Math" panose="02040503050406030204" pitchFamily="18" charset="0"/>
                          </a:rPr>
                          <m:t>𝑑</m:t>
                        </m:r>
                      </m:e>
                      <m:sub>
                        <m:r>
                          <a:rPr lang="en-US" sz="2000" i="1">
                            <a:latin typeface="Cambria Math" panose="02040503050406030204" pitchFamily="18" charset="0"/>
                          </a:rPr>
                          <m:t>4</m:t>
                        </m:r>
                      </m:sub>
                      <m:sup>
                        <m:r>
                          <a:rPr lang="en-US" sz="2000" i="1">
                            <a:latin typeface="Cambria Math" panose="02040503050406030204" pitchFamily="18" charset="0"/>
                          </a:rPr>
                          <m:t>+</m:t>
                        </m:r>
                      </m:sup>
                    </m:sSubSup>
                    <m:r>
                      <a:rPr lang="en-US" sz="2000" i="1">
                        <a:latin typeface="Cambria Math" panose="02040503050406030204" pitchFamily="18" charset="0"/>
                      </a:rPr>
                      <m:t>=10</m:t>
                    </m:r>
                  </m:oMath>
                </a14:m>
                <a:r>
                  <a:rPr lang="en-US" sz="2000" dirty="0"/>
                  <a:t>			(</a:t>
                </a:r>
                <a:r>
                  <a:rPr lang="en-US" sz="2000" dirty="0">
                    <a:solidFill>
                      <a:srgbClr val="A71B86"/>
                    </a:solidFill>
                  </a:rPr>
                  <a:t>Overtime</a:t>
                </a:r>
                <a:r>
                  <a:rPr lang="en-US" sz="2000" dirty="0"/>
                  <a:t>)</a:t>
                </a:r>
              </a:p>
              <a:p>
                <a:r>
                  <a:rPr lang="en-US" sz="2000" dirty="0"/>
                  <a:t>		</a:t>
                </a:r>
                <a14:m>
                  <m:oMath xmlns:m="http://schemas.openxmlformats.org/officeDocument/2006/math">
                    <m:r>
                      <a:rPr lang="en-US" sz="2000" i="1">
                        <a:latin typeface="Cambria Math" panose="02040503050406030204" pitchFamily="18" charset="0"/>
                      </a:rPr>
                      <m:t>𝑥</m:t>
                    </m:r>
                    <m:r>
                      <a:rPr lang="en-US" sz="2000" i="1">
                        <a:latin typeface="Cambria Math" panose="02040503050406030204" pitchFamily="18" charset="0"/>
                      </a:rPr>
                      <m:t>+</m:t>
                    </m:r>
                    <m:sSubSup>
                      <m:sSubSupPr>
                        <m:ctrlPr>
                          <a:rPr lang="en-US" sz="2000" i="1">
                            <a:latin typeface="Cambria Math" panose="02040503050406030204" pitchFamily="18" charset="0"/>
                          </a:rPr>
                        </m:ctrlPr>
                      </m:sSubSupPr>
                      <m:e>
                        <m:r>
                          <a:rPr lang="en-US" sz="2000" i="1">
                            <a:latin typeface="Cambria Math" panose="02040503050406030204" pitchFamily="18" charset="0"/>
                          </a:rPr>
                          <m:t>𝑑</m:t>
                        </m:r>
                      </m:e>
                      <m:sub>
                        <m:r>
                          <a:rPr lang="en-US" sz="2000" i="1">
                            <a:latin typeface="Cambria Math" panose="02040503050406030204" pitchFamily="18" charset="0"/>
                          </a:rPr>
                          <m:t>5</m:t>
                        </m:r>
                      </m:sub>
                      <m:sup>
                        <m:r>
                          <a:rPr lang="en-US" sz="2000" i="1">
                            <a:latin typeface="Cambria Math" panose="02040503050406030204" pitchFamily="18" charset="0"/>
                          </a:rPr>
                          <m:t>−</m:t>
                        </m:r>
                      </m:sup>
                    </m:sSubSup>
                    <m:r>
                      <a:rPr lang="en-US" sz="2000" i="1">
                        <a:latin typeface="Cambria Math" panose="02040503050406030204" pitchFamily="18" charset="0"/>
                      </a:rPr>
                      <m:t>=30</m:t>
                    </m:r>
                  </m:oMath>
                </a14:m>
                <a:r>
                  <a:rPr lang="en-US" sz="2000" dirty="0"/>
                  <a:t>				(</a:t>
                </a:r>
                <a:r>
                  <a:rPr lang="en-US" sz="2000" dirty="0">
                    <a:solidFill>
                      <a:srgbClr val="A71B86"/>
                    </a:solidFill>
                  </a:rPr>
                  <a:t>Bowls</a:t>
                </a:r>
                <a:r>
                  <a:rPr lang="en-US" sz="2000" dirty="0"/>
                  <a:t>)	</a:t>
                </a:r>
              </a:p>
              <a:p>
                <a:r>
                  <a:rPr lang="en-US" sz="2000" dirty="0"/>
                  <a:t>		</a:t>
                </a:r>
                <a14:m>
                  <m:oMath xmlns:m="http://schemas.openxmlformats.org/officeDocument/2006/math">
                    <m:r>
                      <a:rPr lang="en-US" sz="2000" i="1">
                        <a:latin typeface="Cambria Math" panose="02040503050406030204" pitchFamily="18" charset="0"/>
                      </a:rPr>
                      <m:t>𝑦</m:t>
                    </m:r>
                    <m:r>
                      <a:rPr lang="en-US" sz="2000" i="1">
                        <a:latin typeface="Cambria Math" panose="02040503050406030204" pitchFamily="18" charset="0"/>
                      </a:rPr>
                      <m:t>+</m:t>
                    </m:r>
                    <m:sSubSup>
                      <m:sSubSupPr>
                        <m:ctrlPr>
                          <a:rPr lang="en-US" sz="2000" i="1">
                            <a:latin typeface="Cambria Math" panose="02040503050406030204" pitchFamily="18" charset="0"/>
                          </a:rPr>
                        </m:ctrlPr>
                      </m:sSubSupPr>
                      <m:e>
                        <m:r>
                          <a:rPr lang="en-US" sz="2000" i="1">
                            <a:latin typeface="Cambria Math" panose="02040503050406030204" pitchFamily="18" charset="0"/>
                          </a:rPr>
                          <m:t>𝑑</m:t>
                        </m:r>
                      </m:e>
                      <m:sub>
                        <m:r>
                          <a:rPr lang="en-US" sz="2000" i="1">
                            <a:latin typeface="Cambria Math" panose="02040503050406030204" pitchFamily="18" charset="0"/>
                          </a:rPr>
                          <m:t>6</m:t>
                        </m:r>
                      </m:sub>
                      <m:sup>
                        <m:r>
                          <a:rPr lang="en-US" sz="2000" i="1">
                            <a:latin typeface="Cambria Math" panose="02040503050406030204" pitchFamily="18" charset="0"/>
                          </a:rPr>
                          <m:t>−</m:t>
                        </m:r>
                      </m:sup>
                    </m:sSubSup>
                    <m:r>
                      <a:rPr lang="en-US" sz="2000" i="1">
                        <a:latin typeface="Cambria Math" panose="02040503050406030204" pitchFamily="18" charset="0"/>
                      </a:rPr>
                      <m:t>=20</m:t>
                    </m:r>
                  </m:oMath>
                </a14:m>
                <a:r>
                  <a:rPr lang="en-US" sz="2000" dirty="0"/>
                  <a:t>				(</a:t>
                </a:r>
                <a:r>
                  <a:rPr lang="en-US" sz="2000" dirty="0">
                    <a:solidFill>
                      <a:srgbClr val="A71B86"/>
                    </a:solidFill>
                  </a:rPr>
                  <a:t>Mugs</a:t>
                </a:r>
                <a:r>
                  <a:rPr lang="en-US" sz="2000" dirty="0"/>
                  <a:t>)</a:t>
                </a:r>
              </a:p>
              <a:p>
                <a:r>
                  <a:rPr lang="en-US" sz="2000" dirty="0"/>
                  <a:t>		</a:t>
                </a:r>
                <a14:m>
                  <m:oMath xmlns:m="http://schemas.openxmlformats.org/officeDocument/2006/math">
                    <m:sSubSup>
                      <m:sSubSupPr>
                        <m:ctrlPr>
                          <a:rPr lang="en-US" sz="2000" i="1">
                            <a:latin typeface="Cambria Math" panose="02040503050406030204" pitchFamily="18" charset="0"/>
                          </a:rPr>
                        </m:ctrlPr>
                      </m:sSubSupPr>
                      <m:e>
                        <m:r>
                          <a:rPr lang="en-US" sz="2000" i="1">
                            <a:latin typeface="Cambria Math" panose="02040503050406030204" pitchFamily="18" charset="0"/>
                          </a:rPr>
                          <m:t>𝑑</m:t>
                        </m:r>
                      </m:e>
                      <m:sub>
                        <m:r>
                          <a:rPr lang="en-US" sz="2000" i="1">
                            <a:latin typeface="Cambria Math" panose="02040503050406030204" pitchFamily="18" charset="0"/>
                          </a:rPr>
                          <m:t>1</m:t>
                        </m:r>
                      </m:sub>
                      <m:sup>
                        <m:r>
                          <a:rPr lang="en-US" sz="2000" i="1">
                            <a:latin typeface="Cambria Math" panose="02040503050406030204" pitchFamily="18" charset="0"/>
                          </a:rPr>
                          <m:t>−</m:t>
                        </m:r>
                      </m:sup>
                    </m:sSubSup>
                  </m:oMath>
                </a14:m>
                <a:r>
                  <a:rPr lang="en-US" sz="2000" dirty="0"/>
                  <a:t>, </a:t>
                </a:r>
                <a14:m>
                  <m:oMath xmlns:m="http://schemas.openxmlformats.org/officeDocument/2006/math">
                    <m:sSubSup>
                      <m:sSubSupPr>
                        <m:ctrlPr>
                          <a:rPr lang="en-US" sz="2000" i="1">
                            <a:latin typeface="Cambria Math" panose="02040503050406030204" pitchFamily="18" charset="0"/>
                          </a:rPr>
                        </m:ctrlPr>
                      </m:sSubSupPr>
                      <m:e>
                        <m:r>
                          <a:rPr lang="en-US" sz="2000" i="1">
                            <a:latin typeface="Cambria Math" panose="02040503050406030204" pitchFamily="18" charset="0"/>
                          </a:rPr>
                          <m:t>𝑑</m:t>
                        </m:r>
                      </m:e>
                      <m:sub>
                        <m:r>
                          <a:rPr lang="en-US" sz="2000" i="1">
                            <a:latin typeface="Cambria Math" panose="02040503050406030204" pitchFamily="18" charset="0"/>
                          </a:rPr>
                          <m:t>2</m:t>
                        </m:r>
                      </m:sub>
                      <m:sup>
                        <m:r>
                          <a:rPr lang="en-US" sz="2000" i="1">
                            <a:latin typeface="Cambria Math" panose="02040503050406030204" pitchFamily="18" charset="0"/>
                          </a:rPr>
                          <m:t>−</m:t>
                        </m:r>
                      </m:sup>
                    </m:sSubSup>
                  </m:oMath>
                </a14:m>
                <a:r>
                  <a:rPr lang="en-US" sz="2000" dirty="0"/>
                  <a:t>, </a:t>
                </a:r>
                <a14:m>
                  <m:oMath xmlns:m="http://schemas.openxmlformats.org/officeDocument/2006/math">
                    <m:sSubSup>
                      <m:sSubSupPr>
                        <m:ctrlPr>
                          <a:rPr lang="en-US" sz="2000" i="1">
                            <a:latin typeface="Cambria Math" panose="02040503050406030204" pitchFamily="18" charset="0"/>
                          </a:rPr>
                        </m:ctrlPr>
                      </m:sSubSupPr>
                      <m:e>
                        <m:r>
                          <a:rPr lang="en-US" sz="2000" i="1">
                            <a:latin typeface="Cambria Math" panose="02040503050406030204" pitchFamily="18" charset="0"/>
                          </a:rPr>
                          <m:t>𝑑</m:t>
                        </m:r>
                      </m:e>
                      <m:sub>
                        <m:r>
                          <a:rPr lang="en-US" sz="2000" i="1">
                            <a:latin typeface="Cambria Math" panose="02040503050406030204" pitchFamily="18" charset="0"/>
                          </a:rPr>
                          <m:t>3</m:t>
                        </m:r>
                      </m:sub>
                      <m:sup>
                        <m:r>
                          <a:rPr lang="en-US" sz="2000" i="1">
                            <a:latin typeface="Cambria Math" panose="02040503050406030204" pitchFamily="18" charset="0"/>
                          </a:rPr>
                          <m:t>+</m:t>
                        </m:r>
                      </m:sup>
                    </m:sSubSup>
                    <m:r>
                      <a:rPr lang="en-US" sz="2000" i="1">
                        <a:latin typeface="Cambria Math" panose="02040503050406030204" pitchFamily="18" charset="0"/>
                      </a:rPr>
                      <m:t>=0</m:t>
                    </m:r>
                  </m:oMath>
                </a14:m>
                <a:r>
                  <a:rPr lang="en-US" sz="2000" dirty="0"/>
                  <a:t>				(</a:t>
                </a:r>
                <a:r>
                  <a:rPr lang="en-US" sz="2000" dirty="0">
                    <a:solidFill>
                      <a:srgbClr val="A71B86"/>
                    </a:solidFill>
                  </a:rPr>
                  <a:t>New Constraints</a:t>
                </a:r>
                <a:r>
                  <a:rPr lang="en-US" sz="2000" dirty="0"/>
                  <a:t>)</a:t>
                </a:r>
              </a:p>
              <a:p>
                <a:r>
                  <a:rPr lang="en-US" sz="2000" dirty="0"/>
                  <a:t>		</a:t>
                </a:r>
                <a14:m>
                  <m:oMath xmlns:m="http://schemas.openxmlformats.org/officeDocument/2006/math">
                    <m:sSubSup>
                      <m:sSubSupPr>
                        <m:ctrlPr>
                          <a:rPr lang="en-US" sz="2000" i="1">
                            <a:latin typeface="Cambria Math" panose="02040503050406030204" pitchFamily="18" charset="0"/>
                          </a:rPr>
                        </m:ctrlPr>
                      </m:sSubSupPr>
                      <m:e>
                        <m:r>
                          <a:rPr lang="en-US" sz="2000" i="1">
                            <a:latin typeface="Cambria Math" panose="02040503050406030204" pitchFamily="18" charset="0"/>
                          </a:rPr>
                          <m:t>𝑑</m:t>
                        </m:r>
                      </m:e>
                      <m:sub>
                        <m:r>
                          <a:rPr lang="en-US" sz="2000" b="0" i="1" smtClean="0">
                            <a:latin typeface="Cambria Math" panose="02040503050406030204" pitchFamily="18" charset="0"/>
                          </a:rPr>
                          <m:t>4</m:t>
                        </m:r>
                      </m:sub>
                      <m:sup>
                        <m:r>
                          <a:rPr lang="en-US" sz="2000" i="1">
                            <a:latin typeface="Cambria Math" panose="02040503050406030204" pitchFamily="18" charset="0"/>
                          </a:rPr>
                          <m:t>+</m:t>
                        </m:r>
                      </m:sup>
                    </m:sSubSup>
                    <m:r>
                      <a:rPr lang="en-US" sz="2000" i="1">
                        <a:latin typeface="Cambria Math" panose="02040503050406030204" pitchFamily="18" charset="0"/>
                      </a:rPr>
                      <m:t>=</m:t>
                    </m:r>
                    <m:r>
                      <a:rPr lang="en-US" sz="2000" b="0" i="1" smtClean="0">
                        <a:latin typeface="Cambria Math" panose="02040503050406030204" pitchFamily="18" charset="0"/>
                      </a:rPr>
                      <m:t>5</m:t>
                    </m:r>
                  </m:oMath>
                </a14:m>
                <a:r>
                  <a:rPr lang="en-US" sz="2000" dirty="0"/>
                  <a:t>					(</a:t>
                </a:r>
                <a:r>
                  <a:rPr lang="en-US" sz="2000" dirty="0">
                    <a:solidFill>
                      <a:srgbClr val="A71B86"/>
                    </a:solidFill>
                  </a:rPr>
                  <a:t>New Constraints</a:t>
                </a:r>
                <a:r>
                  <a:rPr lang="en-US" sz="2000" dirty="0"/>
                  <a:t>)		</a:t>
                </a:r>
                <a14:m>
                  <m:oMath xmlns:m="http://schemas.openxmlformats.org/officeDocument/2006/math">
                    <m:r>
                      <a:rPr lang="en-US" sz="2000" i="1">
                        <a:latin typeface="Cambria Math" panose="02040503050406030204" pitchFamily="18" charset="0"/>
                      </a:rPr>
                      <m:t>𝑥</m:t>
                    </m:r>
                    <m:r>
                      <a:rPr lang="en-US" sz="2000" b="0" i="1" smtClean="0">
                        <a:latin typeface="Cambria Math" panose="02040503050406030204" pitchFamily="18" charset="0"/>
                      </a:rPr>
                      <m:t>,</m:t>
                    </m:r>
                    <m:r>
                      <a:rPr lang="en-US" sz="2000" i="1">
                        <a:latin typeface="Cambria Math" panose="02040503050406030204" pitchFamily="18" charset="0"/>
                      </a:rPr>
                      <m:t>𝑦</m:t>
                    </m:r>
                    <m:r>
                      <a:rPr lang="en-US" sz="2000" b="0" i="1" smtClean="0">
                        <a:latin typeface="Cambria Math" panose="02040503050406030204" pitchFamily="18" charset="0"/>
                      </a:rPr>
                      <m:t>,</m:t>
                    </m:r>
                    <m:sSubSup>
                      <m:sSubSupPr>
                        <m:ctrlPr>
                          <a:rPr lang="en-US" sz="2000" b="0" i="1" smtClean="0">
                            <a:latin typeface="Cambria Math" panose="02040503050406030204" pitchFamily="18" charset="0"/>
                          </a:rPr>
                        </m:ctrlPr>
                      </m:sSubSupPr>
                      <m:e>
                        <m:r>
                          <a:rPr lang="en-US" sz="2000" b="0" i="1" smtClean="0">
                            <a:latin typeface="Cambria Math" panose="02040503050406030204" pitchFamily="18" charset="0"/>
                          </a:rPr>
                          <m:t>𝑑</m:t>
                        </m:r>
                      </m:e>
                      <m:sub>
                        <m:r>
                          <a:rPr lang="en-US" sz="2000" b="0" i="1" smtClean="0">
                            <a:latin typeface="Cambria Math" panose="02040503050406030204" pitchFamily="18" charset="0"/>
                          </a:rPr>
                          <m:t>1</m:t>
                        </m:r>
                      </m:sub>
                      <m:sup>
                        <m:r>
                          <a:rPr lang="en-US" sz="2000" b="0" i="1" smtClean="0">
                            <a:latin typeface="Cambria Math" panose="02040503050406030204" pitchFamily="18" charset="0"/>
                          </a:rPr>
                          <m:t>+</m:t>
                        </m:r>
                      </m:sup>
                    </m:sSubSup>
                    <m:r>
                      <a:rPr lang="en-US" sz="2000" i="1">
                        <a:latin typeface="Cambria Math" panose="02040503050406030204" pitchFamily="18" charset="0"/>
                      </a:rPr>
                      <m:t>,</m:t>
                    </m:r>
                    <m:sSubSup>
                      <m:sSubSupPr>
                        <m:ctrlPr>
                          <a:rPr lang="en-US" sz="2000" i="1">
                            <a:latin typeface="Cambria Math" panose="02040503050406030204" pitchFamily="18" charset="0"/>
                          </a:rPr>
                        </m:ctrlPr>
                      </m:sSubSupPr>
                      <m:e>
                        <m:r>
                          <a:rPr lang="en-US" sz="2000" i="1">
                            <a:latin typeface="Cambria Math" panose="02040503050406030204" pitchFamily="18" charset="0"/>
                          </a:rPr>
                          <m:t>𝑑</m:t>
                        </m:r>
                      </m:e>
                      <m:sub>
                        <m:r>
                          <a:rPr lang="en-US" sz="2000" b="0" i="1" smtClean="0">
                            <a:latin typeface="Cambria Math" panose="02040503050406030204" pitchFamily="18" charset="0"/>
                          </a:rPr>
                          <m:t>2</m:t>
                        </m:r>
                      </m:sub>
                      <m:sup>
                        <m:r>
                          <a:rPr lang="en-US" sz="2000" i="1">
                            <a:latin typeface="Cambria Math" panose="02040503050406030204" pitchFamily="18" charset="0"/>
                          </a:rPr>
                          <m:t>+</m:t>
                        </m:r>
                      </m:sup>
                    </m:sSubSup>
                    <m:r>
                      <a:rPr lang="en-US" sz="2000" b="0" i="0" smtClean="0">
                        <a:latin typeface="Cambria Math" panose="02040503050406030204" pitchFamily="18" charset="0"/>
                      </a:rPr>
                      <m:t>,</m:t>
                    </m:r>
                    <m:sSubSup>
                      <m:sSubSupPr>
                        <m:ctrlPr>
                          <a:rPr lang="en-US" sz="2000" i="1" smtClean="0">
                            <a:latin typeface="Cambria Math" panose="02040503050406030204" pitchFamily="18" charset="0"/>
                          </a:rPr>
                        </m:ctrlPr>
                      </m:sSubSupPr>
                      <m:e>
                        <m:r>
                          <a:rPr lang="en-US" sz="2000" i="1">
                            <a:latin typeface="Cambria Math" panose="02040503050406030204" pitchFamily="18" charset="0"/>
                          </a:rPr>
                          <m:t>𝑑</m:t>
                        </m:r>
                      </m:e>
                      <m:sub>
                        <m:r>
                          <a:rPr lang="en-US" sz="2000" b="0" i="1" smtClean="0">
                            <a:latin typeface="Cambria Math" panose="02040503050406030204" pitchFamily="18" charset="0"/>
                          </a:rPr>
                          <m:t>3</m:t>
                        </m:r>
                      </m:sub>
                      <m:sup>
                        <m:r>
                          <a:rPr lang="en-US" sz="2000" i="1">
                            <a:latin typeface="Cambria Math" panose="02040503050406030204" pitchFamily="18" charset="0"/>
                          </a:rPr>
                          <m:t>−</m:t>
                        </m:r>
                      </m:sup>
                    </m:sSubSup>
                    <m:r>
                      <a:rPr lang="en-US" sz="2000" i="1">
                        <a:latin typeface="Cambria Math" panose="02040503050406030204" pitchFamily="18" charset="0"/>
                      </a:rPr>
                      <m:t>,</m:t>
                    </m:r>
                    <m:r>
                      <a:rPr lang="en-US" sz="2000" i="1" smtClean="0">
                        <a:latin typeface="Cambria Math" panose="02040503050406030204" pitchFamily="18" charset="0"/>
                      </a:rPr>
                      <m:t> </m:t>
                    </m:r>
                    <m:sSubSup>
                      <m:sSubSupPr>
                        <m:ctrlPr>
                          <a:rPr lang="en-US" sz="2000" i="1">
                            <a:latin typeface="Cambria Math" panose="02040503050406030204" pitchFamily="18" charset="0"/>
                          </a:rPr>
                        </m:ctrlPr>
                      </m:sSubSupPr>
                      <m:e>
                        <m:r>
                          <a:rPr lang="en-US" sz="2000" i="1">
                            <a:latin typeface="Cambria Math" panose="02040503050406030204" pitchFamily="18" charset="0"/>
                          </a:rPr>
                          <m:t>𝑑</m:t>
                        </m:r>
                      </m:e>
                      <m:sub>
                        <m:r>
                          <a:rPr lang="en-US" sz="2000" b="0" i="1" smtClean="0">
                            <a:latin typeface="Cambria Math" panose="02040503050406030204" pitchFamily="18" charset="0"/>
                          </a:rPr>
                          <m:t>4</m:t>
                        </m:r>
                      </m:sub>
                      <m:sup>
                        <m:r>
                          <a:rPr lang="en-US" sz="2000" i="1">
                            <a:latin typeface="Cambria Math" panose="02040503050406030204" pitchFamily="18" charset="0"/>
                          </a:rPr>
                          <m:t>−</m:t>
                        </m:r>
                      </m:sup>
                    </m:sSubSup>
                    <m:r>
                      <a:rPr lang="en-US" sz="2000" b="0" i="1" smtClean="0">
                        <a:latin typeface="Cambria Math" panose="02040503050406030204" pitchFamily="18" charset="0"/>
                      </a:rPr>
                      <m:t>,</m:t>
                    </m:r>
                    <m:sSubSup>
                      <m:sSubSupPr>
                        <m:ctrlPr>
                          <a:rPr lang="en-US" sz="2000" i="1">
                            <a:latin typeface="Cambria Math" panose="02040503050406030204" pitchFamily="18" charset="0"/>
                          </a:rPr>
                        </m:ctrlPr>
                      </m:sSubSupPr>
                      <m:e>
                        <m:r>
                          <a:rPr lang="en-US" sz="2000" i="1">
                            <a:latin typeface="Cambria Math" panose="02040503050406030204" pitchFamily="18" charset="0"/>
                          </a:rPr>
                          <m:t>𝑑</m:t>
                        </m:r>
                      </m:e>
                      <m:sub>
                        <m:r>
                          <a:rPr lang="en-US" sz="2000" i="1">
                            <a:latin typeface="Cambria Math" panose="02040503050406030204" pitchFamily="18" charset="0"/>
                          </a:rPr>
                          <m:t>5</m:t>
                        </m:r>
                      </m:sub>
                      <m:sup>
                        <m:r>
                          <a:rPr lang="en-US" sz="2000" i="1">
                            <a:latin typeface="Cambria Math" panose="02040503050406030204" pitchFamily="18" charset="0"/>
                          </a:rPr>
                          <m:t>−</m:t>
                        </m:r>
                      </m:sup>
                    </m:sSubSup>
                    <m:r>
                      <a:rPr lang="en-US" sz="2000" b="0" i="1" smtClean="0">
                        <a:latin typeface="Cambria Math" panose="02040503050406030204" pitchFamily="18" charset="0"/>
                      </a:rPr>
                      <m:t>,</m:t>
                    </m:r>
                    <m:sSubSup>
                      <m:sSubSupPr>
                        <m:ctrlPr>
                          <a:rPr lang="en-US" sz="2000" i="1">
                            <a:latin typeface="Cambria Math" panose="02040503050406030204" pitchFamily="18" charset="0"/>
                          </a:rPr>
                        </m:ctrlPr>
                      </m:sSubSupPr>
                      <m:e>
                        <m:r>
                          <a:rPr lang="en-US" sz="2000" i="1">
                            <a:latin typeface="Cambria Math" panose="02040503050406030204" pitchFamily="18" charset="0"/>
                          </a:rPr>
                          <m:t>𝑑</m:t>
                        </m:r>
                      </m:e>
                      <m:sub>
                        <m:r>
                          <a:rPr lang="en-US" sz="2000" b="0" i="1" smtClean="0">
                            <a:latin typeface="Cambria Math" panose="02040503050406030204" pitchFamily="18" charset="0"/>
                          </a:rPr>
                          <m:t>6</m:t>
                        </m:r>
                      </m:sub>
                      <m:sup>
                        <m:r>
                          <a:rPr lang="en-US" sz="2000" i="1">
                            <a:latin typeface="Cambria Math" panose="02040503050406030204" pitchFamily="18" charset="0"/>
                          </a:rPr>
                          <m:t>−</m:t>
                        </m:r>
                      </m:sup>
                    </m:sSubSup>
                    <m:r>
                      <a:rPr lang="en-US" sz="2000" b="0" i="1" smtClean="0">
                        <a:latin typeface="Cambria Math" panose="02040503050406030204" pitchFamily="18" charset="0"/>
                      </a:rPr>
                      <m:t>≥0</m:t>
                    </m:r>
                  </m:oMath>
                </a14:m>
                <a:r>
                  <a:rPr lang="en-US" sz="2000" dirty="0"/>
                  <a:t>	</a:t>
                </a:r>
              </a:p>
            </p:txBody>
          </p:sp>
        </mc:Choice>
        <mc:Fallback xmlns="">
          <p:sp>
            <p:nvSpPr>
              <p:cNvPr id="29" name="TextBox 28">
                <a:extLst>
                  <a:ext uri="{FF2B5EF4-FFF2-40B4-BE49-F238E27FC236}">
                    <a16:creationId xmlns:a16="http://schemas.microsoft.com/office/drawing/2014/main" id="{3CD0DF70-60F5-4076-B6AE-B8A71FC43367}"/>
                  </a:ext>
                </a:extLst>
              </p:cNvPr>
              <p:cNvSpPr txBox="1">
                <a:spLocks noRot="1" noChangeAspect="1" noMove="1" noResize="1" noEditPoints="1" noAdjustHandles="1" noChangeArrowheads="1" noChangeShapeType="1" noTextEdit="1"/>
              </p:cNvSpPr>
              <p:nvPr/>
            </p:nvSpPr>
            <p:spPr>
              <a:xfrm>
                <a:off x="1248024" y="2694465"/>
                <a:ext cx="8802951" cy="3477875"/>
              </a:xfrm>
              <a:prstGeom prst="rect">
                <a:avLst/>
              </a:prstGeom>
              <a:blipFill>
                <a:blip r:embed="rId7"/>
                <a:stretch>
                  <a:fillRect l="-762" t="-876"/>
                </a:stretch>
              </a:blipFill>
            </p:spPr>
            <p:txBody>
              <a:bodyPr/>
              <a:lstStyle/>
              <a:p>
                <a:r>
                  <a:rPr lang="en-US">
                    <a:noFill/>
                  </a:rPr>
                  <a:t> </a:t>
                </a:r>
              </a:p>
            </p:txBody>
          </p:sp>
        </mc:Fallback>
      </mc:AlternateContent>
    </p:spTree>
    <p:extLst>
      <p:ext uri="{BB962C8B-B14F-4D97-AF65-F5344CB8AC3E}">
        <p14:creationId xmlns:p14="http://schemas.microsoft.com/office/powerpoint/2010/main" val="11305070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1568D3DA-67F7-464C-95FF-D7D56F4038D6}"/>
              </a:ext>
            </a:extLst>
          </p:cNvPr>
          <p:cNvSpPr/>
          <p:nvPr/>
        </p:nvSpPr>
        <p:spPr>
          <a:xfrm rot="19800000">
            <a:off x="-597297" y="674901"/>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A large body of water&#10;&#10;Description automatically generated">
            <a:extLst>
              <a:ext uri="{FF2B5EF4-FFF2-40B4-BE49-F238E27FC236}">
                <a16:creationId xmlns:a16="http://schemas.microsoft.com/office/drawing/2014/main" id="{B83B0471-BE25-41B4-B185-53BEB6528B89}"/>
              </a:ext>
            </a:extLst>
          </p:cNvPr>
          <p:cNvPicPr>
            <a:picLocks noChangeAspect="1"/>
          </p:cNvPicPr>
          <p:nvPr/>
        </p:nvPicPr>
        <p:blipFill rotWithShape="1">
          <a:blip r:embed="rId2">
            <a:alphaModFix amt="20000"/>
            <a:extLst>
              <a:ext uri="{28A0092B-C50C-407E-A947-70E740481C1C}">
                <a14:useLocalDpi xmlns:a14="http://schemas.microsoft.com/office/drawing/2010/main" val="0"/>
              </a:ext>
            </a:extLst>
          </a:blip>
          <a:srcRect t="34654" b="43573"/>
          <a:stretch/>
        </p:blipFill>
        <p:spPr>
          <a:xfrm>
            <a:off x="773935" y="442465"/>
            <a:ext cx="9018070" cy="1308226"/>
          </a:xfrm>
          <a:prstGeom prst="rect">
            <a:avLst/>
          </a:prstGeom>
        </p:spPr>
      </p:pic>
      <p:sp>
        <p:nvSpPr>
          <p:cNvPr id="34" name="Rectangle 33">
            <a:extLst>
              <a:ext uri="{FF2B5EF4-FFF2-40B4-BE49-F238E27FC236}">
                <a16:creationId xmlns:a16="http://schemas.microsoft.com/office/drawing/2014/main" id="{BFE7775A-1FAD-4E84-8B9E-DA4B39640B5E}"/>
              </a:ext>
            </a:extLst>
          </p:cNvPr>
          <p:cNvSpPr/>
          <p:nvPr/>
        </p:nvSpPr>
        <p:spPr>
          <a:xfrm rot="19800000">
            <a:off x="9089102" y="5937184"/>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5D79E09-6E77-4F87-B358-F18D99FA343D}"/>
              </a:ext>
            </a:extLst>
          </p:cNvPr>
          <p:cNvSpPr>
            <a:spLocks noGrp="1"/>
          </p:cNvSpPr>
          <p:nvPr>
            <p:ph type="title"/>
          </p:nvPr>
        </p:nvSpPr>
        <p:spPr>
          <a:xfrm>
            <a:off x="773934" y="425128"/>
            <a:ext cx="9018070" cy="1325563"/>
          </a:xfrm>
          <a:noFill/>
          <a:ln w="76200">
            <a:solidFill>
              <a:srgbClr val="11B29F"/>
            </a:solidFill>
          </a:ln>
        </p:spPr>
        <p:txBody>
          <a:bodyPr/>
          <a:lstStyle/>
          <a:p>
            <a:pPr algn="ctr"/>
            <a:r>
              <a:rPr lang="en-US" dirty="0">
                <a:solidFill>
                  <a:srgbClr val="404040"/>
                </a:solidFill>
                <a:latin typeface="Bodoni MT" panose="02070603080606020203" pitchFamily="18" charset="0"/>
              </a:rPr>
              <a:t>Ex: Beaver Creek Pottery</a:t>
            </a:r>
          </a:p>
        </p:txBody>
      </p:sp>
      <p:pic>
        <p:nvPicPr>
          <p:cNvPr id="5" name="Content Placeholder 4" descr="A picture containing cage&#10;&#10;Description automatically generated">
            <a:extLst>
              <a:ext uri="{FF2B5EF4-FFF2-40B4-BE49-F238E27FC236}">
                <a16:creationId xmlns:a16="http://schemas.microsoft.com/office/drawing/2014/main" id="{EF817497-4F98-4236-83EE-74FD8376B07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887140" y="47697"/>
            <a:ext cx="2143125" cy="2143125"/>
          </a:xfrm>
        </p:spPr>
      </p:pic>
      <p:sp>
        <p:nvSpPr>
          <p:cNvPr id="17" name="Rectangle 16">
            <a:extLst>
              <a:ext uri="{FF2B5EF4-FFF2-40B4-BE49-F238E27FC236}">
                <a16:creationId xmlns:a16="http://schemas.microsoft.com/office/drawing/2014/main" id="{C723ED3C-F5E6-4121-9EF2-DD9574E1A49F}"/>
              </a:ext>
            </a:extLst>
          </p:cNvPr>
          <p:cNvSpPr/>
          <p:nvPr/>
        </p:nvSpPr>
        <p:spPr>
          <a:xfrm>
            <a:off x="10085294" y="2008116"/>
            <a:ext cx="1776920" cy="76178"/>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F9E0EC60-66D4-4536-A867-30142339BAA7}"/>
              </a:ext>
            </a:extLst>
          </p:cNvPr>
          <p:cNvSpPr/>
          <p:nvPr/>
        </p:nvSpPr>
        <p:spPr>
          <a:xfrm>
            <a:off x="10085294" y="2129819"/>
            <a:ext cx="1776920" cy="76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F95AED49-24A8-4D10-9D31-F944565EC1B2}"/>
              </a:ext>
            </a:extLst>
          </p:cNvPr>
          <p:cNvSpPr/>
          <p:nvPr/>
        </p:nvSpPr>
        <p:spPr>
          <a:xfrm>
            <a:off x="10085294" y="2251522"/>
            <a:ext cx="1776920" cy="150200"/>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993D5826-407C-4F65-BE3A-EB593B942A36}"/>
              </a:ext>
            </a:extLst>
          </p:cNvPr>
          <p:cNvSpPr/>
          <p:nvPr/>
        </p:nvSpPr>
        <p:spPr>
          <a:xfrm>
            <a:off x="10085294" y="2447247"/>
            <a:ext cx="1776920" cy="150200"/>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D2785A94-4D0B-4559-9303-3C963AA0EF9A}"/>
              </a:ext>
            </a:extLst>
          </p:cNvPr>
          <p:cNvSpPr/>
          <p:nvPr/>
        </p:nvSpPr>
        <p:spPr>
          <a:xfrm>
            <a:off x="10085294" y="2642972"/>
            <a:ext cx="1776920" cy="362446"/>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B235F2E9-4558-433D-9527-7EFF5C5E78A8}"/>
              </a:ext>
            </a:extLst>
          </p:cNvPr>
          <p:cNvSpPr/>
          <p:nvPr/>
        </p:nvSpPr>
        <p:spPr>
          <a:xfrm>
            <a:off x="10085294" y="3050943"/>
            <a:ext cx="1776920" cy="362446"/>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99613B87-411B-4008-BF30-F1A3B8F247B5}"/>
              </a:ext>
            </a:extLst>
          </p:cNvPr>
          <p:cNvSpPr/>
          <p:nvPr/>
        </p:nvSpPr>
        <p:spPr>
          <a:xfrm>
            <a:off x="10085294" y="3490136"/>
            <a:ext cx="1776920" cy="3367864"/>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145B3BD2-B1C1-4ED2-A4E0-5E17DD3736F1}"/>
              </a:ext>
            </a:extLst>
          </p:cNvPr>
          <p:cNvSpPr/>
          <p:nvPr/>
        </p:nvSpPr>
        <p:spPr>
          <a:xfrm rot="19800000">
            <a:off x="-765351" y="385789"/>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DC3B2826-65DD-408B-8F18-8CCD6C052D8D}"/>
              </a:ext>
            </a:extLst>
          </p:cNvPr>
          <p:cNvSpPr/>
          <p:nvPr/>
        </p:nvSpPr>
        <p:spPr>
          <a:xfrm rot="19800000">
            <a:off x="9257156" y="6226296"/>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4935F901-F632-4698-8C7A-AC29B2397A6C}"/>
              </a:ext>
            </a:extLst>
          </p:cNvPr>
          <p:cNvSpPr/>
          <p:nvPr/>
        </p:nvSpPr>
        <p:spPr>
          <a:xfrm rot="19800000">
            <a:off x="8263809" y="5824178"/>
            <a:ext cx="4731177"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389720C5-6DCB-428D-8C4F-A02DEC239333}"/>
                  </a:ext>
                </a:extLst>
              </p:cNvPr>
              <p:cNvSpPr txBox="1"/>
              <p:nvPr/>
            </p:nvSpPr>
            <p:spPr>
              <a:xfrm>
                <a:off x="773935" y="1947592"/>
                <a:ext cx="9018069" cy="5324535"/>
              </a:xfrm>
              <a:prstGeom prst="rect">
                <a:avLst/>
              </a:prstGeom>
              <a:noFill/>
            </p:spPr>
            <p:txBody>
              <a:bodyPr wrap="square" rtlCol="0">
                <a:spAutoFit/>
              </a:bodyPr>
              <a:lstStyle/>
              <a:p>
                <a:pPr marL="285750" indent="-285750">
                  <a:buFont typeface="Arial" panose="020B0604020202020204" pitchFamily="34" charset="0"/>
                  <a:buChar char="•"/>
                </a:pPr>
                <a:r>
                  <a:rPr lang="en-US" sz="2000" dirty="0">
                    <a:solidFill>
                      <a:srgbClr val="404040"/>
                    </a:solidFill>
                    <a:latin typeface="Corbel" panose="020B0503020204020204" pitchFamily="34" charset="0"/>
                  </a:rPr>
                  <a:t>See tab </a:t>
                </a:r>
                <a:r>
                  <a:rPr lang="en-US" sz="2000" dirty="0">
                    <a:solidFill>
                      <a:srgbClr val="A71B86"/>
                    </a:solidFill>
                    <a:latin typeface="Corbel" panose="020B0503020204020204" pitchFamily="34" charset="0"/>
                  </a:rPr>
                  <a:t>Priority 5</a:t>
                </a:r>
                <a:r>
                  <a:rPr lang="en-US" sz="2000" dirty="0">
                    <a:solidFill>
                      <a:srgbClr val="404040"/>
                    </a:solidFill>
                    <a:latin typeface="Corbel" panose="020B0503020204020204" pitchFamily="34" charset="0"/>
                  </a:rPr>
                  <a:t> for minimization of  </a:t>
                </a:r>
                <a14:m>
                  <m:oMath xmlns:m="http://schemas.openxmlformats.org/officeDocument/2006/math">
                    <m:r>
                      <a:rPr lang="en-US" sz="2000">
                        <a:solidFill>
                          <a:srgbClr val="A71B86"/>
                        </a:solidFill>
                        <a:latin typeface="Cambria Math" panose="02040503050406030204" pitchFamily="18" charset="0"/>
                      </a:rPr>
                      <m:t>4</m:t>
                    </m:r>
                    <m:sSubSup>
                      <m:sSubSupPr>
                        <m:ctrlPr>
                          <a:rPr lang="en-US" sz="2000" i="1">
                            <a:solidFill>
                              <a:srgbClr val="A71B86"/>
                            </a:solidFill>
                            <a:latin typeface="Cambria Math" panose="02040503050406030204" pitchFamily="18" charset="0"/>
                          </a:rPr>
                        </m:ctrlPr>
                      </m:sSubSupPr>
                      <m:e>
                        <m:r>
                          <a:rPr lang="en-US" sz="2000" i="1">
                            <a:solidFill>
                              <a:srgbClr val="A71B86"/>
                            </a:solidFill>
                            <a:latin typeface="Cambria Math" panose="02040503050406030204" pitchFamily="18" charset="0"/>
                          </a:rPr>
                          <m:t>𝑑</m:t>
                        </m:r>
                      </m:e>
                      <m:sub>
                        <m:r>
                          <a:rPr lang="en-US" sz="2000" i="1">
                            <a:solidFill>
                              <a:srgbClr val="A71B86"/>
                            </a:solidFill>
                            <a:latin typeface="Cambria Math" panose="02040503050406030204" pitchFamily="18" charset="0"/>
                          </a:rPr>
                          <m:t>5</m:t>
                        </m:r>
                      </m:sub>
                      <m:sup>
                        <m:r>
                          <a:rPr lang="en-US" sz="2000" i="1">
                            <a:solidFill>
                              <a:srgbClr val="A71B86"/>
                            </a:solidFill>
                            <a:latin typeface="Cambria Math" panose="02040503050406030204" pitchFamily="18" charset="0"/>
                          </a:rPr>
                          <m:t>−</m:t>
                        </m:r>
                      </m:sup>
                    </m:sSubSup>
                    <m:r>
                      <a:rPr lang="en-US" sz="2000" i="1">
                        <a:solidFill>
                          <a:srgbClr val="A71B86"/>
                        </a:solidFill>
                        <a:latin typeface="Cambria Math" panose="02040503050406030204" pitchFamily="18" charset="0"/>
                      </a:rPr>
                      <m:t>+</m:t>
                    </m:r>
                    <m:r>
                      <m:rPr>
                        <m:nor/>
                      </m:rPr>
                      <a:rPr lang="en-US" sz="2000" dirty="0">
                        <a:solidFill>
                          <a:srgbClr val="A71B86"/>
                        </a:solidFill>
                      </a:rPr>
                      <m:t> </m:t>
                    </m:r>
                    <m:r>
                      <a:rPr lang="en-US" sz="2000" i="1">
                        <a:solidFill>
                          <a:srgbClr val="A71B86"/>
                        </a:solidFill>
                        <a:latin typeface="Cambria Math" panose="02040503050406030204" pitchFamily="18" charset="0"/>
                      </a:rPr>
                      <m:t>5</m:t>
                    </m:r>
                    <m:sSubSup>
                      <m:sSubSupPr>
                        <m:ctrlPr>
                          <a:rPr lang="en-US" sz="2000" i="1">
                            <a:solidFill>
                              <a:srgbClr val="A71B86"/>
                            </a:solidFill>
                            <a:latin typeface="Cambria Math" panose="02040503050406030204" pitchFamily="18" charset="0"/>
                          </a:rPr>
                        </m:ctrlPr>
                      </m:sSubSupPr>
                      <m:e>
                        <m:r>
                          <a:rPr lang="en-US" sz="2000" i="1">
                            <a:solidFill>
                              <a:srgbClr val="A71B86"/>
                            </a:solidFill>
                            <a:latin typeface="Cambria Math" panose="02040503050406030204" pitchFamily="18" charset="0"/>
                          </a:rPr>
                          <m:t>𝑑</m:t>
                        </m:r>
                      </m:e>
                      <m:sub>
                        <m:r>
                          <a:rPr lang="en-US" sz="2000" i="1">
                            <a:solidFill>
                              <a:srgbClr val="A71B86"/>
                            </a:solidFill>
                            <a:latin typeface="Cambria Math" panose="02040503050406030204" pitchFamily="18" charset="0"/>
                          </a:rPr>
                          <m:t>6</m:t>
                        </m:r>
                      </m:sub>
                      <m:sup>
                        <m:r>
                          <a:rPr lang="en-US" sz="2000" i="1">
                            <a:solidFill>
                              <a:srgbClr val="A71B86"/>
                            </a:solidFill>
                            <a:latin typeface="Cambria Math" panose="02040503050406030204" pitchFamily="18" charset="0"/>
                          </a:rPr>
                          <m:t>−</m:t>
                        </m:r>
                      </m:sup>
                    </m:sSubSup>
                  </m:oMath>
                </a14:m>
                <a:endParaRPr lang="en-US" sz="2000" dirty="0">
                  <a:solidFill>
                    <a:srgbClr val="404040"/>
                  </a:solidFill>
                  <a:latin typeface="Corbel" panose="020B0503020204020204" pitchFamily="34" charset="0"/>
                </a:endParaRPr>
              </a:p>
              <a:p>
                <a:pPr marL="742950" lvl="1" indent="-285750">
                  <a:buFont typeface="Arial" panose="020B0604020202020204" pitchFamily="34" charset="0"/>
                  <a:buChar char="•"/>
                </a:pPr>
                <a:r>
                  <a:rPr lang="en-US" sz="2000" dirty="0">
                    <a:solidFill>
                      <a:srgbClr val="404040"/>
                    </a:solidFill>
                    <a:latin typeface="Corbel" panose="020B0503020204020204" pitchFamily="34" charset="0"/>
                  </a:rPr>
                  <a:t>Optimal solution</a:t>
                </a:r>
              </a:p>
              <a:p>
                <a:pPr marL="742950" lvl="1" indent="-285750">
                  <a:buFont typeface="Arial" panose="020B0604020202020204" pitchFamily="34" charset="0"/>
                  <a:buChar char="•"/>
                </a:pPr>
                <a:endParaRPr lang="en-US" sz="2000" dirty="0">
                  <a:solidFill>
                    <a:srgbClr val="404040"/>
                  </a:solidFill>
                  <a:latin typeface="Corbel" panose="020B0503020204020204" pitchFamily="34" charset="0"/>
                </a:endParaRPr>
              </a:p>
              <a:p>
                <a:pPr marL="742950" lvl="1" indent="-285750">
                  <a:buFont typeface="Arial" panose="020B0604020202020204" pitchFamily="34" charset="0"/>
                  <a:buChar char="•"/>
                </a:pPr>
                <a:endParaRPr lang="en-US" sz="2000" dirty="0">
                  <a:solidFill>
                    <a:srgbClr val="404040"/>
                  </a:solidFill>
                  <a:latin typeface="Corbel" panose="020B0503020204020204" pitchFamily="34" charset="0"/>
                </a:endParaRPr>
              </a:p>
              <a:p>
                <a:pPr marL="742950" lvl="1" indent="-285750">
                  <a:buFont typeface="Arial" panose="020B0604020202020204" pitchFamily="34" charset="0"/>
                  <a:buChar char="•"/>
                </a:pPr>
                <a:endParaRPr lang="en-US" sz="2000" dirty="0">
                  <a:solidFill>
                    <a:srgbClr val="404040"/>
                  </a:solidFill>
                  <a:latin typeface="Corbel" panose="020B0503020204020204" pitchFamily="34" charset="0"/>
                </a:endParaRPr>
              </a:p>
              <a:p>
                <a:pPr marL="742950" lvl="1" indent="-285750">
                  <a:buFont typeface="Arial" panose="020B0604020202020204" pitchFamily="34" charset="0"/>
                  <a:buChar char="•"/>
                </a:pPr>
                <a:r>
                  <a:rPr lang="en-US" sz="2000" dirty="0">
                    <a:solidFill>
                      <a:srgbClr val="404040"/>
                    </a:solidFill>
                    <a:latin typeface="Corbel" panose="020B0503020204020204" pitchFamily="34" charset="0"/>
                  </a:rPr>
                  <a:t>Solution still did not change</a:t>
                </a:r>
              </a:p>
              <a:p>
                <a:pPr marL="742950" lvl="1" indent="-285750">
                  <a:buFont typeface="Arial" panose="020B0604020202020204" pitchFamily="34" charset="0"/>
                  <a:buChar char="•"/>
                </a:pPr>
                <a:r>
                  <a:rPr lang="en-US" sz="2000" dirty="0">
                    <a:solidFill>
                      <a:srgbClr val="404040"/>
                    </a:solidFill>
                    <a:latin typeface="Corbel" panose="020B0503020204020204" pitchFamily="34" charset="0"/>
                  </a:rPr>
                  <a:t>Optimal solution stays optimal</a:t>
                </a:r>
              </a:p>
              <a:p>
                <a:pPr marL="742950" lvl="1" indent="-285750">
                  <a:buFont typeface="Arial" panose="020B0604020202020204" pitchFamily="34" charset="0"/>
                  <a:buChar char="•"/>
                </a:pPr>
                <a:endParaRPr lang="en-US" sz="1000" dirty="0">
                  <a:solidFill>
                    <a:srgbClr val="404040"/>
                  </a:solidFill>
                  <a:latin typeface="Corbel" panose="020B0503020204020204" pitchFamily="34" charset="0"/>
                </a:endParaRPr>
              </a:p>
              <a:p>
                <a:pPr marL="285750" indent="-285750">
                  <a:buFont typeface="Arial" panose="020B0604020202020204" pitchFamily="34" charset="0"/>
                  <a:buChar char="•"/>
                </a:pPr>
                <a:r>
                  <a:rPr lang="en-US" sz="2000" dirty="0">
                    <a:solidFill>
                      <a:srgbClr val="404040"/>
                    </a:solidFill>
                    <a:latin typeface="Corbel" panose="020B0503020204020204" pitchFamily="34" charset="0"/>
                  </a:rPr>
                  <a:t>Final Solution</a:t>
                </a:r>
              </a:p>
              <a:p>
                <a:pPr marL="742950" lvl="1" indent="-285750">
                  <a:buFont typeface="Arial" panose="020B0604020202020204" pitchFamily="34" charset="0"/>
                  <a:buChar char="•"/>
                </a:pPr>
                <a:r>
                  <a:rPr lang="en-US" sz="2000" dirty="0">
                    <a:solidFill>
                      <a:srgbClr val="404040"/>
                    </a:solidFill>
                    <a:latin typeface="Corbel" panose="020B0503020204020204" pitchFamily="34" charset="0"/>
                  </a:rPr>
                  <a:t>Produce 15 bowls and 20 mugs</a:t>
                </a:r>
              </a:p>
              <a:p>
                <a:pPr marL="742950" lvl="1" indent="-285750">
                  <a:buFont typeface="Arial" panose="020B0604020202020204" pitchFamily="34" charset="0"/>
                  <a:buChar char="•"/>
                </a:pPr>
                <a:r>
                  <a:rPr lang="en-US" sz="2000" dirty="0">
                    <a:solidFill>
                      <a:srgbClr val="404040"/>
                    </a:solidFill>
                    <a:latin typeface="Corbel" panose="020B0503020204020204" pitchFamily="34" charset="0"/>
                  </a:rPr>
                  <a:t>Hours of work: </a:t>
                </a:r>
                <a14:m>
                  <m:oMath xmlns:m="http://schemas.openxmlformats.org/officeDocument/2006/math">
                    <m:r>
                      <a:rPr lang="en-US" sz="2000" b="0" i="0" smtClean="0">
                        <a:latin typeface="Cambria Math" panose="02040503050406030204" pitchFamily="18" charset="0"/>
                      </a:rPr>
                      <m:t>15</m:t>
                    </m:r>
                    <m:r>
                      <a:rPr lang="en-US" sz="2000" i="1">
                        <a:latin typeface="Cambria Math" panose="02040503050406030204" pitchFamily="18" charset="0"/>
                      </a:rPr>
                      <m:t>+2</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20</m:t>
                        </m:r>
                      </m:e>
                    </m:d>
                    <m:r>
                      <a:rPr lang="en-US" sz="2000" b="0" i="1" smtClean="0">
                        <a:latin typeface="Cambria Math" panose="02040503050406030204" pitchFamily="18" charset="0"/>
                      </a:rPr>
                      <m:t>=55</m:t>
                    </m:r>
                  </m:oMath>
                </a14:m>
                <a:r>
                  <a:rPr lang="en-US" sz="2000" b="0" dirty="0">
                    <a:solidFill>
                      <a:srgbClr val="404040"/>
                    </a:solidFill>
                    <a:latin typeface="Corbel" panose="020B0503020204020204" pitchFamily="34" charset="0"/>
                  </a:rPr>
                  <a:t> (</a:t>
                </a:r>
                <a:r>
                  <a:rPr lang="en-US" sz="2000" b="0" dirty="0">
                    <a:solidFill>
                      <a:srgbClr val="A71B86"/>
                    </a:solidFill>
                    <a:latin typeface="Corbel" panose="020B0503020204020204" pitchFamily="34" charset="0"/>
                  </a:rPr>
                  <a:t>Over by 15 hours</a:t>
                </a:r>
                <a:r>
                  <a:rPr lang="en-US" sz="2000" b="0" dirty="0">
                    <a:solidFill>
                      <a:srgbClr val="404040"/>
                    </a:solidFill>
                    <a:latin typeface="Corbel" panose="020B0503020204020204" pitchFamily="34" charset="0"/>
                  </a:rPr>
                  <a:t>)</a:t>
                </a:r>
              </a:p>
              <a:p>
                <a:pPr marL="742950" lvl="1" indent="-285750">
                  <a:buFont typeface="Arial" panose="020B0604020202020204" pitchFamily="34" charset="0"/>
                  <a:buChar char="•"/>
                </a:pPr>
                <a:r>
                  <a:rPr lang="en-US" sz="2000" dirty="0">
                    <a:solidFill>
                      <a:srgbClr val="404040"/>
                    </a:solidFill>
                    <a:latin typeface="Corbel" panose="020B0503020204020204" pitchFamily="34" charset="0"/>
                  </a:rPr>
                  <a:t>Profit: </a:t>
                </a:r>
                <a14:m>
                  <m:oMath xmlns:m="http://schemas.openxmlformats.org/officeDocument/2006/math">
                    <m:r>
                      <a:rPr lang="en-US" sz="2000" dirty="0" smtClean="0">
                        <a:latin typeface="Cambria Math" panose="02040503050406030204" pitchFamily="18" charset="0"/>
                      </a:rPr>
                      <m:t>4</m:t>
                    </m:r>
                    <m:r>
                      <a:rPr lang="en-US" sz="2000" b="0" i="0" dirty="0" smtClean="0">
                        <a:latin typeface="Cambria Math" panose="02040503050406030204" pitchFamily="18" charset="0"/>
                      </a:rPr>
                      <m:t>0</m:t>
                    </m:r>
                    <m:d>
                      <m:dPr>
                        <m:ctrlPr>
                          <a:rPr lang="en-US" sz="2000" b="0" i="1" dirty="0" smtClean="0">
                            <a:latin typeface="Cambria Math" panose="02040503050406030204" pitchFamily="18" charset="0"/>
                          </a:rPr>
                        </m:ctrlPr>
                      </m:dPr>
                      <m:e>
                        <m:r>
                          <a:rPr lang="en-US" sz="2000" b="0" i="1" dirty="0" smtClean="0">
                            <a:latin typeface="Cambria Math" panose="02040503050406030204" pitchFamily="18" charset="0"/>
                          </a:rPr>
                          <m:t>15</m:t>
                        </m:r>
                      </m:e>
                    </m:d>
                    <m:r>
                      <a:rPr lang="en-US" sz="2000" i="1">
                        <a:latin typeface="Cambria Math" panose="02040503050406030204" pitchFamily="18" charset="0"/>
                      </a:rPr>
                      <m:t>+</m:t>
                    </m:r>
                    <m:r>
                      <a:rPr lang="en-US" sz="2000" b="0" i="1" smtClean="0">
                        <a:latin typeface="Cambria Math" panose="02040503050406030204" pitchFamily="18" charset="0"/>
                      </a:rPr>
                      <m:t>50</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20</m:t>
                        </m:r>
                      </m:e>
                    </m:d>
                    <m:r>
                      <a:rPr lang="en-US" sz="2000" i="1">
                        <a:latin typeface="Cambria Math" panose="02040503050406030204" pitchFamily="18" charset="0"/>
                      </a:rPr>
                      <m:t>=</m:t>
                    </m:r>
                    <m:r>
                      <a:rPr lang="en-US" sz="2000" b="0" i="1" smtClean="0">
                        <a:latin typeface="Cambria Math" panose="02040503050406030204" pitchFamily="18" charset="0"/>
                      </a:rPr>
                      <m:t>1600</m:t>
                    </m:r>
                  </m:oMath>
                </a14:m>
                <a:endParaRPr lang="en-US" sz="2000" b="0" dirty="0">
                  <a:latin typeface="Corbel" panose="020B0503020204020204" pitchFamily="34" charset="0"/>
                </a:endParaRPr>
              </a:p>
              <a:p>
                <a:pPr marL="742950" lvl="1" indent="-285750">
                  <a:buFont typeface="Arial" panose="020B0604020202020204" pitchFamily="34" charset="0"/>
                  <a:buChar char="•"/>
                </a:pPr>
                <a:r>
                  <a:rPr lang="en-US" sz="2000" dirty="0">
                    <a:latin typeface="Corbel" panose="020B0503020204020204" pitchFamily="34" charset="0"/>
                  </a:rPr>
                  <a:t>Pounds of clay: </a:t>
                </a:r>
                <a14:m>
                  <m:oMath xmlns:m="http://schemas.openxmlformats.org/officeDocument/2006/math">
                    <m:r>
                      <a:rPr lang="en-US" sz="2000" dirty="0">
                        <a:latin typeface="Cambria Math" panose="02040503050406030204" pitchFamily="18" charset="0"/>
                      </a:rPr>
                      <m:t>4</m:t>
                    </m:r>
                    <m:d>
                      <m:dPr>
                        <m:ctrlPr>
                          <a:rPr lang="en-US" sz="2000" i="1" dirty="0">
                            <a:latin typeface="Cambria Math" panose="02040503050406030204" pitchFamily="18" charset="0"/>
                          </a:rPr>
                        </m:ctrlPr>
                      </m:dPr>
                      <m:e>
                        <m:r>
                          <a:rPr lang="en-US" sz="2000" i="1" dirty="0">
                            <a:latin typeface="Cambria Math" panose="02040503050406030204" pitchFamily="18" charset="0"/>
                          </a:rPr>
                          <m:t>15</m:t>
                        </m:r>
                      </m:e>
                    </m:d>
                    <m:r>
                      <a:rPr lang="en-US" sz="2000" i="1">
                        <a:latin typeface="Cambria Math" panose="02040503050406030204" pitchFamily="18" charset="0"/>
                      </a:rPr>
                      <m:t>+</m:t>
                    </m:r>
                    <m:r>
                      <a:rPr lang="en-US" sz="2000" b="0" i="1" smtClean="0">
                        <a:latin typeface="Cambria Math" panose="02040503050406030204" pitchFamily="18" charset="0"/>
                      </a:rPr>
                      <m:t>3</m:t>
                    </m:r>
                    <m:d>
                      <m:dPr>
                        <m:ctrlPr>
                          <a:rPr lang="en-US" sz="2000" i="1">
                            <a:latin typeface="Cambria Math" panose="02040503050406030204" pitchFamily="18" charset="0"/>
                          </a:rPr>
                        </m:ctrlPr>
                      </m:dPr>
                      <m:e>
                        <m:r>
                          <a:rPr lang="en-US" sz="2000" b="0" i="1" smtClean="0">
                            <a:latin typeface="Cambria Math" panose="02040503050406030204" pitchFamily="18" charset="0"/>
                          </a:rPr>
                          <m:t>20</m:t>
                        </m:r>
                      </m:e>
                    </m:d>
                    <m:r>
                      <a:rPr lang="en-US" sz="2000" i="1">
                        <a:latin typeface="Cambria Math" panose="02040503050406030204" pitchFamily="18" charset="0"/>
                      </a:rPr>
                      <m:t>=1</m:t>
                    </m:r>
                    <m:r>
                      <a:rPr lang="en-US" sz="2000" b="0" i="1" smtClean="0">
                        <a:latin typeface="Cambria Math" panose="02040503050406030204" pitchFamily="18" charset="0"/>
                      </a:rPr>
                      <m:t>20</m:t>
                    </m:r>
                  </m:oMath>
                </a14:m>
                <a:endParaRPr lang="en-US" sz="2000" b="0" dirty="0">
                  <a:latin typeface="Corbel" panose="020B0503020204020204" pitchFamily="34" charset="0"/>
                </a:endParaRPr>
              </a:p>
              <a:p>
                <a:pPr marL="742950" lvl="1" indent="-285750">
                  <a:buFont typeface="Arial" panose="020B0604020202020204" pitchFamily="34" charset="0"/>
                  <a:buChar char="•"/>
                </a:pPr>
                <a:r>
                  <a:rPr lang="en-US" sz="2000" dirty="0">
                    <a:latin typeface="Corbel" panose="020B0503020204020204" pitchFamily="34" charset="0"/>
                  </a:rPr>
                  <a:t>Overtime beyond 10 hours: </a:t>
                </a:r>
                <a14:m>
                  <m:oMath xmlns:m="http://schemas.openxmlformats.org/officeDocument/2006/math">
                    <m:sSubSup>
                      <m:sSubSupPr>
                        <m:ctrlPr>
                          <a:rPr lang="en-US" sz="2000" b="0" i="1" dirty="0" smtClean="0">
                            <a:latin typeface="Cambria Math" panose="02040503050406030204" pitchFamily="18" charset="0"/>
                          </a:rPr>
                        </m:ctrlPr>
                      </m:sSubSupPr>
                      <m:e>
                        <m:r>
                          <a:rPr lang="en-US" sz="2000" b="0" i="1" dirty="0" smtClean="0">
                            <a:latin typeface="Cambria Math" panose="02040503050406030204" pitchFamily="18" charset="0"/>
                          </a:rPr>
                          <m:t>𝑑</m:t>
                        </m:r>
                      </m:e>
                      <m:sub>
                        <m:r>
                          <a:rPr lang="en-US" sz="2000" b="0" i="1" dirty="0" smtClean="0">
                            <a:latin typeface="Cambria Math" panose="02040503050406030204" pitchFamily="18" charset="0"/>
                          </a:rPr>
                          <m:t>4</m:t>
                        </m:r>
                      </m:sub>
                      <m:sup>
                        <m:r>
                          <a:rPr lang="en-US" sz="2000" b="0" i="1" dirty="0" smtClean="0">
                            <a:latin typeface="Cambria Math" panose="02040503050406030204" pitchFamily="18" charset="0"/>
                          </a:rPr>
                          <m:t>+</m:t>
                        </m:r>
                      </m:sup>
                    </m:sSubSup>
                    <m:r>
                      <a:rPr lang="en-US" sz="2000" b="0" i="1" dirty="0" smtClean="0">
                        <a:latin typeface="Cambria Math" panose="02040503050406030204" pitchFamily="18" charset="0"/>
                      </a:rPr>
                      <m:t>=5</m:t>
                    </m:r>
                  </m:oMath>
                </a14:m>
                <a:endParaRPr lang="en-US" sz="2000" dirty="0">
                  <a:latin typeface="Corbel" panose="020B0503020204020204" pitchFamily="34" charset="0"/>
                </a:endParaRPr>
              </a:p>
              <a:p>
                <a:pPr marL="742950" lvl="1" indent="-285750">
                  <a:buFont typeface="Arial" panose="020B0604020202020204" pitchFamily="34" charset="0"/>
                  <a:buChar char="•"/>
                </a:pPr>
                <a:r>
                  <a:rPr lang="en-US" sz="2000" dirty="0">
                    <a:latin typeface="Corbel" panose="020B0503020204020204" pitchFamily="34" charset="0"/>
                  </a:rPr>
                  <a:t>Slack for bowls below 30:  </a:t>
                </a:r>
                <a14:m>
                  <m:oMath xmlns:m="http://schemas.openxmlformats.org/officeDocument/2006/math">
                    <m:sSubSup>
                      <m:sSubSupPr>
                        <m:ctrlPr>
                          <a:rPr lang="en-US" sz="2000" i="1" dirty="0">
                            <a:latin typeface="Cambria Math" panose="02040503050406030204" pitchFamily="18" charset="0"/>
                          </a:rPr>
                        </m:ctrlPr>
                      </m:sSubSupPr>
                      <m:e>
                        <m:r>
                          <a:rPr lang="en-US" sz="2000" i="1" dirty="0">
                            <a:latin typeface="Cambria Math" panose="02040503050406030204" pitchFamily="18" charset="0"/>
                          </a:rPr>
                          <m:t>𝑑</m:t>
                        </m:r>
                      </m:e>
                      <m:sub>
                        <m:r>
                          <a:rPr lang="en-US" sz="2000" b="0" i="1" dirty="0" smtClean="0">
                            <a:latin typeface="Cambria Math" panose="02040503050406030204" pitchFamily="18" charset="0"/>
                          </a:rPr>
                          <m:t>5</m:t>
                        </m:r>
                      </m:sub>
                      <m:sup>
                        <m:r>
                          <a:rPr lang="en-US" sz="2000" b="0" i="1" dirty="0" smtClean="0">
                            <a:latin typeface="Cambria Math" panose="02040503050406030204" pitchFamily="18" charset="0"/>
                          </a:rPr>
                          <m:t>−</m:t>
                        </m:r>
                      </m:sup>
                    </m:sSubSup>
                    <m:r>
                      <a:rPr lang="en-US" sz="2000" i="1" dirty="0">
                        <a:latin typeface="Cambria Math" panose="02040503050406030204" pitchFamily="18" charset="0"/>
                      </a:rPr>
                      <m:t>=</m:t>
                    </m:r>
                    <m:r>
                      <a:rPr lang="en-US" sz="2000" b="0" i="1" dirty="0" smtClean="0">
                        <a:latin typeface="Cambria Math" panose="02040503050406030204" pitchFamily="18" charset="0"/>
                      </a:rPr>
                      <m:t>15</m:t>
                    </m:r>
                  </m:oMath>
                </a14:m>
                <a:endParaRPr lang="en-US" sz="2000" dirty="0">
                  <a:latin typeface="Corbel" panose="020B0503020204020204" pitchFamily="34" charset="0"/>
                </a:endParaRPr>
              </a:p>
              <a:p>
                <a:pPr marL="742950" lvl="1" indent="-285750">
                  <a:buFont typeface="Arial" panose="020B0604020202020204" pitchFamily="34" charset="0"/>
                  <a:buChar char="•"/>
                </a:pPr>
                <a:r>
                  <a:rPr lang="en-US" sz="2000" dirty="0">
                    <a:latin typeface="Corbel" panose="020B0503020204020204" pitchFamily="34" charset="0"/>
                  </a:rPr>
                  <a:t>Slack for mugs below 20:  </a:t>
                </a:r>
                <a14:m>
                  <m:oMath xmlns:m="http://schemas.openxmlformats.org/officeDocument/2006/math">
                    <m:sSubSup>
                      <m:sSubSupPr>
                        <m:ctrlPr>
                          <a:rPr lang="en-US" sz="2000" i="1" dirty="0">
                            <a:latin typeface="Cambria Math" panose="02040503050406030204" pitchFamily="18" charset="0"/>
                          </a:rPr>
                        </m:ctrlPr>
                      </m:sSubSupPr>
                      <m:e>
                        <m:r>
                          <a:rPr lang="en-US" sz="2000" i="1" dirty="0">
                            <a:latin typeface="Cambria Math" panose="02040503050406030204" pitchFamily="18" charset="0"/>
                          </a:rPr>
                          <m:t>𝑑</m:t>
                        </m:r>
                      </m:e>
                      <m:sub>
                        <m:r>
                          <a:rPr lang="en-US" sz="2000" i="1" dirty="0">
                            <a:latin typeface="Cambria Math" panose="02040503050406030204" pitchFamily="18" charset="0"/>
                          </a:rPr>
                          <m:t>4</m:t>
                        </m:r>
                      </m:sub>
                      <m:sup>
                        <m:r>
                          <a:rPr lang="en-US" sz="2000" i="1" dirty="0">
                            <a:latin typeface="Cambria Math" panose="02040503050406030204" pitchFamily="18" charset="0"/>
                          </a:rPr>
                          <m:t>+</m:t>
                        </m:r>
                      </m:sup>
                    </m:sSubSup>
                    <m:r>
                      <a:rPr lang="en-US" sz="2000" i="1" dirty="0">
                        <a:latin typeface="Cambria Math" panose="02040503050406030204" pitchFamily="18" charset="0"/>
                      </a:rPr>
                      <m:t>=</m:t>
                    </m:r>
                    <m:r>
                      <a:rPr lang="en-US" sz="2000" b="0" i="1" dirty="0" smtClean="0">
                        <a:latin typeface="Cambria Math" panose="02040503050406030204" pitchFamily="18" charset="0"/>
                      </a:rPr>
                      <m:t>0</m:t>
                    </m:r>
                  </m:oMath>
                </a14:m>
                <a:endParaRPr lang="en-US" sz="2000" dirty="0">
                  <a:latin typeface="Corbel" panose="020B0503020204020204" pitchFamily="34" charset="0"/>
                </a:endParaRPr>
              </a:p>
              <a:p>
                <a:pPr marL="742950" lvl="1" indent="-285750">
                  <a:buFont typeface="Arial" panose="020B0604020202020204" pitchFamily="34" charset="0"/>
                  <a:buChar char="•"/>
                </a:pPr>
                <a:endParaRPr lang="en-US" sz="2000" b="0" dirty="0">
                  <a:latin typeface="Corbel" panose="020B0503020204020204" pitchFamily="34" charset="0"/>
                </a:endParaRPr>
              </a:p>
            </p:txBody>
          </p:sp>
        </mc:Choice>
        <mc:Fallback xmlns="">
          <p:sp>
            <p:nvSpPr>
              <p:cNvPr id="36" name="TextBox 35">
                <a:extLst>
                  <a:ext uri="{FF2B5EF4-FFF2-40B4-BE49-F238E27FC236}">
                    <a16:creationId xmlns:a16="http://schemas.microsoft.com/office/drawing/2014/main" id="{389720C5-6DCB-428D-8C4F-A02DEC239333}"/>
                  </a:ext>
                </a:extLst>
              </p:cNvPr>
              <p:cNvSpPr txBox="1">
                <a:spLocks noRot="1" noChangeAspect="1" noMove="1" noResize="1" noEditPoints="1" noAdjustHandles="1" noChangeArrowheads="1" noChangeShapeType="1" noTextEdit="1"/>
              </p:cNvSpPr>
              <p:nvPr/>
            </p:nvSpPr>
            <p:spPr>
              <a:xfrm>
                <a:off x="773935" y="1947592"/>
                <a:ext cx="9018069" cy="5324535"/>
              </a:xfrm>
              <a:prstGeom prst="rect">
                <a:avLst/>
              </a:prstGeom>
              <a:blipFill>
                <a:blip r:embed="rId4"/>
                <a:stretch>
                  <a:fillRect l="-609" t="-572"/>
                </a:stretch>
              </a:blipFill>
            </p:spPr>
            <p:txBody>
              <a:bodyPr/>
              <a:lstStyle/>
              <a:p>
                <a:r>
                  <a:rPr lang="en-US">
                    <a:noFill/>
                  </a:rPr>
                  <a:t> </a:t>
                </a:r>
              </a:p>
            </p:txBody>
          </p:sp>
        </mc:Fallback>
      </mc:AlternateContent>
      <p:pic>
        <p:nvPicPr>
          <p:cNvPr id="37" name="Graphic 36" descr="Palm tree">
            <a:extLst>
              <a:ext uri="{FF2B5EF4-FFF2-40B4-BE49-F238E27FC236}">
                <a16:creationId xmlns:a16="http://schemas.microsoft.com/office/drawing/2014/main" id="{79F2EC1B-9713-4CCF-8301-82ED265F394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964994" y="809490"/>
            <a:ext cx="914400" cy="914400"/>
          </a:xfrm>
          <a:prstGeom prst="rect">
            <a:avLst/>
          </a:prstGeom>
        </p:spPr>
      </p:pic>
      <p:pic>
        <p:nvPicPr>
          <p:cNvPr id="38" name="Graphic 37" descr="Palm tree">
            <a:extLst>
              <a:ext uri="{FF2B5EF4-FFF2-40B4-BE49-F238E27FC236}">
                <a16:creationId xmlns:a16="http://schemas.microsoft.com/office/drawing/2014/main" id="{11C9CA6F-B5F0-4837-8E50-85C201ADA4F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834542" y="1142112"/>
            <a:ext cx="553133" cy="553133"/>
          </a:xfrm>
          <a:prstGeom prst="rect">
            <a:avLst/>
          </a:prstGeom>
        </p:spPr>
      </p:pic>
      <p:pic>
        <p:nvPicPr>
          <p:cNvPr id="39" name="Graphic 38" descr="Palm tree">
            <a:extLst>
              <a:ext uri="{FF2B5EF4-FFF2-40B4-BE49-F238E27FC236}">
                <a16:creationId xmlns:a16="http://schemas.microsoft.com/office/drawing/2014/main" id="{585AC1AD-01C8-4E2D-8361-4BEA62A4858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387675" y="1277468"/>
            <a:ext cx="404329" cy="404329"/>
          </a:xfrm>
          <a:prstGeom prst="rect">
            <a:avLst/>
          </a:prstGeom>
        </p:spPr>
      </p:pic>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1E0842FF-1570-4B34-9501-15C1847F564A}"/>
                  </a:ext>
                </a:extLst>
              </p:cNvPr>
              <p:cNvSpPr txBox="1"/>
              <p:nvPr/>
            </p:nvSpPr>
            <p:spPr>
              <a:xfrm>
                <a:off x="619243" y="2670334"/>
                <a:ext cx="8802951" cy="707886"/>
              </a:xfrm>
              <a:prstGeom prst="rect">
                <a:avLst/>
              </a:prstGeom>
              <a:noFill/>
            </p:spPr>
            <p:txBody>
              <a:bodyPr wrap="square" rtlCol="0">
                <a:spAutoFit/>
              </a:bodyPr>
              <a:lstStyle/>
              <a:p>
                <a:r>
                  <a:rPr lang="en-US" sz="2000" dirty="0"/>
                  <a:t>	</a:t>
                </a:r>
                <a14:m>
                  <m:oMath xmlns:m="http://schemas.openxmlformats.org/officeDocument/2006/math">
                    <m:r>
                      <a:rPr lang="en-US" sz="2000" i="1">
                        <a:latin typeface="Cambria Math" panose="02040503050406030204" pitchFamily="18" charset="0"/>
                      </a:rPr>
                      <m:t>𝑥</m:t>
                    </m:r>
                    <m:r>
                      <a:rPr lang="en-US" sz="2000" b="0" i="1" smtClean="0">
                        <a:latin typeface="Cambria Math" panose="02040503050406030204" pitchFamily="18" charset="0"/>
                      </a:rPr>
                      <m:t>=15      </m:t>
                    </m:r>
                    <m:r>
                      <a:rPr lang="en-US" sz="2000" i="1">
                        <a:latin typeface="Cambria Math" panose="02040503050406030204" pitchFamily="18" charset="0"/>
                      </a:rPr>
                      <m:t>𝑦</m:t>
                    </m:r>
                    <m:r>
                      <a:rPr lang="en-US" sz="2000" b="0" i="1" smtClean="0">
                        <a:latin typeface="Cambria Math" panose="02040503050406030204" pitchFamily="18" charset="0"/>
                      </a:rPr>
                      <m:t>=20       </m:t>
                    </m:r>
                    <m:sSubSup>
                      <m:sSubSupPr>
                        <m:ctrlPr>
                          <a:rPr lang="en-US" sz="2000" i="1">
                            <a:latin typeface="Cambria Math" panose="02040503050406030204" pitchFamily="18" charset="0"/>
                          </a:rPr>
                        </m:ctrlPr>
                      </m:sSubSupPr>
                      <m:e>
                        <m:r>
                          <a:rPr lang="en-US" sz="2000" i="1">
                            <a:latin typeface="Cambria Math" panose="02040503050406030204" pitchFamily="18" charset="0"/>
                          </a:rPr>
                          <m:t>𝑑</m:t>
                        </m:r>
                      </m:e>
                      <m:sub>
                        <m:r>
                          <a:rPr lang="en-US" sz="2000" i="1">
                            <a:latin typeface="Cambria Math" panose="02040503050406030204" pitchFamily="18" charset="0"/>
                          </a:rPr>
                          <m:t>1</m:t>
                        </m:r>
                      </m:sub>
                      <m:sup>
                        <m:r>
                          <a:rPr lang="en-US" sz="2000" i="1">
                            <a:latin typeface="Cambria Math" panose="02040503050406030204" pitchFamily="18" charset="0"/>
                          </a:rPr>
                          <m:t>+</m:t>
                        </m:r>
                      </m:sup>
                    </m:sSubSup>
                    <m:r>
                      <a:rPr lang="en-US" sz="2000" i="1">
                        <a:latin typeface="Cambria Math" panose="02040503050406030204" pitchFamily="18" charset="0"/>
                      </a:rPr>
                      <m:t>=15</m:t>
                    </m:r>
                    <m:r>
                      <a:rPr lang="en-US" sz="2000" b="0" i="1" smtClean="0">
                        <a:latin typeface="Cambria Math" panose="02040503050406030204" pitchFamily="18" charset="0"/>
                      </a:rPr>
                      <m:t>     </m:t>
                    </m:r>
                    <m:sSubSup>
                      <m:sSubSupPr>
                        <m:ctrlPr>
                          <a:rPr lang="en-US" sz="2000" i="1">
                            <a:latin typeface="Cambria Math" panose="02040503050406030204" pitchFamily="18" charset="0"/>
                          </a:rPr>
                        </m:ctrlPr>
                      </m:sSubSupPr>
                      <m:e>
                        <m:r>
                          <a:rPr lang="en-US" sz="2000" i="1">
                            <a:latin typeface="Cambria Math" panose="02040503050406030204" pitchFamily="18" charset="0"/>
                          </a:rPr>
                          <m:t>𝑑</m:t>
                        </m:r>
                      </m:e>
                      <m:sub>
                        <m:r>
                          <a:rPr lang="en-US" sz="2000" i="1">
                            <a:latin typeface="Cambria Math" panose="02040503050406030204" pitchFamily="18" charset="0"/>
                          </a:rPr>
                          <m:t>4</m:t>
                        </m:r>
                      </m:sub>
                      <m:sup>
                        <m:r>
                          <a:rPr lang="en-US" sz="2000" i="1">
                            <a:latin typeface="Cambria Math" panose="02040503050406030204" pitchFamily="18" charset="0"/>
                          </a:rPr>
                          <m:t>+</m:t>
                        </m:r>
                      </m:sup>
                    </m:sSubSup>
                    <m:r>
                      <a:rPr lang="en-US" sz="2000" i="1">
                        <a:latin typeface="Cambria Math" panose="02040503050406030204" pitchFamily="18" charset="0"/>
                      </a:rPr>
                      <m:t>=5</m:t>
                    </m:r>
                    <m:r>
                      <a:rPr lang="en-US" sz="2000" b="0" i="1" smtClean="0">
                        <a:latin typeface="Cambria Math" panose="02040503050406030204" pitchFamily="18" charset="0"/>
                      </a:rPr>
                      <m:t>      </m:t>
                    </m:r>
                    <m:sSubSup>
                      <m:sSubSupPr>
                        <m:ctrlPr>
                          <a:rPr lang="en-US" sz="2000" i="1">
                            <a:latin typeface="Cambria Math" panose="02040503050406030204" pitchFamily="18" charset="0"/>
                          </a:rPr>
                        </m:ctrlPr>
                      </m:sSubSupPr>
                      <m:e>
                        <m:r>
                          <a:rPr lang="en-US" sz="2000" i="1">
                            <a:latin typeface="Cambria Math" panose="02040503050406030204" pitchFamily="18" charset="0"/>
                          </a:rPr>
                          <m:t>𝑑</m:t>
                        </m:r>
                      </m:e>
                      <m:sub>
                        <m:r>
                          <a:rPr lang="en-US" sz="2000" i="1">
                            <a:latin typeface="Cambria Math" panose="02040503050406030204" pitchFamily="18" charset="0"/>
                          </a:rPr>
                          <m:t>5</m:t>
                        </m:r>
                      </m:sub>
                      <m:sup>
                        <m:r>
                          <a:rPr lang="en-US" sz="2000" i="1">
                            <a:latin typeface="Cambria Math" panose="02040503050406030204" pitchFamily="18" charset="0"/>
                          </a:rPr>
                          <m:t>−</m:t>
                        </m:r>
                      </m:sup>
                    </m:sSubSup>
                    <m:r>
                      <a:rPr lang="en-US" sz="2000" i="1">
                        <a:latin typeface="Cambria Math" panose="02040503050406030204" pitchFamily="18" charset="0"/>
                      </a:rPr>
                      <m:t>=15</m:t>
                    </m:r>
                  </m:oMath>
                </a14:m>
                <a:endParaRPr lang="en-US" sz="2000" b="0" i="1" dirty="0">
                  <a:latin typeface="Cambria Math" panose="02040503050406030204" pitchFamily="18" charset="0"/>
                </a:endParaRPr>
              </a:p>
              <a:p>
                <a:r>
                  <a:rPr lang="en-US" sz="2000" dirty="0"/>
                  <a:t>	</a:t>
                </a:r>
                <a14:m>
                  <m:oMath xmlns:m="http://schemas.openxmlformats.org/officeDocument/2006/math">
                    <m:sSubSup>
                      <m:sSubSupPr>
                        <m:ctrlPr>
                          <a:rPr lang="en-US" sz="2000" i="1">
                            <a:latin typeface="Cambria Math" panose="02040503050406030204" pitchFamily="18" charset="0"/>
                          </a:rPr>
                        </m:ctrlPr>
                      </m:sSubSupPr>
                      <m:e>
                        <m:r>
                          <a:rPr lang="en-US" sz="2000" i="1">
                            <a:latin typeface="Cambria Math" panose="02040503050406030204" pitchFamily="18" charset="0"/>
                          </a:rPr>
                          <m:t>𝑑</m:t>
                        </m:r>
                      </m:e>
                      <m:sub>
                        <m:r>
                          <a:rPr lang="en-US" sz="2000" b="0" i="1" smtClean="0">
                            <a:latin typeface="Cambria Math" panose="02040503050406030204" pitchFamily="18" charset="0"/>
                          </a:rPr>
                          <m:t>1</m:t>
                        </m:r>
                      </m:sub>
                      <m:sup>
                        <m:r>
                          <a:rPr lang="en-US" sz="2000" i="1">
                            <a:latin typeface="Cambria Math" panose="02040503050406030204" pitchFamily="18" charset="0"/>
                          </a:rPr>
                          <m:t>−</m:t>
                        </m:r>
                      </m:sup>
                    </m:sSubSup>
                    <m:r>
                      <a:rPr lang="en-US" sz="2000" b="0" i="1" smtClean="0">
                        <a:latin typeface="Cambria Math" panose="02040503050406030204" pitchFamily="18" charset="0"/>
                      </a:rPr>
                      <m:t>,</m:t>
                    </m:r>
                    <m:sSubSup>
                      <m:sSubSupPr>
                        <m:ctrlPr>
                          <a:rPr lang="en-US" sz="2000" i="1">
                            <a:latin typeface="Cambria Math" panose="02040503050406030204" pitchFamily="18" charset="0"/>
                          </a:rPr>
                        </m:ctrlPr>
                      </m:sSubSupPr>
                      <m:e>
                        <m:r>
                          <a:rPr lang="en-US" sz="2000" i="1">
                            <a:latin typeface="Cambria Math" panose="02040503050406030204" pitchFamily="18" charset="0"/>
                          </a:rPr>
                          <m:t>𝑑</m:t>
                        </m:r>
                      </m:e>
                      <m:sub>
                        <m:r>
                          <a:rPr lang="en-US" sz="2000" b="0" i="1" smtClean="0">
                            <a:latin typeface="Cambria Math" panose="02040503050406030204" pitchFamily="18" charset="0"/>
                          </a:rPr>
                          <m:t>2</m:t>
                        </m:r>
                      </m:sub>
                      <m:sup>
                        <m:r>
                          <a:rPr lang="en-US" sz="2000" i="1">
                            <a:latin typeface="Cambria Math" panose="02040503050406030204" pitchFamily="18" charset="0"/>
                          </a:rPr>
                          <m:t>−</m:t>
                        </m:r>
                      </m:sup>
                    </m:sSubSup>
                    <m:r>
                      <a:rPr lang="en-US" sz="2000" i="1">
                        <a:latin typeface="Cambria Math" panose="02040503050406030204" pitchFamily="18" charset="0"/>
                      </a:rPr>
                      <m:t>,</m:t>
                    </m:r>
                    <m:sSubSup>
                      <m:sSubSupPr>
                        <m:ctrlPr>
                          <a:rPr lang="en-US" sz="2000" i="1">
                            <a:latin typeface="Cambria Math" panose="02040503050406030204" pitchFamily="18" charset="0"/>
                          </a:rPr>
                        </m:ctrlPr>
                      </m:sSubSupPr>
                      <m:e>
                        <m:r>
                          <a:rPr lang="en-US" sz="2000" i="1">
                            <a:latin typeface="Cambria Math" panose="02040503050406030204" pitchFamily="18" charset="0"/>
                          </a:rPr>
                          <m:t>𝑑</m:t>
                        </m:r>
                      </m:e>
                      <m:sub>
                        <m:r>
                          <a:rPr lang="en-US" sz="2000" b="0" i="1" smtClean="0">
                            <a:latin typeface="Cambria Math" panose="02040503050406030204" pitchFamily="18" charset="0"/>
                          </a:rPr>
                          <m:t>2</m:t>
                        </m:r>
                      </m:sub>
                      <m:sup>
                        <m:r>
                          <a:rPr lang="en-US" sz="2000" i="1">
                            <a:latin typeface="Cambria Math" panose="02040503050406030204" pitchFamily="18" charset="0"/>
                          </a:rPr>
                          <m:t>+</m:t>
                        </m:r>
                      </m:sup>
                    </m:sSubSup>
                    <m:r>
                      <a:rPr lang="en-US" sz="2000" b="0" i="0" smtClean="0">
                        <a:latin typeface="Cambria Math" panose="02040503050406030204" pitchFamily="18" charset="0"/>
                      </a:rPr>
                      <m:t>,</m:t>
                    </m:r>
                    <m:sSubSup>
                      <m:sSubSupPr>
                        <m:ctrlPr>
                          <a:rPr lang="en-US" sz="2000" i="1">
                            <a:latin typeface="Cambria Math" panose="02040503050406030204" pitchFamily="18" charset="0"/>
                          </a:rPr>
                        </m:ctrlPr>
                      </m:sSubSupPr>
                      <m:e>
                        <m:r>
                          <a:rPr lang="en-US" sz="2000" i="1">
                            <a:latin typeface="Cambria Math" panose="02040503050406030204" pitchFamily="18" charset="0"/>
                          </a:rPr>
                          <m:t>𝑑</m:t>
                        </m:r>
                      </m:e>
                      <m:sub>
                        <m:r>
                          <a:rPr lang="en-US" sz="2000" b="0" i="1" smtClean="0">
                            <a:latin typeface="Cambria Math" panose="02040503050406030204" pitchFamily="18" charset="0"/>
                          </a:rPr>
                          <m:t>3</m:t>
                        </m:r>
                      </m:sub>
                      <m:sup>
                        <m:r>
                          <a:rPr lang="en-US" sz="2000" i="1">
                            <a:latin typeface="Cambria Math" panose="02040503050406030204" pitchFamily="18" charset="0"/>
                          </a:rPr>
                          <m:t>−</m:t>
                        </m:r>
                      </m:sup>
                    </m:sSubSup>
                    <m:r>
                      <a:rPr lang="en-US" sz="2000" i="1">
                        <a:latin typeface="Cambria Math" panose="02040503050406030204" pitchFamily="18" charset="0"/>
                      </a:rPr>
                      <m:t>,</m:t>
                    </m:r>
                    <m:sSubSup>
                      <m:sSubSupPr>
                        <m:ctrlPr>
                          <a:rPr lang="en-US" sz="2000" i="1">
                            <a:latin typeface="Cambria Math" panose="02040503050406030204" pitchFamily="18" charset="0"/>
                          </a:rPr>
                        </m:ctrlPr>
                      </m:sSubSupPr>
                      <m:e>
                        <m:r>
                          <a:rPr lang="en-US" sz="2000" i="1">
                            <a:latin typeface="Cambria Math" panose="02040503050406030204" pitchFamily="18" charset="0"/>
                          </a:rPr>
                          <m:t>𝑑</m:t>
                        </m:r>
                      </m:e>
                      <m:sub>
                        <m:r>
                          <a:rPr lang="en-US" sz="2000" b="0" i="1" smtClean="0">
                            <a:latin typeface="Cambria Math" panose="02040503050406030204" pitchFamily="18" charset="0"/>
                          </a:rPr>
                          <m:t>3</m:t>
                        </m:r>
                      </m:sub>
                      <m:sup>
                        <m:r>
                          <a:rPr lang="en-US" sz="2000" i="1">
                            <a:latin typeface="Cambria Math" panose="02040503050406030204" pitchFamily="18" charset="0"/>
                          </a:rPr>
                          <m:t>+</m:t>
                        </m:r>
                      </m:sup>
                    </m:sSubSup>
                    <m:r>
                      <a:rPr lang="en-US" sz="2000" b="0" i="1" smtClean="0">
                        <a:latin typeface="Cambria Math" panose="02040503050406030204" pitchFamily="18" charset="0"/>
                      </a:rPr>
                      <m:t>,</m:t>
                    </m:r>
                    <m:sSubSup>
                      <m:sSubSupPr>
                        <m:ctrlPr>
                          <a:rPr lang="en-US" sz="2000" i="1">
                            <a:latin typeface="Cambria Math" panose="02040503050406030204" pitchFamily="18" charset="0"/>
                          </a:rPr>
                        </m:ctrlPr>
                      </m:sSubSupPr>
                      <m:e>
                        <m:r>
                          <a:rPr lang="en-US" sz="2000" i="1">
                            <a:latin typeface="Cambria Math" panose="02040503050406030204" pitchFamily="18" charset="0"/>
                          </a:rPr>
                          <m:t>𝑑</m:t>
                        </m:r>
                      </m:e>
                      <m:sub>
                        <m:r>
                          <a:rPr lang="en-US" sz="2000" b="0" i="1" smtClean="0">
                            <a:latin typeface="Cambria Math" panose="02040503050406030204" pitchFamily="18" charset="0"/>
                          </a:rPr>
                          <m:t>4</m:t>
                        </m:r>
                      </m:sub>
                      <m:sup>
                        <m:r>
                          <a:rPr lang="en-US" sz="2000" i="1">
                            <a:latin typeface="Cambria Math" panose="02040503050406030204" pitchFamily="18" charset="0"/>
                          </a:rPr>
                          <m:t>−</m:t>
                        </m:r>
                      </m:sup>
                    </m:sSubSup>
                    <m:r>
                      <a:rPr lang="en-US" sz="2000" i="1">
                        <a:latin typeface="Cambria Math" panose="02040503050406030204" pitchFamily="18" charset="0"/>
                      </a:rPr>
                      <m:t>,</m:t>
                    </m:r>
                    <m:sSubSup>
                      <m:sSubSupPr>
                        <m:ctrlPr>
                          <a:rPr lang="en-US" sz="2000" i="1">
                            <a:latin typeface="Cambria Math" panose="02040503050406030204" pitchFamily="18" charset="0"/>
                          </a:rPr>
                        </m:ctrlPr>
                      </m:sSubSupPr>
                      <m:e>
                        <m:r>
                          <a:rPr lang="en-US" sz="2000" i="1">
                            <a:latin typeface="Cambria Math" panose="02040503050406030204" pitchFamily="18" charset="0"/>
                          </a:rPr>
                          <m:t>𝑑</m:t>
                        </m:r>
                      </m:e>
                      <m:sub>
                        <m:r>
                          <a:rPr lang="en-US" sz="2000" b="0" i="1" smtClean="0">
                            <a:latin typeface="Cambria Math" panose="02040503050406030204" pitchFamily="18" charset="0"/>
                          </a:rPr>
                          <m:t>6</m:t>
                        </m:r>
                      </m:sub>
                      <m:sup>
                        <m:r>
                          <a:rPr lang="en-US" sz="2000" i="1">
                            <a:latin typeface="Cambria Math" panose="02040503050406030204" pitchFamily="18" charset="0"/>
                          </a:rPr>
                          <m:t>−</m:t>
                        </m:r>
                      </m:sup>
                    </m:sSubSup>
                    <m:r>
                      <a:rPr lang="en-US" sz="2000" b="0" i="1" smtClean="0">
                        <a:latin typeface="Cambria Math" panose="02040503050406030204" pitchFamily="18" charset="0"/>
                      </a:rPr>
                      <m:t>=0</m:t>
                    </m:r>
                  </m:oMath>
                </a14:m>
                <a:r>
                  <a:rPr lang="en-US" sz="2000" dirty="0"/>
                  <a:t>	</a:t>
                </a:r>
              </a:p>
            </p:txBody>
          </p:sp>
        </mc:Choice>
        <mc:Fallback xmlns="">
          <p:sp>
            <p:nvSpPr>
              <p:cNvPr id="23" name="TextBox 22">
                <a:extLst>
                  <a:ext uri="{FF2B5EF4-FFF2-40B4-BE49-F238E27FC236}">
                    <a16:creationId xmlns:a16="http://schemas.microsoft.com/office/drawing/2014/main" id="{1E0842FF-1570-4B34-9501-15C1847F564A}"/>
                  </a:ext>
                </a:extLst>
              </p:cNvPr>
              <p:cNvSpPr txBox="1">
                <a:spLocks noRot="1" noChangeAspect="1" noMove="1" noResize="1" noEditPoints="1" noAdjustHandles="1" noChangeArrowheads="1" noChangeShapeType="1" noTextEdit="1"/>
              </p:cNvSpPr>
              <p:nvPr/>
            </p:nvSpPr>
            <p:spPr>
              <a:xfrm>
                <a:off x="619243" y="2670334"/>
                <a:ext cx="8802951" cy="707886"/>
              </a:xfrm>
              <a:prstGeom prst="rect">
                <a:avLst/>
              </a:prstGeom>
              <a:blipFill>
                <a:blip r:embed="rId7"/>
                <a:stretch>
                  <a:fillRect b="-862"/>
                </a:stretch>
              </a:blipFill>
            </p:spPr>
            <p:txBody>
              <a:bodyPr/>
              <a:lstStyle/>
              <a:p>
                <a:r>
                  <a:rPr lang="en-US">
                    <a:noFill/>
                  </a:rPr>
                  <a:t> </a:t>
                </a:r>
              </a:p>
            </p:txBody>
          </p:sp>
        </mc:Fallback>
      </mc:AlternateContent>
    </p:spTree>
    <p:extLst>
      <p:ext uri="{BB962C8B-B14F-4D97-AF65-F5344CB8AC3E}">
        <p14:creationId xmlns:p14="http://schemas.microsoft.com/office/powerpoint/2010/main" val="8533911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1568D3DA-67F7-464C-95FF-D7D56F4038D6}"/>
              </a:ext>
            </a:extLst>
          </p:cNvPr>
          <p:cNvSpPr/>
          <p:nvPr/>
        </p:nvSpPr>
        <p:spPr>
          <a:xfrm rot="19800000">
            <a:off x="-597297" y="674901"/>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A large body of water&#10;&#10;Description automatically generated">
            <a:extLst>
              <a:ext uri="{FF2B5EF4-FFF2-40B4-BE49-F238E27FC236}">
                <a16:creationId xmlns:a16="http://schemas.microsoft.com/office/drawing/2014/main" id="{B83B0471-BE25-41B4-B185-53BEB6528B89}"/>
              </a:ext>
            </a:extLst>
          </p:cNvPr>
          <p:cNvPicPr>
            <a:picLocks noChangeAspect="1"/>
          </p:cNvPicPr>
          <p:nvPr/>
        </p:nvPicPr>
        <p:blipFill rotWithShape="1">
          <a:blip r:embed="rId2">
            <a:alphaModFix amt="20000"/>
            <a:extLst>
              <a:ext uri="{28A0092B-C50C-407E-A947-70E740481C1C}">
                <a14:useLocalDpi xmlns:a14="http://schemas.microsoft.com/office/drawing/2010/main" val="0"/>
              </a:ext>
            </a:extLst>
          </a:blip>
          <a:srcRect t="34654" b="43573"/>
          <a:stretch/>
        </p:blipFill>
        <p:spPr>
          <a:xfrm>
            <a:off x="773935" y="442465"/>
            <a:ext cx="9018070" cy="1308226"/>
          </a:xfrm>
          <a:prstGeom prst="rect">
            <a:avLst/>
          </a:prstGeom>
        </p:spPr>
      </p:pic>
      <p:sp>
        <p:nvSpPr>
          <p:cNvPr id="34" name="Rectangle 33">
            <a:extLst>
              <a:ext uri="{FF2B5EF4-FFF2-40B4-BE49-F238E27FC236}">
                <a16:creationId xmlns:a16="http://schemas.microsoft.com/office/drawing/2014/main" id="{BFE7775A-1FAD-4E84-8B9E-DA4B39640B5E}"/>
              </a:ext>
            </a:extLst>
          </p:cNvPr>
          <p:cNvSpPr/>
          <p:nvPr/>
        </p:nvSpPr>
        <p:spPr>
          <a:xfrm rot="19800000">
            <a:off x="9089102" y="5937184"/>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5D79E09-6E77-4F87-B358-F18D99FA343D}"/>
              </a:ext>
            </a:extLst>
          </p:cNvPr>
          <p:cNvSpPr>
            <a:spLocks noGrp="1"/>
          </p:cNvSpPr>
          <p:nvPr>
            <p:ph type="title"/>
          </p:nvPr>
        </p:nvSpPr>
        <p:spPr>
          <a:xfrm>
            <a:off x="773934" y="425128"/>
            <a:ext cx="9018070" cy="1325563"/>
          </a:xfrm>
          <a:noFill/>
          <a:ln w="76200">
            <a:solidFill>
              <a:srgbClr val="11B29F"/>
            </a:solidFill>
          </a:ln>
        </p:spPr>
        <p:txBody>
          <a:bodyPr/>
          <a:lstStyle/>
          <a:p>
            <a:pPr algn="ctr"/>
            <a:r>
              <a:rPr lang="en-US" dirty="0">
                <a:solidFill>
                  <a:srgbClr val="404040"/>
                </a:solidFill>
                <a:latin typeface="Bodoni MT" panose="02070603080606020203" pitchFamily="18" charset="0"/>
              </a:rPr>
              <a:t>Ex: Beaver Creek Pottery</a:t>
            </a:r>
          </a:p>
        </p:txBody>
      </p:sp>
      <p:pic>
        <p:nvPicPr>
          <p:cNvPr id="5" name="Content Placeholder 4" descr="A picture containing cage&#10;&#10;Description automatically generated">
            <a:extLst>
              <a:ext uri="{FF2B5EF4-FFF2-40B4-BE49-F238E27FC236}">
                <a16:creationId xmlns:a16="http://schemas.microsoft.com/office/drawing/2014/main" id="{EF817497-4F98-4236-83EE-74FD8376B07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887140" y="47697"/>
            <a:ext cx="2143125" cy="2143125"/>
          </a:xfrm>
        </p:spPr>
      </p:pic>
      <p:sp>
        <p:nvSpPr>
          <p:cNvPr id="17" name="Rectangle 16">
            <a:extLst>
              <a:ext uri="{FF2B5EF4-FFF2-40B4-BE49-F238E27FC236}">
                <a16:creationId xmlns:a16="http://schemas.microsoft.com/office/drawing/2014/main" id="{C723ED3C-F5E6-4121-9EF2-DD9574E1A49F}"/>
              </a:ext>
            </a:extLst>
          </p:cNvPr>
          <p:cNvSpPr/>
          <p:nvPr/>
        </p:nvSpPr>
        <p:spPr>
          <a:xfrm>
            <a:off x="10085294" y="2008116"/>
            <a:ext cx="1776920" cy="76178"/>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F9E0EC60-66D4-4536-A867-30142339BAA7}"/>
              </a:ext>
            </a:extLst>
          </p:cNvPr>
          <p:cNvSpPr/>
          <p:nvPr/>
        </p:nvSpPr>
        <p:spPr>
          <a:xfrm>
            <a:off x="10085294" y="2129819"/>
            <a:ext cx="1776920" cy="76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F95AED49-24A8-4D10-9D31-F944565EC1B2}"/>
              </a:ext>
            </a:extLst>
          </p:cNvPr>
          <p:cNvSpPr/>
          <p:nvPr/>
        </p:nvSpPr>
        <p:spPr>
          <a:xfrm>
            <a:off x="10085294" y="2251522"/>
            <a:ext cx="1776920" cy="150200"/>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993D5826-407C-4F65-BE3A-EB593B942A36}"/>
              </a:ext>
            </a:extLst>
          </p:cNvPr>
          <p:cNvSpPr/>
          <p:nvPr/>
        </p:nvSpPr>
        <p:spPr>
          <a:xfrm>
            <a:off x="10085294" y="2447247"/>
            <a:ext cx="1776920" cy="150200"/>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D2785A94-4D0B-4559-9303-3C963AA0EF9A}"/>
              </a:ext>
            </a:extLst>
          </p:cNvPr>
          <p:cNvSpPr/>
          <p:nvPr/>
        </p:nvSpPr>
        <p:spPr>
          <a:xfrm>
            <a:off x="10085294" y="2642972"/>
            <a:ext cx="1776920" cy="362446"/>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B235F2E9-4558-433D-9527-7EFF5C5E78A8}"/>
              </a:ext>
            </a:extLst>
          </p:cNvPr>
          <p:cNvSpPr/>
          <p:nvPr/>
        </p:nvSpPr>
        <p:spPr>
          <a:xfrm>
            <a:off x="10085294" y="3050943"/>
            <a:ext cx="1776920" cy="362446"/>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99613B87-411B-4008-BF30-F1A3B8F247B5}"/>
              </a:ext>
            </a:extLst>
          </p:cNvPr>
          <p:cNvSpPr/>
          <p:nvPr/>
        </p:nvSpPr>
        <p:spPr>
          <a:xfrm>
            <a:off x="10085294" y="3490136"/>
            <a:ext cx="1776920" cy="3367864"/>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145B3BD2-B1C1-4ED2-A4E0-5E17DD3736F1}"/>
              </a:ext>
            </a:extLst>
          </p:cNvPr>
          <p:cNvSpPr/>
          <p:nvPr/>
        </p:nvSpPr>
        <p:spPr>
          <a:xfrm rot="19800000">
            <a:off x="-765351" y="385789"/>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DC3B2826-65DD-408B-8F18-8CCD6C052D8D}"/>
              </a:ext>
            </a:extLst>
          </p:cNvPr>
          <p:cNvSpPr/>
          <p:nvPr/>
        </p:nvSpPr>
        <p:spPr>
          <a:xfrm rot="19800000">
            <a:off x="9257156" y="6226296"/>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4935F901-F632-4698-8C7A-AC29B2397A6C}"/>
              </a:ext>
            </a:extLst>
          </p:cNvPr>
          <p:cNvSpPr/>
          <p:nvPr/>
        </p:nvSpPr>
        <p:spPr>
          <a:xfrm rot="19800000">
            <a:off x="8263809" y="5824178"/>
            <a:ext cx="4731177"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389720C5-6DCB-428D-8C4F-A02DEC239333}"/>
              </a:ext>
            </a:extLst>
          </p:cNvPr>
          <p:cNvSpPr txBox="1"/>
          <p:nvPr/>
        </p:nvSpPr>
        <p:spPr>
          <a:xfrm>
            <a:off x="773935" y="1947592"/>
            <a:ext cx="8859163" cy="400110"/>
          </a:xfrm>
          <a:prstGeom prst="rect">
            <a:avLst/>
          </a:prstGeom>
          <a:noFill/>
        </p:spPr>
        <p:txBody>
          <a:bodyPr wrap="square" rtlCol="0">
            <a:spAutoFit/>
          </a:bodyPr>
          <a:lstStyle/>
          <a:p>
            <a:pPr marL="285750" indent="-285750">
              <a:buFont typeface="Arial" panose="020B0604020202020204" pitchFamily="34" charset="0"/>
              <a:buChar char="•"/>
            </a:pPr>
            <a:r>
              <a:rPr lang="en-US" sz="2000" dirty="0">
                <a:solidFill>
                  <a:srgbClr val="404040"/>
                </a:solidFill>
                <a:latin typeface="Corbel" panose="020B0503020204020204" pitchFamily="34" charset="0"/>
              </a:rPr>
              <a:t>Full modified goal programming model</a:t>
            </a:r>
          </a:p>
        </p:txBody>
      </p:sp>
      <p:pic>
        <p:nvPicPr>
          <p:cNvPr id="37" name="Graphic 36" descr="Palm tree">
            <a:extLst>
              <a:ext uri="{FF2B5EF4-FFF2-40B4-BE49-F238E27FC236}">
                <a16:creationId xmlns:a16="http://schemas.microsoft.com/office/drawing/2014/main" id="{79F2EC1B-9713-4CCF-8301-82ED265F394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964994" y="809490"/>
            <a:ext cx="914400" cy="914400"/>
          </a:xfrm>
          <a:prstGeom prst="rect">
            <a:avLst/>
          </a:prstGeom>
        </p:spPr>
      </p:pic>
      <p:pic>
        <p:nvPicPr>
          <p:cNvPr id="38" name="Graphic 37" descr="Palm tree">
            <a:extLst>
              <a:ext uri="{FF2B5EF4-FFF2-40B4-BE49-F238E27FC236}">
                <a16:creationId xmlns:a16="http://schemas.microsoft.com/office/drawing/2014/main" id="{11C9CA6F-B5F0-4837-8E50-85C201ADA4F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834542" y="1142112"/>
            <a:ext cx="553133" cy="553133"/>
          </a:xfrm>
          <a:prstGeom prst="rect">
            <a:avLst/>
          </a:prstGeom>
        </p:spPr>
      </p:pic>
      <p:pic>
        <p:nvPicPr>
          <p:cNvPr id="39" name="Graphic 38" descr="Palm tree">
            <a:extLst>
              <a:ext uri="{FF2B5EF4-FFF2-40B4-BE49-F238E27FC236}">
                <a16:creationId xmlns:a16="http://schemas.microsoft.com/office/drawing/2014/main" id="{585AC1AD-01C8-4E2D-8361-4BEA62A4858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387675" y="1277468"/>
            <a:ext cx="404329" cy="404329"/>
          </a:xfrm>
          <a:prstGeom prst="rect">
            <a:avLst/>
          </a:prstGeom>
        </p:spPr>
      </p:pic>
      <mc:AlternateContent xmlns:mc="http://schemas.openxmlformats.org/markup-compatibility/2006">
        <mc:Choice xmlns:a14="http://schemas.microsoft.com/office/drawing/2010/main" Requires="a14">
          <p:sp>
            <p:nvSpPr>
              <p:cNvPr id="30" name="TextBox 29">
                <a:extLst>
                  <a:ext uri="{FF2B5EF4-FFF2-40B4-BE49-F238E27FC236}">
                    <a16:creationId xmlns:a16="http://schemas.microsoft.com/office/drawing/2014/main" id="{55CACA8C-8679-40FD-8533-6014E74B3A33}"/>
                  </a:ext>
                </a:extLst>
              </p:cNvPr>
              <p:cNvSpPr txBox="1"/>
              <p:nvPr/>
            </p:nvSpPr>
            <p:spPr>
              <a:xfrm>
                <a:off x="1084189" y="2433075"/>
                <a:ext cx="8802951" cy="3170099"/>
              </a:xfrm>
              <a:prstGeom prst="rect">
                <a:avLst/>
              </a:prstGeom>
              <a:noFill/>
            </p:spPr>
            <p:txBody>
              <a:bodyPr wrap="square" rtlCol="0">
                <a:spAutoFit/>
              </a:bodyPr>
              <a:lstStyle/>
              <a:p>
                <a:r>
                  <a:rPr lang="en-US" sz="2000" b="0" dirty="0">
                    <a:latin typeface="Corbel" panose="020B0503020204020204" pitchFamily="34" charset="0"/>
                  </a:rPr>
                  <a:t>Minimize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𝑃</m:t>
                        </m:r>
                      </m:e>
                      <m:sub>
                        <m:r>
                          <a:rPr lang="en-US" sz="2000" i="1">
                            <a:latin typeface="Cambria Math" panose="02040503050406030204" pitchFamily="18" charset="0"/>
                          </a:rPr>
                          <m:t>1</m:t>
                        </m:r>
                      </m:sub>
                    </m:sSub>
                    <m:sSubSup>
                      <m:sSubSupPr>
                        <m:ctrlPr>
                          <a:rPr lang="en-US" sz="2000" i="1">
                            <a:latin typeface="Cambria Math" panose="02040503050406030204" pitchFamily="18" charset="0"/>
                          </a:rPr>
                        </m:ctrlPr>
                      </m:sSubSupPr>
                      <m:e>
                        <m:r>
                          <a:rPr lang="en-US" sz="2000" i="1">
                            <a:latin typeface="Cambria Math" panose="02040503050406030204" pitchFamily="18" charset="0"/>
                          </a:rPr>
                          <m:t>𝑑</m:t>
                        </m:r>
                      </m:e>
                      <m:sub>
                        <m:r>
                          <a:rPr lang="en-US" sz="2000" i="1">
                            <a:latin typeface="Cambria Math" panose="02040503050406030204" pitchFamily="18" charset="0"/>
                          </a:rPr>
                          <m:t>1</m:t>
                        </m:r>
                      </m:sub>
                      <m:sup>
                        <m:r>
                          <a:rPr lang="en-US" sz="2000" i="1">
                            <a:latin typeface="Cambria Math" panose="02040503050406030204" pitchFamily="18" charset="0"/>
                          </a:rPr>
                          <m:t>−</m:t>
                        </m:r>
                      </m:sup>
                    </m:sSubSup>
                    <m:r>
                      <a:rPr lang="en-US" sz="2000" i="1">
                        <a:latin typeface="Cambria Math" panose="02040503050406030204" pitchFamily="18" charset="0"/>
                      </a:rPr>
                      <m:t>, </m:t>
                    </m:r>
                    <m:sSub>
                      <m:sSubPr>
                        <m:ctrlPr>
                          <a:rPr lang="en-US" sz="2000" i="1">
                            <a:latin typeface="Cambria Math" panose="02040503050406030204" pitchFamily="18" charset="0"/>
                          </a:rPr>
                        </m:ctrlPr>
                      </m:sSubPr>
                      <m:e>
                        <m:r>
                          <a:rPr lang="en-US" sz="2000" i="1">
                            <a:latin typeface="Cambria Math" panose="02040503050406030204" pitchFamily="18" charset="0"/>
                          </a:rPr>
                          <m:t>𝑃</m:t>
                        </m:r>
                      </m:e>
                      <m:sub>
                        <m:r>
                          <a:rPr lang="en-US" sz="2000" i="1">
                            <a:latin typeface="Cambria Math" panose="02040503050406030204" pitchFamily="18" charset="0"/>
                          </a:rPr>
                          <m:t>2</m:t>
                        </m:r>
                      </m:sub>
                    </m:sSub>
                    <m:sSubSup>
                      <m:sSubSupPr>
                        <m:ctrlPr>
                          <a:rPr lang="en-US" sz="2000" i="1">
                            <a:latin typeface="Cambria Math" panose="02040503050406030204" pitchFamily="18" charset="0"/>
                          </a:rPr>
                        </m:ctrlPr>
                      </m:sSubSupPr>
                      <m:e>
                        <m:r>
                          <a:rPr lang="en-US" sz="2000" i="1">
                            <a:latin typeface="Cambria Math" panose="02040503050406030204" pitchFamily="18" charset="0"/>
                          </a:rPr>
                          <m:t>𝑑</m:t>
                        </m:r>
                      </m:e>
                      <m:sub>
                        <m:r>
                          <a:rPr lang="en-US" sz="2000" i="1">
                            <a:latin typeface="Cambria Math" panose="02040503050406030204" pitchFamily="18" charset="0"/>
                          </a:rPr>
                          <m:t>2</m:t>
                        </m:r>
                      </m:sub>
                      <m:sup>
                        <m:r>
                          <a:rPr lang="en-US" sz="2000" i="1">
                            <a:latin typeface="Cambria Math" panose="02040503050406030204" pitchFamily="18" charset="0"/>
                          </a:rPr>
                          <m:t>−</m:t>
                        </m:r>
                      </m:sup>
                    </m:sSubSup>
                    <m:r>
                      <a:rPr lang="en-US" sz="2000" i="1">
                        <a:latin typeface="Cambria Math" panose="02040503050406030204" pitchFamily="18" charset="0"/>
                      </a:rPr>
                      <m:t>, </m:t>
                    </m:r>
                    <m:sSub>
                      <m:sSubPr>
                        <m:ctrlPr>
                          <a:rPr lang="en-US" sz="2000" i="1">
                            <a:latin typeface="Cambria Math" panose="02040503050406030204" pitchFamily="18" charset="0"/>
                          </a:rPr>
                        </m:ctrlPr>
                      </m:sSubPr>
                      <m:e>
                        <m:r>
                          <a:rPr lang="en-US" sz="2000" i="1">
                            <a:latin typeface="Cambria Math" panose="02040503050406030204" pitchFamily="18" charset="0"/>
                          </a:rPr>
                          <m:t>𝑃</m:t>
                        </m:r>
                      </m:e>
                      <m:sub>
                        <m:r>
                          <a:rPr lang="en-US" sz="2000" i="1">
                            <a:latin typeface="Cambria Math" panose="02040503050406030204" pitchFamily="18" charset="0"/>
                          </a:rPr>
                          <m:t>3</m:t>
                        </m:r>
                      </m:sub>
                    </m:sSub>
                    <m:sSubSup>
                      <m:sSubSupPr>
                        <m:ctrlPr>
                          <a:rPr lang="en-US" sz="2000" i="1">
                            <a:latin typeface="Cambria Math" panose="02040503050406030204" pitchFamily="18" charset="0"/>
                          </a:rPr>
                        </m:ctrlPr>
                      </m:sSubSupPr>
                      <m:e>
                        <m:r>
                          <a:rPr lang="en-US" sz="2000" i="1">
                            <a:latin typeface="Cambria Math" panose="02040503050406030204" pitchFamily="18" charset="0"/>
                          </a:rPr>
                          <m:t>𝑑</m:t>
                        </m:r>
                      </m:e>
                      <m:sub>
                        <m:r>
                          <a:rPr lang="en-US" sz="2000" i="1">
                            <a:latin typeface="Cambria Math" panose="02040503050406030204" pitchFamily="18" charset="0"/>
                          </a:rPr>
                          <m:t>3</m:t>
                        </m:r>
                      </m:sub>
                      <m:sup>
                        <m:r>
                          <a:rPr lang="en-US" sz="2000" i="1">
                            <a:latin typeface="Cambria Math" panose="02040503050406030204" pitchFamily="18" charset="0"/>
                          </a:rPr>
                          <m:t>+</m:t>
                        </m:r>
                      </m:sup>
                    </m:sSubSup>
                    <m:r>
                      <a:rPr lang="en-US" sz="2000">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𝑃</m:t>
                        </m:r>
                      </m:e>
                      <m:sub>
                        <m:r>
                          <a:rPr lang="en-US" sz="2000" i="1">
                            <a:latin typeface="Cambria Math" panose="02040503050406030204" pitchFamily="18" charset="0"/>
                          </a:rPr>
                          <m:t>4</m:t>
                        </m:r>
                      </m:sub>
                    </m:sSub>
                    <m:sSubSup>
                      <m:sSubSupPr>
                        <m:ctrlPr>
                          <a:rPr lang="en-US" sz="2000" i="1">
                            <a:latin typeface="Cambria Math" panose="02040503050406030204" pitchFamily="18" charset="0"/>
                          </a:rPr>
                        </m:ctrlPr>
                      </m:sSubSupPr>
                      <m:e>
                        <m:r>
                          <a:rPr lang="en-US" sz="2000" i="1">
                            <a:latin typeface="Cambria Math" panose="02040503050406030204" pitchFamily="18" charset="0"/>
                          </a:rPr>
                          <m:t>𝑑</m:t>
                        </m:r>
                      </m:e>
                      <m:sub>
                        <m:r>
                          <a:rPr lang="en-US" sz="2000" i="1">
                            <a:latin typeface="Cambria Math" panose="02040503050406030204" pitchFamily="18" charset="0"/>
                          </a:rPr>
                          <m:t>4</m:t>
                        </m:r>
                      </m:sub>
                      <m:sup>
                        <m:r>
                          <a:rPr lang="en-US" sz="2000" i="1">
                            <a:latin typeface="Cambria Math" panose="02040503050406030204" pitchFamily="18" charset="0"/>
                          </a:rPr>
                          <m:t>+</m:t>
                        </m:r>
                      </m:sup>
                    </m:sSubSup>
                    <m:r>
                      <a:rPr lang="en-US" sz="2000" i="1">
                        <a:latin typeface="Cambria Math" panose="02040503050406030204" pitchFamily="18" charset="0"/>
                      </a:rPr>
                      <m:t>,</m:t>
                    </m:r>
                    <m:r>
                      <a:rPr lang="en-US" sz="2000" i="1" smtClean="0">
                        <a:latin typeface="Cambria Math" panose="02040503050406030204" pitchFamily="18" charset="0"/>
                      </a:rPr>
                      <m:t> </m:t>
                    </m:r>
                    <m:sSubSup>
                      <m:sSubSupPr>
                        <m:ctrlPr>
                          <a:rPr lang="en-US" sz="2000" i="1">
                            <a:latin typeface="Cambria Math" panose="02040503050406030204" pitchFamily="18" charset="0"/>
                          </a:rPr>
                        </m:ctrlPr>
                      </m:sSubSup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𝑃</m:t>
                            </m:r>
                          </m:e>
                          <m:sub>
                            <m:r>
                              <a:rPr lang="en-US" sz="2000" b="0" i="1" smtClean="0">
                                <a:latin typeface="Cambria Math" panose="02040503050406030204" pitchFamily="18" charset="0"/>
                              </a:rPr>
                              <m:t>5</m:t>
                            </m:r>
                          </m:sub>
                        </m:sSub>
                        <m:r>
                          <a:rPr lang="en-US" sz="2000" b="0" i="1" smtClean="0">
                            <a:latin typeface="Cambria Math" panose="02040503050406030204" pitchFamily="18" charset="0"/>
                          </a:rPr>
                          <m:t>(4</m:t>
                        </m:r>
                        <m:r>
                          <a:rPr lang="en-US" sz="2000" i="1">
                            <a:latin typeface="Cambria Math" panose="02040503050406030204" pitchFamily="18" charset="0"/>
                          </a:rPr>
                          <m:t>𝑑</m:t>
                        </m:r>
                      </m:e>
                      <m:sub>
                        <m:r>
                          <a:rPr lang="en-US" sz="2000" i="1">
                            <a:latin typeface="Cambria Math" panose="02040503050406030204" pitchFamily="18" charset="0"/>
                          </a:rPr>
                          <m:t>5</m:t>
                        </m:r>
                      </m:sub>
                      <m:sup>
                        <m:r>
                          <a:rPr lang="en-US" sz="2000" i="1">
                            <a:latin typeface="Cambria Math" panose="02040503050406030204" pitchFamily="18" charset="0"/>
                          </a:rPr>
                          <m:t>−</m:t>
                        </m:r>
                      </m:sup>
                    </m:sSubSup>
                    <m:r>
                      <a:rPr lang="en-US" sz="2000" i="1">
                        <a:latin typeface="Cambria Math" panose="02040503050406030204" pitchFamily="18" charset="0"/>
                      </a:rPr>
                      <m:t>+</m:t>
                    </m:r>
                    <m:r>
                      <m:rPr>
                        <m:nor/>
                      </m:rPr>
                      <a:rPr lang="en-US" sz="2000" dirty="0"/>
                      <m:t> </m:t>
                    </m:r>
                    <m:r>
                      <a:rPr lang="en-US" sz="2000" b="0" i="1" dirty="0" smtClean="0">
                        <a:latin typeface="Cambria Math" panose="02040503050406030204" pitchFamily="18" charset="0"/>
                      </a:rPr>
                      <m:t>5</m:t>
                    </m:r>
                    <m:sSubSup>
                      <m:sSubSupPr>
                        <m:ctrlPr>
                          <a:rPr lang="en-US" sz="2000" i="1">
                            <a:latin typeface="Cambria Math" panose="02040503050406030204" pitchFamily="18" charset="0"/>
                          </a:rPr>
                        </m:ctrlPr>
                      </m:sSubSupPr>
                      <m:e>
                        <m:r>
                          <a:rPr lang="en-US" sz="2000" i="1">
                            <a:latin typeface="Cambria Math" panose="02040503050406030204" pitchFamily="18" charset="0"/>
                          </a:rPr>
                          <m:t>𝑑</m:t>
                        </m:r>
                      </m:e>
                      <m:sub>
                        <m:r>
                          <a:rPr lang="en-US" sz="2000" i="1">
                            <a:latin typeface="Cambria Math" panose="02040503050406030204" pitchFamily="18" charset="0"/>
                          </a:rPr>
                          <m:t>6</m:t>
                        </m:r>
                      </m:sub>
                      <m:sup>
                        <m:r>
                          <a:rPr lang="en-US" sz="2000" i="1">
                            <a:latin typeface="Cambria Math" panose="02040503050406030204" pitchFamily="18" charset="0"/>
                          </a:rPr>
                          <m:t>−</m:t>
                        </m:r>
                      </m:sup>
                    </m:sSubSup>
                    <m:r>
                      <a:rPr lang="en-US" sz="2000" b="0" i="1" smtClean="0">
                        <a:latin typeface="Cambria Math" panose="02040503050406030204" pitchFamily="18" charset="0"/>
                      </a:rPr>
                      <m:t>)</m:t>
                    </m:r>
                  </m:oMath>
                </a14:m>
                <a:endParaRPr lang="en-US" sz="2000" dirty="0">
                  <a:latin typeface="Corbel" panose="020B0503020204020204" pitchFamily="34" charset="0"/>
                </a:endParaRPr>
              </a:p>
              <a:p>
                <a:endParaRPr lang="en-US" sz="2000" dirty="0">
                  <a:latin typeface="Corbel" panose="020B0503020204020204" pitchFamily="34" charset="0"/>
                </a:endParaRPr>
              </a:p>
              <a:p>
                <a:r>
                  <a:rPr lang="en-US" sz="2000" dirty="0">
                    <a:latin typeface="Corbel" panose="020B0503020204020204" pitchFamily="34" charset="0"/>
                  </a:rPr>
                  <a:t>Subject to	</a:t>
                </a:r>
                <a:r>
                  <a:rPr lang="en-US" sz="2000" dirty="0"/>
                  <a:t> </a:t>
                </a:r>
                <a14:m>
                  <m:oMath xmlns:m="http://schemas.openxmlformats.org/officeDocument/2006/math">
                    <m:r>
                      <a:rPr lang="en-US" sz="2000" i="1">
                        <a:latin typeface="Cambria Math" panose="02040503050406030204" pitchFamily="18" charset="0"/>
                      </a:rPr>
                      <m:t>𝑥</m:t>
                    </m:r>
                    <m:r>
                      <a:rPr lang="en-US" sz="2000" i="1">
                        <a:latin typeface="Cambria Math" panose="02040503050406030204" pitchFamily="18" charset="0"/>
                      </a:rPr>
                      <m:t>+2</m:t>
                    </m:r>
                    <m:r>
                      <a:rPr lang="en-US" sz="2000" i="1">
                        <a:latin typeface="Cambria Math" panose="02040503050406030204" pitchFamily="18" charset="0"/>
                      </a:rPr>
                      <m:t>𝑦</m:t>
                    </m:r>
                    <m:r>
                      <a:rPr lang="en-US" sz="2000" i="1">
                        <a:latin typeface="Cambria Math" panose="02040503050406030204" pitchFamily="18" charset="0"/>
                      </a:rPr>
                      <m:t>+</m:t>
                    </m:r>
                    <m:sSubSup>
                      <m:sSubSupPr>
                        <m:ctrlPr>
                          <a:rPr lang="en-US" sz="2000" i="1">
                            <a:latin typeface="Cambria Math" panose="02040503050406030204" pitchFamily="18" charset="0"/>
                          </a:rPr>
                        </m:ctrlPr>
                      </m:sSubSupPr>
                      <m:e>
                        <m:r>
                          <a:rPr lang="en-US" sz="2000" i="1">
                            <a:latin typeface="Cambria Math" panose="02040503050406030204" pitchFamily="18" charset="0"/>
                          </a:rPr>
                          <m:t>𝑑</m:t>
                        </m:r>
                      </m:e>
                      <m:sub>
                        <m:r>
                          <a:rPr lang="en-US" sz="2000" i="1">
                            <a:latin typeface="Cambria Math" panose="02040503050406030204" pitchFamily="18" charset="0"/>
                          </a:rPr>
                          <m:t>1</m:t>
                        </m:r>
                      </m:sub>
                      <m:sup>
                        <m:r>
                          <a:rPr lang="en-US" sz="2000" i="1">
                            <a:latin typeface="Cambria Math" panose="02040503050406030204" pitchFamily="18" charset="0"/>
                          </a:rPr>
                          <m:t>−</m:t>
                        </m:r>
                      </m:sup>
                    </m:sSubSup>
                    <m:r>
                      <a:rPr lang="en-US" sz="2000" i="1">
                        <a:latin typeface="Cambria Math" panose="02040503050406030204" pitchFamily="18" charset="0"/>
                      </a:rPr>
                      <m:t>−</m:t>
                    </m:r>
                    <m:sSubSup>
                      <m:sSubSupPr>
                        <m:ctrlPr>
                          <a:rPr lang="en-US" sz="2000" i="1">
                            <a:latin typeface="Cambria Math" panose="02040503050406030204" pitchFamily="18" charset="0"/>
                          </a:rPr>
                        </m:ctrlPr>
                      </m:sSubSupPr>
                      <m:e>
                        <m:r>
                          <a:rPr lang="en-US" sz="2000" i="1">
                            <a:latin typeface="Cambria Math" panose="02040503050406030204" pitchFamily="18" charset="0"/>
                          </a:rPr>
                          <m:t>𝑑</m:t>
                        </m:r>
                      </m:e>
                      <m:sub>
                        <m:r>
                          <a:rPr lang="en-US" sz="2000" i="1">
                            <a:latin typeface="Cambria Math" panose="02040503050406030204" pitchFamily="18" charset="0"/>
                          </a:rPr>
                          <m:t>1</m:t>
                        </m:r>
                      </m:sub>
                      <m:sup>
                        <m:r>
                          <a:rPr lang="en-US" sz="2000" i="1">
                            <a:latin typeface="Cambria Math" panose="02040503050406030204" pitchFamily="18" charset="0"/>
                          </a:rPr>
                          <m:t>+</m:t>
                        </m:r>
                      </m:sup>
                    </m:sSubSup>
                    <m:r>
                      <a:rPr lang="en-US" sz="2000" i="1">
                        <a:latin typeface="Cambria Math" panose="02040503050406030204" pitchFamily="18" charset="0"/>
                      </a:rPr>
                      <m:t>=40</m:t>
                    </m:r>
                  </m:oMath>
                </a14:m>
                <a:r>
                  <a:rPr lang="en-US" sz="2000" dirty="0"/>
                  <a:t>			(</a:t>
                </a:r>
                <a:r>
                  <a:rPr lang="en-US" sz="2000" dirty="0">
                    <a:solidFill>
                      <a:srgbClr val="A71B86"/>
                    </a:solidFill>
                  </a:rPr>
                  <a:t>Labor</a:t>
                </a:r>
                <a:r>
                  <a:rPr lang="en-US" sz="2000" dirty="0"/>
                  <a:t>)</a:t>
                </a:r>
                <a:endParaRPr lang="en-US" sz="2000" dirty="0">
                  <a:latin typeface="Corbel" panose="020B0503020204020204" pitchFamily="34" charset="0"/>
                </a:endParaRPr>
              </a:p>
              <a:p>
                <a:r>
                  <a:rPr lang="en-US" sz="2000" dirty="0"/>
                  <a:t>		</a:t>
                </a:r>
                <a14:m>
                  <m:oMath xmlns:m="http://schemas.openxmlformats.org/officeDocument/2006/math">
                    <m:r>
                      <a:rPr lang="en-US" sz="2000">
                        <a:latin typeface="Cambria Math" panose="02040503050406030204" pitchFamily="18" charset="0"/>
                      </a:rPr>
                      <m:t>40</m:t>
                    </m:r>
                    <m:r>
                      <a:rPr lang="en-US" sz="2000" i="1">
                        <a:latin typeface="Cambria Math" panose="02040503050406030204" pitchFamily="18" charset="0"/>
                      </a:rPr>
                      <m:t>𝑥</m:t>
                    </m:r>
                    <m:r>
                      <a:rPr lang="en-US" sz="2000" i="1">
                        <a:latin typeface="Cambria Math" panose="02040503050406030204" pitchFamily="18" charset="0"/>
                      </a:rPr>
                      <m:t>+50</m:t>
                    </m:r>
                    <m:r>
                      <a:rPr lang="en-US" sz="2000" i="1">
                        <a:latin typeface="Cambria Math" panose="02040503050406030204" pitchFamily="18" charset="0"/>
                      </a:rPr>
                      <m:t>𝑦</m:t>
                    </m:r>
                    <m:r>
                      <a:rPr lang="en-US" sz="2000" i="1">
                        <a:latin typeface="Cambria Math" panose="02040503050406030204" pitchFamily="18" charset="0"/>
                      </a:rPr>
                      <m:t>+</m:t>
                    </m:r>
                    <m:sSubSup>
                      <m:sSubSupPr>
                        <m:ctrlPr>
                          <a:rPr lang="en-US" sz="2000" i="1">
                            <a:latin typeface="Cambria Math" panose="02040503050406030204" pitchFamily="18" charset="0"/>
                          </a:rPr>
                        </m:ctrlPr>
                      </m:sSubSupPr>
                      <m:e>
                        <m:r>
                          <a:rPr lang="en-US" sz="2000" i="1">
                            <a:latin typeface="Cambria Math" panose="02040503050406030204" pitchFamily="18" charset="0"/>
                          </a:rPr>
                          <m:t>𝑑</m:t>
                        </m:r>
                      </m:e>
                      <m:sub>
                        <m:r>
                          <a:rPr lang="en-US" sz="2000" i="1">
                            <a:latin typeface="Cambria Math" panose="02040503050406030204" pitchFamily="18" charset="0"/>
                          </a:rPr>
                          <m:t>2</m:t>
                        </m:r>
                      </m:sub>
                      <m:sup>
                        <m:r>
                          <a:rPr lang="en-US" sz="2000" i="1">
                            <a:latin typeface="Cambria Math" panose="02040503050406030204" pitchFamily="18" charset="0"/>
                          </a:rPr>
                          <m:t>−</m:t>
                        </m:r>
                      </m:sup>
                    </m:sSubSup>
                    <m:r>
                      <a:rPr lang="en-US" sz="2000" i="1">
                        <a:latin typeface="Cambria Math" panose="02040503050406030204" pitchFamily="18" charset="0"/>
                      </a:rPr>
                      <m:t>−</m:t>
                    </m:r>
                    <m:sSubSup>
                      <m:sSubSupPr>
                        <m:ctrlPr>
                          <a:rPr lang="en-US" sz="2000" i="1">
                            <a:latin typeface="Cambria Math" panose="02040503050406030204" pitchFamily="18" charset="0"/>
                          </a:rPr>
                        </m:ctrlPr>
                      </m:sSubSupPr>
                      <m:e>
                        <m:r>
                          <a:rPr lang="en-US" sz="2000" i="1">
                            <a:latin typeface="Cambria Math" panose="02040503050406030204" pitchFamily="18" charset="0"/>
                          </a:rPr>
                          <m:t>𝑑</m:t>
                        </m:r>
                      </m:e>
                      <m:sub>
                        <m:r>
                          <a:rPr lang="en-US" sz="2000" i="1">
                            <a:latin typeface="Cambria Math" panose="02040503050406030204" pitchFamily="18" charset="0"/>
                          </a:rPr>
                          <m:t>2</m:t>
                        </m:r>
                      </m:sub>
                      <m:sup>
                        <m:r>
                          <a:rPr lang="en-US" sz="2000" i="1">
                            <a:latin typeface="Cambria Math" panose="02040503050406030204" pitchFamily="18" charset="0"/>
                          </a:rPr>
                          <m:t>+</m:t>
                        </m:r>
                      </m:sup>
                    </m:sSubSup>
                    <m:r>
                      <a:rPr lang="en-US" sz="2000" i="1">
                        <a:latin typeface="Cambria Math" panose="02040503050406030204" pitchFamily="18" charset="0"/>
                      </a:rPr>
                      <m:t>=1600</m:t>
                    </m:r>
                  </m:oMath>
                </a14:m>
                <a:r>
                  <a:rPr lang="en-US" sz="2000" dirty="0"/>
                  <a:t>		(</a:t>
                </a:r>
                <a:r>
                  <a:rPr lang="en-US" sz="2000" dirty="0">
                    <a:solidFill>
                      <a:srgbClr val="A71B86"/>
                    </a:solidFill>
                  </a:rPr>
                  <a:t>Profit</a:t>
                </a:r>
                <a:r>
                  <a:rPr lang="en-US" sz="2000" dirty="0"/>
                  <a:t>)	</a:t>
                </a:r>
              </a:p>
              <a:p>
                <a:r>
                  <a:rPr lang="en-US" sz="2000" dirty="0"/>
                  <a:t>		</a:t>
                </a:r>
                <a14:m>
                  <m:oMath xmlns:m="http://schemas.openxmlformats.org/officeDocument/2006/math">
                    <m:r>
                      <a:rPr lang="en-US" sz="2000" i="1">
                        <a:latin typeface="Cambria Math" panose="02040503050406030204" pitchFamily="18" charset="0"/>
                      </a:rPr>
                      <m:t>4</m:t>
                    </m:r>
                    <m:r>
                      <a:rPr lang="en-US" sz="2000" i="1">
                        <a:latin typeface="Cambria Math" panose="02040503050406030204" pitchFamily="18" charset="0"/>
                      </a:rPr>
                      <m:t>𝑥</m:t>
                    </m:r>
                    <m:r>
                      <a:rPr lang="en-US" sz="2000" i="1">
                        <a:latin typeface="Cambria Math" panose="02040503050406030204" pitchFamily="18" charset="0"/>
                      </a:rPr>
                      <m:t>+3</m:t>
                    </m:r>
                    <m:r>
                      <a:rPr lang="en-US" sz="2000" i="1">
                        <a:latin typeface="Cambria Math" panose="02040503050406030204" pitchFamily="18" charset="0"/>
                      </a:rPr>
                      <m:t>𝑦</m:t>
                    </m:r>
                    <m:r>
                      <a:rPr lang="en-US" sz="2000" i="1">
                        <a:latin typeface="Cambria Math" panose="02040503050406030204" pitchFamily="18" charset="0"/>
                      </a:rPr>
                      <m:t>+</m:t>
                    </m:r>
                    <m:sSubSup>
                      <m:sSubSupPr>
                        <m:ctrlPr>
                          <a:rPr lang="en-US" sz="2000" i="1">
                            <a:latin typeface="Cambria Math" panose="02040503050406030204" pitchFamily="18" charset="0"/>
                          </a:rPr>
                        </m:ctrlPr>
                      </m:sSubSupPr>
                      <m:e>
                        <m:r>
                          <a:rPr lang="en-US" sz="2000" i="1">
                            <a:latin typeface="Cambria Math" panose="02040503050406030204" pitchFamily="18" charset="0"/>
                          </a:rPr>
                          <m:t>𝑑</m:t>
                        </m:r>
                      </m:e>
                      <m:sub>
                        <m:r>
                          <a:rPr lang="en-US" sz="2000" i="1">
                            <a:latin typeface="Cambria Math" panose="02040503050406030204" pitchFamily="18" charset="0"/>
                          </a:rPr>
                          <m:t>3</m:t>
                        </m:r>
                      </m:sub>
                      <m:sup>
                        <m:r>
                          <a:rPr lang="en-US" sz="2000" i="1">
                            <a:latin typeface="Cambria Math" panose="02040503050406030204" pitchFamily="18" charset="0"/>
                          </a:rPr>
                          <m:t>−</m:t>
                        </m:r>
                      </m:sup>
                    </m:sSubSup>
                    <m:r>
                      <a:rPr lang="en-US" sz="2000" i="1">
                        <a:latin typeface="Cambria Math" panose="02040503050406030204" pitchFamily="18" charset="0"/>
                      </a:rPr>
                      <m:t>−</m:t>
                    </m:r>
                    <m:sSubSup>
                      <m:sSubSupPr>
                        <m:ctrlPr>
                          <a:rPr lang="en-US" sz="2000" i="1">
                            <a:latin typeface="Cambria Math" panose="02040503050406030204" pitchFamily="18" charset="0"/>
                          </a:rPr>
                        </m:ctrlPr>
                      </m:sSubSupPr>
                      <m:e>
                        <m:r>
                          <a:rPr lang="en-US" sz="2000" i="1">
                            <a:latin typeface="Cambria Math" panose="02040503050406030204" pitchFamily="18" charset="0"/>
                          </a:rPr>
                          <m:t>𝑑</m:t>
                        </m:r>
                      </m:e>
                      <m:sub>
                        <m:r>
                          <a:rPr lang="en-US" sz="2000" i="1">
                            <a:latin typeface="Cambria Math" panose="02040503050406030204" pitchFamily="18" charset="0"/>
                          </a:rPr>
                          <m:t>3</m:t>
                        </m:r>
                      </m:sub>
                      <m:sup>
                        <m:r>
                          <a:rPr lang="en-US" sz="2000" i="1">
                            <a:latin typeface="Cambria Math" panose="02040503050406030204" pitchFamily="18" charset="0"/>
                          </a:rPr>
                          <m:t>+</m:t>
                        </m:r>
                      </m:sup>
                    </m:sSubSup>
                    <m:r>
                      <a:rPr lang="en-US" sz="2000" i="1">
                        <a:latin typeface="Cambria Math" panose="02040503050406030204" pitchFamily="18" charset="0"/>
                      </a:rPr>
                      <m:t>=120</m:t>
                    </m:r>
                  </m:oMath>
                </a14:m>
                <a:r>
                  <a:rPr lang="en-US" sz="2000" dirty="0"/>
                  <a:t>		(</a:t>
                </a:r>
                <a:r>
                  <a:rPr lang="en-US" sz="2000" dirty="0">
                    <a:solidFill>
                      <a:srgbClr val="A71B86"/>
                    </a:solidFill>
                  </a:rPr>
                  <a:t>Clay</a:t>
                </a:r>
                <a:r>
                  <a:rPr lang="en-US" sz="2000" dirty="0"/>
                  <a:t>)</a:t>
                </a:r>
              </a:p>
              <a:p>
                <a:r>
                  <a:rPr lang="en-US" sz="2000" dirty="0"/>
                  <a:t>		 </a:t>
                </a:r>
                <a14:m>
                  <m:oMath xmlns:m="http://schemas.openxmlformats.org/officeDocument/2006/math">
                    <m:sSubSup>
                      <m:sSubSupPr>
                        <m:ctrlPr>
                          <a:rPr lang="en-US" sz="2000" i="1">
                            <a:latin typeface="Cambria Math" panose="02040503050406030204" pitchFamily="18" charset="0"/>
                          </a:rPr>
                        </m:ctrlPr>
                      </m:sSubSupPr>
                      <m:e>
                        <m:r>
                          <a:rPr lang="en-US" sz="2000" i="1">
                            <a:latin typeface="Cambria Math" panose="02040503050406030204" pitchFamily="18" charset="0"/>
                          </a:rPr>
                          <m:t>𝑑</m:t>
                        </m:r>
                      </m:e>
                      <m:sub>
                        <m:r>
                          <a:rPr lang="en-US" sz="2000" i="1">
                            <a:latin typeface="Cambria Math" panose="02040503050406030204" pitchFamily="18" charset="0"/>
                          </a:rPr>
                          <m:t>1</m:t>
                        </m:r>
                      </m:sub>
                      <m:sup>
                        <m:r>
                          <a:rPr lang="en-US" sz="2000" b="0" i="1" smtClean="0">
                            <a:latin typeface="Cambria Math" panose="02040503050406030204" pitchFamily="18" charset="0"/>
                          </a:rPr>
                          <m:t>+</m:t>
                        </m:r>
                      </m:sup>
                    </m:sSubSup>
                    <m:r>
                      <a:rPr lang="en-US" sz="2000" i="1">
                        <a:latin typeface="Cambria Math" panose="02040503050406030204" pitchFamily="18" charset="0"/>
                      </a:rPr>
                      <m:t>+</m:t>
                    </m:r>
                    <m:sSubSup>
                      <m:sSubSupPr>
                        <m:ctrlPr>
                          <a:rPr lang="en-US" sz="2000" i="1">
                            <a:latin typeface="Cambria Math" panose="02040503050406030204" pitchFamily="18" charset="0"/>
                          </a:rPr>
                        </m:ctrlPr>
                      </m:sSubSupPr>
                      <m:e>
                        <m:r>
                          <a:rPr lang="en-US" sz="2000" i="1">
                            <a:latin typeface="Cambria Math" panose="02040503050406030204" pitchFamily="18" charset="0"/>
                          </a:rPr>
                          <m:t>𝑑</m:t>
                        </m:r>
                      </m:e>
                      <m:sub>
                        <m:r>
                          <a:rPr lang="en-US" sz="2000" i="1">
                            <a:latin typeface="Cambria Math" panose="02040503050406030204" pitchFamily="18" charset="0"/>
                          </a:rPr>
                          <m:t>4</m:t>
                        </m:r>
                      </m:sub>
                      <m:sup>
                        <m:r>
                          <a:rPr lang="en-US" sz="2000" i="1">
                            <a:latin typeface="Cambria Math" panose="02040503050406030204" pitchFamily="18" charset="0"/>
                          </a:rPr>
                          <m:t>−</m:t>
                        </m:r>
                      </m:sup>
                    </m:sSubSup>
                    <m:r>
                      <a:rPr lang="en-US" sz="2000" i="1">
                        <a:latin typeface="Cambria Math" panose="02040503050406030204" pitchFamily="18" charset="0"/>
                      </a:rPr>
                      <m:t>−</m:t>
                    </m:r>
                    <m:sSubSup>
                      <m:sSubSupPr>
                        <m:ctrlPr>
                          <a:rPr lang="en-US" sz="2000" i="1">
                            <a:latin typeface="Cambria Math" panose="02040503050406030204" pitchFamily="18" charset="0"/>
                          </a:rPr>
                        </m:ctrlPr>
                      </m:sSubSupPr>
                      <m:e>
                        <m:r>
                          <a:rPr lang="en-US" sz="2000" i="1">
                            <a:latin typeface="Cambria Math" panose="02040503050406030204" pitchFamily="18" charset="0"/>
                          </a:rPr>
                          <m:t>𝑑</m:t>
                        </m:r>
                      </m:e>
                      <m:sub>
                        <m:r>
                          <a:rPr lang="en-US" sz="2000" i="1">
                            <a:latin typeface="Cambria Math" panose="02040503050406030204" pitchFamily="18" charset="0"/>
                          </a:rPr>
                          <m:t>4</m:t>
                        </m:r>
                      </m:sub>
                      <m:sup>
                        <m:r>
                          <a:rPr lang="en-US" sz="2000" i="1">
                            <a:latin typeface="Cambria Math" panose="02040503050406030204" pitchFamily="18" charset="0"/>
                          </a:rPr>
                          <m:t>+</m:t>
                        </m:r>
                      </m:sup>
                    </m:sSubSup>
                    <m:r>
                      <a:rPr lang="en-US" sz="2000" i="1">
                        <a:latin typeface="Cambria Math" panose="02040503050406030204" pitchFamily="18" charset="0"/>
                      </a:rPr>
                      <m:t>=10</m:t>
                    </m:r>
                  </m:oMath>
                </a14:m>
                <a:r>
                  <a:rPr lang="en-US" sz="2000" dirty="0"/>
                  <a:t>			(</a:t>
                </a:r>
                <a:r>
                  <a:rPr lang="en-US" sz="2000" dirty="0">
                    <a:solidFill>
                      <a:srgbClr val="A71B86"/>
                    </a:solidFill>
                  </a:rPr>
                  <a:t>Overtime</a:t>
                </a:r>
                <a:r>
                  <a:rPr lang="en-US" sz="2000" dirty="0"/>
                  <a:t>)</a:t>
                </a:r>
              </a:p>
              <a:p>
                <a:r>
                  <a:rPr lang="en-US" sz="2000" dirty="0"/>
                  <a:t>		</a:t>
                </a:r>
                <a14:m>
                  <m:oMath xmlns:m="http://schemas.openxmlformats.org/officeDocument/2006/math">
                    <m:r>
                      <a:rPr lang="en-US" sz="2000" i="1">
                        <a:latin typeface="Cambria Math" panose="02040503050406030204" pitchFamily="18" charset="0"/>
                      </a:rPr>
                      <m:t>𝑥</m:t>
                    </m:r>
                    <m:r>
                      <a:rPr lang="en-US" sz="2000" i="1">
                        <a:latin typeface="Cambria Math" panose="02040503050406030204" pitchFamily="18" charset="0"/>
                      </a:rPr>
                      <m:t>+</m:t>
                    </m:r>
                    <m:sSubSup>
                      <m:sSubSupPr>
                        <m:ctrlPr>
                          <a:rPr lang="en-US" sz="2000" i="1">
                            <a:latin typeface="Cambria Math" panose="02040503050406030204" pitchFamily="18" charset="0"/>
                          </a:rPr>
                        </m:ctrlPr>
                      </m:sSubSupPr>
                      <m:e>
                        <m:r>
                          <a:rPr lang="en-US" sz="2000" i="1">
                            <a:latin typeface="Cambria Math" panose="02040503050406030204" pitchFamily="18" charset="0"/>
                          </a:rPr>
                          <m:t>𝑑</m:t>
                        </m:r>
                      </m:e>
                      <m:sub>
                        <m:r>
                          <a:rPr lang="en-US" sz="2000" i="1">
                            <a:latin typeface="Cambria Math" panose="02040503050406030204" pitchFamily="18" charset="0"/>
                          </a:rPr>
                          <m:t>5</m:t>
                        </m:r>
                      </m:sub>
                      <m:sup>
                        <m:r>
                          <a:rPr lang="en-US" sz="2000" i="1">
                            <a:latin typeface="Cambria Math" panose="02040503050406030204" pitchFamily="18" charset="0"/>
                          </a:rPr>
                          <m:t>−</m:t>
                        </m:r>
                      </m:sup>
                    </m:sSubSup>
                    <m:r>
                      <a:rPr lang="en-US" sz="2000" i="1">
                        <a:latin typeface="Cambria Math" panose="02040503050406030204" pitchFamily="18" charset="0"/>
                      </a:rPr>
                      <m:t>=30</m:t>
                    </m:r>
                  </m:oMath>
                </a14:m>
                <a:r>
                  <a:rPr lang="en-US" sz="2000" dirty="0"/>
                  <a:t>				(</a:t>
                </a:r>
                <a:r>
                  <a:rPr lang="en-US" sz="2000" dirty="0">
                    <a:solidFill>
                      <a:srgbClr val="A71B86"/>
                    </a:solidFill>
                  </a:rPr>
                  <a:t>Bowls</a:t>
                </a:r>
                <a:r>
                  <a:rPr lang="en-US" sz="2000" dirty="0"/>
                  <a:t>)	</a:t>
                </a:r>
              </a:p>
              <a:p>
                <a:r>
                  <a:rPr lang="en-US" sz="2000" dirty="0"/>
                  <a:t>		</a:t>
                </a:r>
                <a14:m>
                  <m:oMath xmlns:m="http://schemas.openxmlformats.org/officeDocument/2006/math">
                    <m:r>
                      <a:rPr lang="en-US" sz="2000" i="1">
                        <a:latin typeface="Cambria Math" panose="02040503050406030204" pitchFamily="18" charset="0"/>
                      </a:rPr>
                      <m:t>𝑦</m:t>
                    </m:r>
                    <m:r>
                      <a:rPr lang="en-US" sz="2000" i="1">
                        <a:latin typeface="Cambria Math" panose="02040503050406030204" pitchFamily="18" charset="0"/>
                      </a:rPr>
                      <m:t>+</m:t>
                    </m:r>
                    <m:sSubSup>
                      <m:sSubSupPr>
                        <m:ctrlPr>
                          <a:rPr lang="en-US" sz="2000" i="1">
                            <a:latin typeface="Cambria Math" panose="02040503050406030204" pitchFamily="18" charset="0"/>
                          </a:rPr>
                        </m:ctrlPr>
                      </m:sSubSupPr>
                      <m:e>
                        <m:r>
                          <a:rPr lang="en-US" sz="2000" i="1">
                            <a:latin typeface="Cambria Math" panose="02040503050406030204" pitchFamily="18" charset="0"/>
                          </a:rPr>
                          <m:t>𝑑</m:t>
                        </m:r>
                      </m:e>
                      <m:sub>
                        <m:r>
                          <a:rPr lang="en-US" sz="2000" i="1">
                            <a:latin typeface="Cambria Math" panose="02040503050406030204" pitchFamily="18" charset="0"/>
                          </a:rPr>
                          <m:t>6</m:t>
                        </m:r>
                      </m:sub>
                      <m:sup>
                        <m:r>
                          <a:rPr lang="en-US" sz="2000" i="1">
                            <a:latin typeface="Cambria Math" panose="02040503050406030204" pitchFamily="18" charset="0"/>
                          </a:rPr>
                          <m:t>−</m:t>
                        </m:r>
                      </m:sup>
                    </m:sSubSup>
                    <m:r>
                      <a:rPr lang="en-US" sz="2000" i="1">
                        <a:latin typeface="Cambria Math" panose="02040503050406030204" pitchFamily="18" charset="0"/>
                      </a:rPr>
                      <m:t>=20</m:t>
                    </m:r>
                  </m:oMath>
                </a14:m>
                <a:r>
                  <a:rPr lang="en-US" sz="2000" dirty="0"/>
                  <a:t>				(</a:t>
                </a:r>
                <a:r>
                  <a:rPr lang="en-US" sz="2000" dirty="0">
                    <a:solidFill>
                      <a:srgbClr val="A71B86"/>
                    </a:solidFill>
                  </a:rPr>
                  <a:t>Mugs</a:t>
                </a:r>
                <a:r>
                  <a:rPr lang="en-US" sz="2000" dirty="0"/>
                  <a:t>)</a:t>
                </a:r>
              </a:p>
              <a:p>
                <a:r>
                  <a:rPr lang="en-US" sz="2000" dirty="0"/>
                  <a:t>	</a:t>
                </a:r>
              </a:p>
              <a:p>
                <a:r>
                  <a:rPr lang="en-US" sz="2000" dirty="0"/>
                  <a:t>		</a:t>
                </a:r>
                <a14:m>
                  <m:oMath xmlns:m="http://schemas.openxmlformats.org/officeDocument/2006/math">
                    <m:r>
                      <a:rPr lang="en-US" sz="2000" i="1">
                        <a:latin typeface="Cambria Math" panose="02040503050406030204" pitchFamily="18" charset="0"/>
                      </a:rPr>
                      <m:t>𝑥</m:t>
                    </m:r>
                    <m:r>
                      <a:rPr lang="en-US" sz="2000" b="0" i="1" smtClean="0">
                        <a:latin typeface="Cambria Math" panose="02040503050406030204" pitchFamily="18" charset="0"/>
                      </a:rPr>
                      <m:t>,</m:t>
                    </m:r>
                    <m:r>
                      <a:rPr lang="en-US" sz="2000" i="1">
                        <a:latin typeface="Cambria Math" panose="02040503050406030204" pitchFamily="18" charset="0"/>
                      </a:rPr>
                      <m:t>𝑦</m:t>
                    </m:r>
                    <m:r>
                      <a:rPr lang="en-US" sz="2000" b="0" i="1" smtClean="0">
                        <a:latin typeface="Cambria Math" panose="02040503050406030204" pitchFamily="18" charset="0"/>
                      </a:rPr>
                      <m:t>,</m:t>
                    </m:r>
                    <m:sSubSup>
                      <m:sSubSupPr>
                        <m:ctrlPr>
                          <a:rPr lang="en-US" sz="2000" i="1">
                            <a:latin typeface="Cambria Math" panose="02040503050406030204" pitchFamily="18" charset="0"/>
                          </a:rPr>
                        </m:ctrlPr>
                      </m:sSubSupPr>
                      <m:e>
                        <m:r>
                          <a:rPr lang="en-US" sz="2000" i="1">
                            <a:latin typeface="Cambria Math" panose="02040503050406030204" pitchFamily="18" charset="0"/>
                          </a:rPr>
                          <m:t>𝑑</m:t>
                        </m:r>
                      </m:e>
                      <m:sub>
                        <m:r>
                          <a:rPr lang="en-US" sz="2000" b="0" i="1" smtClean="0">
                            <a:latin typeface="Cambria Math" panose="02040503050406030204" pitchFamily="18" charset="0"/>
                          </a:rPr>
                          <m:t>1</m:t>
                        </m:r>
                      </m:sub>
                      <m:sup>
                        <m:r>
                          <a:rPr lang="en-US" sz="2000" i="1">
                            <a:latin typeface="Cambria Math" panose="02040503050406030204" pitchFamily="18" charset="0"/>
                          </a:rPr>
                          <m:t>−</m:t>
                        </m:r>
                      </m:sup>
                    </m:sSubSup>
                    <m:r>
                      <a:rPr lang="en-US" sz="2000" b="0" i="1" smtClean="0">
                        <a:latin typeface="Cambria Math" panose="02040503050406030204" pitchFamily="18" charset="0"/>
                      </a:rPr>
                      <m:t>,</m:t>
                    </m:r>
                    <m:sSubSup>
                      <m:sSubSupPr>
                        <m:ctrlPr>
                          <a:rPr lang="en-US" sz="2000" b="0" i="1" smtClean="0">
                            <a:latin typeface="Cambria Math" panose="02040503050406030204" pitchFamily="18" charset="0"/>
                          </a:rPr>
                        </m:ctrlPr>
                      </m:sSubSupPr>
                      <m:e>
                        <m:r>
                          <a:rPr lang="en-US" sz="2000" b="0" i="1" smtClean="0">
                            <a:latin typeface="Cambria Math" panose="02040503050406030204" pitchFamily="18" charset="0"/>
                          </a:rPr>
                          <m:t>𝑑</m:t>
                        </m:r>
                      </m:e>
                      <m:sub>
                        <m:r>
                          <a:rPr lang="en-US" sz="2000" b="0" i="1" smtClean="0">
                            <a:latin typeface="Cambria Math" panose="02040503050406030204" pitchFamily="18" charset="0"/>
                          </a:rPr>
                          <m:t>1</m:t>
                        </m:r>
                      </m:sub>
                      <m:sup>
                        <m:r>
                          <a:rPr lang="en-US" sz="2000" b="0" i="1" smtClean="0">
                            <a:latin typeface="Cambria Math" panose="02040503050406030204" pitchFamily="18" charset="0"/>
                          </a:rPr>
                          <m:t>+</m:t>
                        </m:r>
                      </m:sup>
                    </m:sSubSup>
                    <m:r>
                      <a:rPr lang="en-US" sz="2000" b="0" i="1" smtClean="0">
                        <a:latin typeface="Cambria Math" panose="02040503050406030204" pitchFamily="18" charset="0"/>
                      </a:rPr>
                      <m:t>,</m:t>
                    </m:r>
                    <m:sSubSup>
                      <m:sSubSupPr>
                        <m:ctrlPr>
                          <a:rPr lang="en-US" sz="2000" i="1">
                            <a:latin typeface="Cambria Math" panose="02040503050406030204" pitchFamily="18" charset="0"/>
                          </a:rPr>
                        </m:ctrlPr>
                      </m:sSubSupPr>
                      <m:e>
                        <m:r>
                          <a:rPr lang="en-US" sz="2000" i="1">
                            <a:latin typeface="Cambria Math" panose="02040503050406030204" pitchFamily="18" charset="0"/>
                          </a:rPr>
                          <m:t>𝑑</m:t>
                        </m:r>
                      </m:e>
                      <m:sub>
                        <m:r>
                          <a:rPr lang="en-US" sz="2000" b="0" i="1" smtClean="0">
                            <a:latin typeface="Cambria Math" panose="02040503050406030204" pitchFamily="18" charset="0"/>
                          </a:rPr>
                          <m:t>2</m:t>
                        </m:r>
                      </m:sub>
                      <m:sup>
                        <m:r>
                          <a:rPr lang="en-US" sz="2000" i="1">
                            <a:latin typeface="Cambria Math" panose="02040503050406030204" pitchFamily="18" charset="0"/>
                          </a:rPr>
                          <m:t>−</m:t>
                        </m:r>
                      </m:sup>
                    </m:sSubSup>
                    <m:r>
                      <a:rPr lang="en-US" sz="2000" i="1">
                        <a:latin typeface="Cambria Math" panose="02040503050406030204" pitchFamily="18" charset="0"/>
                      </a:rPr>
                      <m:t>,</m:t>
                    </m:r>
                    <m:sSubSup>
                      <m:sSubSupPr>
                        <m:ctrlPr>
                          <a:rPr lang="en-US" sz="2000" i="1">
                            <a:latin typeface="Cambria Math" panose="02040503050406030204" pitchFamily="18" charset="0"/>
                          </a:rPr>
                        </m:ctrlPr>
                      </m:sSubSupPr>
                      <m:e>
                        <m:r>
                          <a:rPr lang="en-US" sz="2000" i="1">
                            <a:latin typeface="Cambria Math" panose="02040503050406030204" pitchFamily="18" charset="0"/>
                          </a:rPr>
                          <m:t>𝑑</m:t>
                        </m:r>
                      </m:e>
                      <m:sub>
                        <m:r>
                          <a:rPr lang="en-US" sz="2000" b="0" i="1" smtClean="0">
                            <a:latin typeface="Cambria Math" panose="02040503050406030204" pitchFamily="18" charset="0"/>
                          </a:rPr>
                          <m:t>2</m:t>
                        </m:r>
                      </m:sub>
                      <m:sup>
                        <m:r>
                          <a:rPr lang="en-US" sz="2000" i="1">
                            <a:latin typeface="Cambria Math" panose="02040503050406030204" pitchFamily="18" charset="0"/>
                          </a:rPr>
                          <m:t>+</m:t>
                        </m:r>
                      </m:sup>
                    </m:sSubSup>
                    <m:r>
                      <a:rPr lang="en-US" sz="2000" b="0" i="0" smtClean="0">
                        <a:latin typeface="Cambria Math" panose="02040503050406030204" pitchFamily="18" charset="0"/>
                      </a:rPr>
                      <m:t>,</m:t>
                    </m:r>
                    <m:sSubSup>
                      <m:sSubSupPr>
                        <m:ctrlPr>
                          <a:rPr lang="en-US" sz="2000" i="1">
                            <a:latin typeface="Cambria Math" panose="02040503050406030204" pitchFamily="18" charset="0"/>
                          </a:rPr>
                        </m:ctrlPr>
                      </m:sSubSupPr>
                      <m:e>
                        <m:r>
                          <a:rPr lang="en-US" sz="2000" i="1">
                            <a:latin typeface="Cambria Math" panose="02040503050406030204" pitchFamily="18" charset="0"/>
                          </a:rPr>
                          <m:t>𝑑</m:t>
                        </m:r>
                      </m:e>
                      <m:sub>
                        <m:r>
                          <a:rPr lang="en-US" sz="2000" b="0" i="1" smtClean="0">
                            <a:latin typeface="Cambria Math" panose="02040503050406030204" pitchFamily="18" charset="0"/>
                          </a:rPr>
                          <m:t>3</m:t>
                        </m:r>
                      </m:sub>
                      <m:sup>
                        <m:r>
                          <a:rPr lang="en-US" sz="2000" i="1">
                            <a:latin typeface="Cambria Math" panose="02040503050406030204" pitchFamily="18" charset="0"/>
                          </a:rPr>
                          <m:t>−</m:t>
                        </m:r>
                      </m:sup>
                    </m:sSubSup>
                    <m:r>
                      <a:rPr lang="en-US" sz="2000" i="1">
                        <a:latin typeface="Cambria Math" panose="02040503050406030204" pitchFamily="18" charset="0"/>
                      </a:rPr>
                      <m:t>,</m:t>
                    </m:r>
                    <m:sSubSup>
                      <m:sSubSupPr>
                        <m:ctrlPr>
                          <a:rPr lang="en-US" sz="2000" i="1">
                            <a:latin typeface="Cambria Math" panose="02040503050406030204" pitchFamily="18" charset="0"/>
                          </a:rPr>
                        </m:ctrlPr>
                      </m:sSubSupPr>
                      <m:e>
                        <m:r>
                          <a:rPr lang="en-US" sz="2000" i="1">
                            <a:latin typeface="Cambria Math" panose="02040503050406030204" pitchFamily="18" charset="0"/>
                          </a:rPr>
                          <m:t>𝑑</m:t>
                        </m:r>
                      </m:e>
                      <m:sub>
                        <m:r>
                          <a:rPr lang="en-US" sz="2000" b="0" i="1" smtClean="0">
                            <a:latin typeface="Cambria Math" panose="02040503050406030204" pitchFamily="18" charset="0"/>
                          </a:rPr>
                          <m:t>3</m:t>
                        </m:r>
                      </m:sub>
                      <m:sup>
                        <m:r>
                          <a:rPr lang="en-US" sz="2000" i="1">
                            <a:latin typeface="Cambria Math" panose="02040503050406030204" pitchFamily="18" charset="0"/>
                          </a:rPr>
                          <m:t>+</m:t>
                        </m:r>
                      </m:sup>
                    </m:sSubSup>
                    <m:r>
                      <a:rPr lang="en-US" sz="2000" b="0" i="1" smtClean="0">
                        <a:latin typeface="Cambria Math" panose="02040503050406030204" pitchFamily="18" charset="0"/>
                      </a:rPr>
                      <m:t>,</m:t>
                    </m:r>
                    <m:sSubSup>
                      <m:sSubSupPr>
                        <m:ctrlPr>
                          <a:rPr lang="en-US" sz="2000" i="1">
                            <a:latin typeface="Cambria Math" panose="02040503050406030204" pitchFamily="18" charset="0"/>
                          </a:rPr>
                        </m:ctrlPr>
                      </m:sSubSupPr>
                      <m:e>
                        <m:r>
                          <a:rPr lang="en-US" sz="2000" i="1">
                            <a:latin typeface="Cambria Math" panose="02040503050406030204" pitchFamily="18" charset="0"/>
                          </a:rPr>
                          <m:t>𝑑</m:t>
                        </m:r>
                      </m:e>
                      <m:sub>
                        <m:r>
                          <a:rPr lang="en-US" sz="2000" b="0" i="1" smtClean="0">
                            <a:latin typeface="Cambria Math" panose="02040503050406030204" pitchFamily="18" charset="0"/>
                          </a:rPr>
                          <m:t>4</m:t>
                        </m:r>
                      </m:sub>
                      <m:sup>
                        <m:r>
                          <a:rPr lang="en-US" sz="2000" i="1">
                            <a:latin typeface="Cambria Math" panose="02040503050406030204" pitchFamily="18" charset="0"/>
                          </a:rPr>
                          <m:t>−</m:t>
                        </m:r>
                      </m:sup>
                    </m:sSubSup>
                    <m:r>
                      <a:rPr lang="en-US" sz="2000" i="1">
                        <a:latin typeface="Cambria Math" panose="02040503050406030204" pitchFamily="18" charset="0"/>
                      </a:rPr>
                      <m:t>,</m:t>
                    </m:r>
                    <m:sSubSup>
                      <m:sSubSupPr>
                        <m:ctrlPr>
                          <a:rPr lang="en-US" sz="2000" i="1">
                            <a:latin typeface="Cambria Math" panose="02040503050406030204" pitchFamily="18" charset="0"/>
                          </a:rPr>
                        </m:ctrlPr>
                      </m:sSubSupPr>
                      <m:e>
                        <m:r>
                          <a:rPr lang="en-US" sz="2000" i="1">
                            <a:latin typeface="Cambria Math" panose="02040503050406030204" pitchFamily="18" charset="0"/>
                          </a:rPr>
                          <m:t>𝑑</m:t>
                        </m:r>
                      </m:e>
                      <m:sub>
                        <m:r>
                          <a:rPr lang="en-US" sz="2000" b="0" i="1" smtClean="0">
                            <a:latin typeface="Cambria Math" panose="02040503050406030204" pitchFamily="18" charset="0"/>
                          </a:rPr>
                          <m:t>4</m:t>
                        </m:r>
                      </m:sub>
                      <m:sup>
                        <m:r>
                          <a:rPr lang="en-US" sz="2000" i="1">
                            <a:latin typeface="Cambria Math" panose="02040503050406030204" pitchFamily="18" charset="0"/>
                          </a:rPr>
                          <m:t>+</m:t>
                        </m:r>
                      </m:sup>
                    </m:sSubSup>
                    <m:r>
                      <a:rPr lang="en-US" sz="2000" b="0" i="1" smtClean="0">
                        <a:latin typeface="Cambria Math" panose="02040503050406030204" pitchFamily="18" charset="0"/>
                      </a:rPr>
                      <m:t>,</m:t>
                    </m:r>
                    <m:sSubSup>
                      <m:sSubSupPr>
                        <m:ctrlPr>
                          <a:rPr lang="en-US" sz="2000" i="1">
                            <a:latin typeface="Cambria Math" panose="02040503050406030204" pitchFamily="18" charset="0"/>
                          </a:rPr>
                        </m:ctrlPr>
                      </m:sSubSupPr>
                      <m:e>
                        <m:r>
                          <a:rPr lang="en-US" sz="2000" i="1">
                            <a:latin typeface="Cambria Math" panose="02040503050406030204" pitchFamily="18" charset="0"/>
                          </a:rPr>
                          <m:t>𝑑</m:t>
                        </m:r>
                      </m:e>
                      <m:sub>
                        <m:r>
                          <a:rPr lang="en-US" sz="2000" i="1">
                            <a:latin typeface="Cambria Math" panose="02040503050406030204" pitchFamily="18" charset="0"/>
                          </a:rPr>
                          <m:t>5</m:t>
                        </m:r>
                      </m:sub>
                      <m:sup>
                        <m:r>
                          <a:rPr lang="en-US" sz="2000" i="1">
                            <a:latin typeface="Cambria Math" panose="02040503050406030204" pitchFamily="18" charset="0"/>
                          </a:rPr>
                          <m:t>−</m:t>
                        </m:r>
                      </m:sup>
                    </m:sSubSup>
                    <m:r>
                      <a:rPr lang="en-US" sz="2000" b="0" i="1" smtClean="0">
                        <a:latin typeface="Cambria Math" panose="02040503050406030204" pitchFamily="18" charset="0"/>
                      </a:rPr>
                      <m:t>,</m:t>
                    </m:r>
                    <m:sSubSup>
                      <m:sSubSupPr>
                        <m:ctrlPr>
                          <a:rPr lang="en-US" sz="2000" i="1">
                            <a:latin typeface="Cambria Math" panose="02040503050406030204" pitchFamily="18" charset="0"/>
                          </a:rPr>
                        </m:ctrlPr>
                      </m:sSubSupPr>
                      <m:e>
                        <m:r>
                          <a:rPr lang="en-US" sz="2000" i="1">
                            <a:latin typeface="Cambria Math" panose="02040503050406030204" pitchFamily="18" charset="0"/>
                          </a:rPr>
                          <m:t>𝑑</m:t>
                        </m:r>
                      </m:e>
                      <m:sub>
                        <m:r>
                          <a:rPr lang="en-US" sz="2000" b="0" i="1" smtClean="0">
                            <a:latin typeface="Cambria Math" panose="02040503050406030204" pitchFamily="18" charset="0"/>
                          </a:rPr>
                          <m:t>6</m:t>
                        </m:r>
                      </m:sub>
                      <m:sup>
                        <m:r>
                          <a:rPr lang="en-US" sz="2000" i="1">
                            <a:latin typeface="Cambria Math" panose="02040503050406030204" pitchFamily="18" charset="0"/>
                          </a:rPr>
                          <m:t>−</m:t>
                        </m:r>
                      </m:sup>
                    </m:sSubSup>
                    <m:r>
                      <a:rPr lang="en-US" sz="2000" b="0" i="1" smtClean="0">
                        <a:latin typeface="Cambria Math" panose="02040503050406030204" pitchFamily="18" charset="0"/>
                      </a:rPr>
                      <m:t>≥0</m:t>
                    </m:r>
                  </m:oMath>
                </a14:m>
                <a:r>
                  <a:rPr lang="en-US" sz="2000" dirty="0"/>
                  <a:t>	</a:t>
                </a:r>
              </a:p>
            </p:txBody>
          </p:sp>
        </mc:Choice>
        <mc:Fallback>
          <p:sp>
            <p:nvSpPr>
              <p:cNvPr id="30" name="TextBox 29">
                <a:extLst>
                  <a:ext uri="{FF2B5EF4-FFF2-40B4-BE49-F238E27FC236}">
                    <a16:creationId xmlns:a16="http://schemas.microsoft.com/office/drawing/2014/main" id="{55CACA8C-8679-40FD-8533-6014E74B3A33}"/>
                  </a:ext>
                </a:extLst>
              </p:cNvPr>
              <p:cNvSpPr txBox="1">
                <a:spLocks noRot="1" noChangeAspect="1" noMove="1" noResize="1" noEditPoints="1" noAdjustHandles="1" noChangeArrowheads="1" noChangeShapeType="1" noTextEdit="1"/>
              </p:cNvSpPr>
              <p:nvPr/>
            </p:nvSpPr>
            <p:spPr>
              <a:xfrm>
                <a:off x="1084189" y="2433075"/>
                <a:ext cx="8802951" cy="3170099"/>
              </a:xfrm>
              <a:prstGeom prst="rect">
                <a:avLst/>
              </a:prstGeom>
              <a:blipFill>
                <a:blip r:embed="rId6"/>
                <a:stretch>
                  <a:fillRect l="-762" t="-962" b="-192"/>
                </a:stretch>
              </a:blipFill>
            </p:spPr>
            <p:txBody>
              <a:bodyPr/>
              <a:lstStyle/>
              <a:p>
                <a:r>
                  <a:rPr lang="en-US">
                    <a:noFill/>
                  </a:rPr>
                  <a:t> </a:t>
                </a:r>
              </a:p>
            </p:txBody>
          </p:sp>
        </mc:Fallback>
      </mc:AlternateContent>
    </p:spTree>
    <p:extLst>
      <p:ext uri="{BB962C8B-B14F-4D97-AF65-F5344CB8AC3E}">
        <p14:creationId xmlns:p14="http://schemas.microsoft.com/office/powerpoint/2010/main" val="33479720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1568D3DA-67F7-464C-95FF-D7D56F4038D6}"/>
              </a:ext>
            </a:extLst>
          </p:cNvPr>
          <p:cNvSpPr/>
          <p:nvPr/>
        </p:nvSpPr>
        <p:spPr>
          <a:xfrm rot="19800000">
            <a:off x="-597297" y="674901"/>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A large body of water&#10;&#10;Description automatically generated">
            <a:extLst>
              <a:ext uri="{FF2B5EF4-FFF2-40B4-BE49-F238E27FC236}">
                <a16:creationId xmlns:a16="http://schemas.microsoft.com/office/drawing/2014/main" id="{B83B0471-BE25-41B4-B185-53BEB6528B89}"/>
              </a:ext>
            </a:extLst>
          </p:cNvPr>
          <p:cNvPicPr>
            <a:picLocks noChangeAspect="1"/>
          </p:cNvPicPr>
          <p:nvPr/>
        </p:nvPicPr>
        <p:blipFill rotWithShape="1">
          <a:blip r:embed="rId2">
            <a:alphaModFix amt="20000"/>
            <a:extLst>
              <a:ext uri="{28A0092B-C50C-407E-A947-70E740481C1C}">
                <a14:useLocalDpi xmlns:a14="http://schemas.microsoft.com/office/drawing/2010/main" val="0"/>
              </a:ext>
            </a:extLst>
          </a:blip>
          <a:srcRect t="34654" b="43573"/>
          <a:stretch/>
        </p:blipFill>
        <p:spPr>
          <a:xfrm>
            <a:off x="773935" y="442465"/>
            <a:ext cx="9018070" cy="1308226"/>
          </a:xfrm>
          <a:prstGeom prst="rect">
            <a:avLst/>
          </a:prstGeom>
        </p:spPr>
      </p:pic>
      <p:sp>
        <p:nvSpPr>
          <p:cNvPr id="34" name="Rectangle 33">
            <a:extLst>
              <a:ext uri="{FF2B5EF4-FFF2-40B4-BE49-F238E27FC236}">
                <a16:creationId xmlns:a16="http://schemas.microsoft.com/office/drawing/2014/main" id="{BFE7775A-1FAD-4E84-8B9E-DA4B39640B5E}"/>
              </a:ext>
            </a:extLst>
          </p:cNvPr>
          <p:cNvSpPr/>
          <p:nvPr/>
        </p:nvSpPr>
        <p:spPr>
          <a:xfrm rot="19800000">
            <a:off x="9089102" y="5937184"/>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5D79E09-6E77-4F87-B358-F18D99FA343D}"/>
              </a:ext>
            </a:extLst>
          </p:cNvPr>
          <p:cNvSpPr>
            <a:spLocks noGrp="1"/>
          </p:cNvSpPr>
          <p:nvPr>
            <p:ph type="title"/>
          </p:nvPr>
        </p:nvSpPr>
        <p:spPr>
          <a:xfrm>
            <a:off x="773934" y="425128"/>
            <a:ext cx="9018070" cy="1325563"/>
          </a:xfrm>
          <a:noFill/>
          <a:ln w="76200">
            <a:solidFill>
              <a:srgbClr val="11B29F"/>
            </a:solidFill>
          </a:ln>
        </p:spPr>
        <p:txBody>
          <a:bodyPr/>
          <a:lstStyle/>
          <a:p>
            <a:pPr algn="ctr"/>
            <a:r>
              <a:rPr lang="en-US" dirty="0">
                <a:solidFill>
                  <a:srgbClr val="404040"/>
                </a:solidFill>
                <a:latin typeface="Bodoni MT" panose="02070603080606020203" pitchFamily="18" charset="0"/>
              </a:rPr>
              <a:t>Ex: The Expanse</a:t>
            </a:r>
          </a:p>
        </p:txBody>
      </p:sp>
      <p:pic>
        <p:nvPicPr>
          <p:cNvPr id="5" name="Content Placeholder 4" descr="A picture containing cage&#10;&#10;Description automatically generated">
            <a:extLst>
              <a:ext uri="{FF2B5EF4-FFF2-40B4-BE49-F238E27FC236}">
                <a16:creationId xmlns:a16="http://schemas.microsoft.com/office/drawing/2014/main" id="{EF817497-4F98-4236-83EE-74FD8376B07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887140" y="47697"/>
            <a:ext cx="2143125" cy="2143125"/>
          </a:xfrm>
        </p:spPr>
      </p:pic>
      <p:sp>
        <p:nvSpPr>
          <p:cNvPr id="17" name="Rectangle 16">
            <a:extLst>
              <a:ext uri="{FF2B5EF4-FFF2-40B4-BE49-F238E27FC236}">
                <a16:creationId xmlns:a16="http://schemas.microsoft.com/office/drawing/2014/main" id="{C723ED3C-F5E6-4121-9EF2-DD9574E1A49F}"/>
              </a:ext>
            </a:extLst>
          </p:cNvPr>
          <p:cNvSpPr/>
          <p:nvPr/>
        </p:nvSpPr>
        <p:spPr>
          <a:xfrm>
            <a:off x="10085294" y="2008116"/>
            <a:ext cx="1776920" cy="76178"/>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F9E0EC60-66D4-4536-A867-30142339BAA7}"/>
              </a:ext>
            </a:extLst>
          </p:cNvPr>
          <p:cNvSpPr/>
          <p:nvPr/>
        </p:nvSpPr>
        <p:spPr>
          <a:xfrm>
            <a:off x="10085294" y="2129819"/>
            <a:ext cx="1776920" cy="76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F95AED49-24A8-4D10-9D31-F944565EC1B2}"/>
              </a:ext>
            </a:extLst>
          </p:cNvPr>
          <p:cNvSpPr/>
          <p:nvPr/>
        </p:nvSpPr>
        <p:spPr>
          <a:xfrm>
            <a:off x="10085294" y="2251522"/>
            <a:ext cx="1776920" cy="150200"/>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993D5826-407C-4F65-BE3A-EB593B942A36}"/>
              </a:ext>
            </a:extLst>
          </p:cNvPr>
          <p:cNvSpPr/>
          <p:nvPr/>
        </p:nvSpPr>
        <p:spPr>
          <a:xfrm>
            <a:off x="10085294" y="2447247"/>
            <a:ext cx="1776920" cy="150200"/>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D2785A94-4D0B-4559-9303-3C963AA0EF9A}"/>
              </a:ext>
            </a:extLst>
          </p:cNvPr>
          <p:cNvSpPr/>
          <p:nvPr/>
        </p:nvSpPr>
        <p:spPr>
          <a:xfrm>
            <a:off x="10085294" y="2642972"/>
            <a:ext cx="1776920" cy="362446"/>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B235F2E9-4558-433D-9527-7EFF5C5E78A8}"/>
              </a:ext>
            </a:extLst>
          </p:cNvPr>
          <p:cNvSpPr/>
          <p:nvPr/>
        </p:nvSpPr>
        <p:spPr>
          <a:xfrm>
            <a:off x="10085294" y="3050943"/>
            <a:ext cx="1776920" cy="362446"/>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99613B87-411B-4008-BF30-F1A3B8F247B5}"/>
              </a:ext>
            </a:extLst>
          </p:cNvPr>
          <p:cNvSpPr/>
          <p:nvPr/>
        </p:nvSpPr>
        <p:spPr>
          <a:xfrm>
            <a:off x="10085294" y="3490136"/>
            <a:ext cx="1776920" cy="3367864"/>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145B3BD2-B1C1-4ED2-A4E0-5E17DD3736F1}"/>
              </a:ext>
            </a:extLst>
          </p:cNvPr>
          <p:cNvSpPr/>
          <p:nvPr/>
        </p:nvSpPr>
        <p:spPr>
          <a:xfrm rot="19800000">
            <a:off x="-765351" y="385789"/>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DC3B2826-65DD-408B-8F18-8CCD6C052D8D}"/>
              </a:ext>
            </a:extLst>
          </p:cNvPr>
          <p:cNvSpPr/>
          <p:nvPr/>
        </p:nvSpPr>
        <p:spPr>
          <a:xfrm rot="19800000">
            <a:off x="9257156" y="6226296"/>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4935F901-F632-4698-8C7A-AC29B2397A6C}"/>
              </a:ext>
            </a:extLst>
          </p:cNvPr>
          <p:cNvSpPr/>
          <p:nvPr/>
        </p:nvSpPr>
        <p:spPr>
          <a:xfrm rot="19800000">
            <a:off x="8263809" y="5824178"/>
            <a:ext cx="4731177"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389720C5-6DCB-428D-8C4F-A02DEC239333}"/>
              </a:ext>
            </a:extLst>
          </p:cNvPr>
          <p:cNvSpPr txBox="1"/>
          <p:nvPr/>
        </p:nvSpPr>
        <p:spPr>
          <a:xfrm>
            <a:off x="773935" y="1947592"/>
            <a:ext cx="8859163" cy="5016758"/>
          </a:xfrm>
          <a:prstGeom prst="rect">
            <a:avLst/>
          </a:prstGeom>
          <a:noFill/>
        </p:spPr>
        <p:txBody>
          <a:bodyPr wrap="square" rtlCol="0">
            <a:spAutoFit/>
          </a:bodyPr>
          <a:lstStyle/>
          <a:p>
            <a:pPr marL="285750" indent="-285750">
              <a:buFont typeface="Arial" panose="020B0604020202020204" pitchFamily="34" charset="0"/>
              <a:buChar char="•"/>
            </a:pPr>
            <a:r>
              <a:rPr lang="en-US" sz="2000" dirty="0">
                <a:solidFill>
                  <a:srgbClr val="404040"/>
                </a:solidFill>
                <a:latin typeface="Corbel" panose="020B0503020204020204" pitchFamily="34" charset="0"/>
              </a:rPr>
              <a:t>In the Expanse, there are three main factions:</a:t>
            </a:r>
          </a:p>
          <a:p>
            <a:pPr marL="742950" lvl="1" indent="-285750">
              <a:buFont typeface="Arial" panose="020B0604020202020204" pitchFamily="34" charset="0"/>
              <a:buChar char="•"/>
            </a:pPr>
            <a:r>
              <a:rPr lang="en-US" sz="2000" dirty="0">
                <a:solidFill>
                  <a:srgbClr val="404040"/>
                </a:solidFill>
                <a:latin typeface="Corbel" panose="020B0503020204020204" pitchFamily="34" charset="0"/>
              </a:rPr>
              <a:t>Earthers from Earth</a:t>
            </a:r>
          </a:p>
          <a:p>
            <a:pPr marL="742950" lvl="1" indent="-285750">
              <a:buFont typeface="Arial" panose="020B0604020202020204" pitchFamily="34" charset="0"/>
              <a:buChar char="•"/>
            </a:pPr>
            <a:r>
              <a:rPr lang="en-US" sz="2000" dirty="0">
                <a:solidFill>
                  <a:srgbClr val="404040"/>
                </a:solidFill>
                <a:latin typeface="Corbel" panose="020B0503020204020204" pitchFamily="34" charset="0"/>
              </a:rPr>
              <a:t>Martians from Mars</a:t>
            </a:r>
          </a:p>
          <a:p>
            <a:pPr marL="742950" lvl="1" indent="-285750">
              <a:buFont typeface="Arial" panose="020B0604020202020204" pitchFamily="34" charset="0"/>
              <a:buChar char="•"/>
            </a:pPr>
            <a:r>
              <a:rPr lang="en-US" sz="2000" dirty="0">
                <a:solidFill>
                  <a:srgbClr val="404040"/>
                </a:solidFill>
                <a:latin typeface="Corbel" panose="020B0503020204020204" pitchFamily="34" charset="0"/>
              </a:rPr>
              <a:t>Belters from the Asteroid Belt</a:t>
            </a:r>
          </a:p>
          <a:p>
            <a:pPr marL="285750" indent="-285750">
              <a:buFont typeface="Arial" panose="020B0604020202020204" pitchFamily="34" charset="0"/>
              <a:buChar char="•"/>
            </a:pPr>
            <a:endParaRPr lang="en-US" sz="2000" dirty="0">
              <a:solidFill>
                <a:srgbClr val="404040"/>
              </a:solidFill>
              <a:latin typeface="Corbel" panose="020B0503020204020204" pitchFamily="34" charset="0"/>
            </a:endParaRPr>
          </a:p>
          <a:p>
            <a:pPr marL="285750" indent="-285750">
              <a:buFont typeface="Arial" panose="020B0604020202020204" pitchFamily="34" charset="0"/>
              <a:buChar char="•"/>
            </a:pPr>
            <a:r>
              <a:rPr lang="en-US" sz="2000" dirty="0">
                <a:solidFill>
                  <a:srgbClr val="404040"/>
                </a:solidFill>
                <a:latin typeface="Corbel" panose="020B0503020204020204" pitchFamily="34" charset="0"/>
              </a:rPr>
              <a:t>All three factions have fought for years and the well-respected earther, Jim Holden, who works in the belt, has recommended Earth and Mars to balance representation of their people at 4 asteroid developments in the belt</a:t>
            </a:r>
          </a:p>
          <a:p>
            <a:endParaRPr lang="en-US" sz="2000" dirty="0">
              <a:solidFill>
                <a:srgbClr val="404040"/>
              </a:solidFill>
              <a:latin typeface="Corbel" panose="020B0503020204020204" pitchFamily="34" charset="0"/>
            </a:endParaRPr>
          </a:p>
          <a:p>
            <a:pPr marL="285750" indent="-285750">
              <a:buFont typeface="Arial" panose="020B0604020202020204" pitchFamily="34" charset="0"/>
              <a:buChar char="•"/>
            </a:pPr>
            <a:r>
              <a:rPr lang="en-US" sz="2000" dirty="0">
                <a:solidFill>
                  <a:srgbClr val="404040"/>
                </a:solidFill>
                <a:latin typeface="Corbel" panose="020B0503020204020204" pitchFamily="34" charset="0"/>
              </a:rPr>
              <a:t>Current distribution at the 4 space stations</a:t>
            </a:r>
          </a:p>
          <a:p>
            <a:pPr marL="742950" lvl="1" indent="-285750">
              <a:buFont typeface="Arial" panose="020B0604020202020204" pitchFamily="34" charset="0"/>
              <a:buChar char="•"/>
            </a:pPr>
            <a:r>
              <a:rPr lang="en-US" sz="2000" dirty="0">
                <a:solidFill>
                  <a:srgbClr val="404040"/>
                </a:solidFill>
                <a:latin typeface="Corbel" panose="020B0503020204020204" pitchFamily="34" charset="0"/>
              </a:rPr>
              <a:t>Ceres: 500 Earthers &amp; 500 Martians</a:t>
            </a:r>
          </a:p>
          <a:p>
            <a:pPr marL="742950" lvl="1" indent="-285750">
              <a:buFont typeface="Arial" panose="020B0604020202020204" pitchFamily="34" charset="0"/>
              <a:buChar char="•"/>
            </a:pPr>
            <a:r>
              <a:rPr lang="en-US" sz="2000" dirty="0">
                <a:solidFill>
                  <a:srgbClr val="404040"/>
                </a:solidFill>
                <a:latin typeface="Corbel" panose="020B0503020204020204" pitchFamily="34" charset="0"/>
              </a:rPr>
              <a:t>Vesta: 300 Earthers &amp; 1,000 Martians</a:t>
            </a:r>
          </a:p>
          <a:p>
            <a:pPr marL="742950" lvl="1" indent="-285750">
              <a:buFont typeface="Arial" panose="020B0604020202020204" pitchFamily="34" charset="0"/>
              <a:buChar char="•"/>
            </a:pPr>
            <a:r>
              <a:rPr lang="en-US" sz="2000" dirty="0">
                <a:solidFill>
                  <a:srgbClr val="404040"/>
                </a:solidFill>
                <a:latin typeface="Corbel" panose="020B0503020204020204" pitchFamily="34" charset="0"/>
              </a:rPr>
              <a:t>Pallas: 400 Earthers &amp; 1,050 Martians</a:t>
            </a:r>
          </a:p>
          <a:p>
            <a:pPr marL="742950" lvl="1" indent="-285750">
              <a:buFont typeface="Arial" panose="020B0604020202020204" pitchFamily="34" charset="0"/>
              <a:buChar char="•"/>
            </a:pPr>
            <a:r>
              <a:rPr lang="en-US" sz="2000" dirty="0">
                <a:solidFill>
                  <a:srgbClr val="404040"/>
                </a:solidFill>
                <a:latin typeface="Corbel" panose="020B0503020204020204" pitchFamily="34" charset="0"/>
              </a:rPr>
              <a:t>Hygiea: 800 Earthers &amp; 450 Martians</a:t>
            </a:r>
          </a:p>
          <a:p>
            <a:pPr marL="742950" lvl="1" indent="-285750">
              <a:buFont typeface="Arial" panose="020B0604020202020204" pitchFamily="34" charset="0"/>
              <a:buChar char="•"/>
            </a:pPr>
            <a:endParaRPr lang="en-US" sz="1600" dirty="0">
              <a:solidFill>
                <a:srgbClr val="404040"/>
              </a:solidFill>
              <a:latin typeface="Corbel" panose="020B0503020204020204" pitchFamily="34" charset="0"/>
            </a:endParaRPr>
          </a:p>
          <a:p>
            <a:pPr marL="285750" indent="-285750">
              <a:buFont typeface="Arial" panose="020B0604020202020204" pitchFamily="34" charset="0"/>
              <a:buChar char="•"/>
            </a:pPr>
            <a:r>
              <a:rPr lang="en-US" sz="2000" dirty="0">
                <a:solidFill>
                  <a:srgbClr val="404040"/>
                </a:solidFill>
                <a:latin typeface="Corbel" panose="020B0503020204020204" pitchFamily="34" charset="0"/>
              </a:rPr>
              <a:t>Overall: 5,000 Earthers and Martians: 40% Earthers &amp; 60% Martians</a:t>
            </a:r>
          </a:p>
        </p:txBody>
      </p:sp>
      <p:pic>
        <p:nvPicPr>
          <p:cNvPr id="37" name="Graphic 36" descr="Palm tree">
            <a:extLst>
              <a:ext uri="{FF2B5EF4-FFF2-40B4-BE49-F238E27FC236}">
                <a16:creationId xmlns:a16="http://schemas.microsoft.com/office/drawing/2014/main" id="{79F2EC1B-9713-4CCF-8301-82ED265F394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964994" y="809490"/>
            <a:ext cx="914400" cy="914400"/>
          </a:xfrm>
          <a:prstGeom prst="rect">
            <a:avLst/>
          </a:prstGeom>
        </p:spPr>
      </p:pic>
      <p:pic>
        <p:nvPicPr>
          <p:cNvPr id="38" name="Graphic 37" descr="Palm tree">
            <a:extLst>
              <a:ext uri="{FF2B5EF4-FFF2-40B4-BE49-F238E27FC236}">
                <a16:creationId xmlns:a16="http://schemas.microsoft.com/office/drawing/2014/main" id="{11C9CA6F-B5F0-4837-8E50-85C201ADA4F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834542" y="1142112"/>
            <a:ext cx="553133" cy="553133"/>
          </a:xfrm>
          <a:prstGeom prst="rect">
            <a:avLst/>
          </a:prstGeom>
        </p:spPr>
      </p:pic>
      <p:pic>
        <p:nvPicPr>
          <p:cNvPr id="39" name="Graphic 38" descr="Palm tree">
            <a:extLst>
              <a:ext uri="{FF2B5EF4-FFF2-40B4-BE49-F238E27FC236}">
                <a16:creationId xmlns:a16="http://schemas.microsoft.com/office/drawing/2014/main" id="{585AC1AD-01C8-4E2D-8361-4BEA62A4858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387675" y="1277468"/>
            <a:ext cx="404329" cy="404329"/>
          </a:xfrm>
          <a:prstGeom prst="rect">
            <a:avLst/>
          </a:prstGeom>
        </p:spPr>
      </p:pic>
    </p:spTree>
    <p:extLst>
      <p:ext uri="{BB962C8B-B14F-4D97-AF65-F5344CB8AC3E}">
        <p14:creationId xmlns:p14="http://schemas.microsoft.com/office/powerpoint/2010/main" val="27661782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7699</TotalTime>
  <Words>2066</Words>
  <Application>Microsoft Office PowerPoint</Application>
  <PresentationFormat>Widescreen</PresentationFormat>
  <Paragraphs>265</Paragraphs>
  <Slides>18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Arial</vt:lpstr>
      <vt:lpstr>Bodoni MT</vt:lpstr>
      <vt:lpstr>Calibri</vt:lpstr>
      <vt:lpstr>Calibri Light</vt:lpstr>
      <vt:lpstr>Cambria Math</vt:lpstr>
      <vt:lpstr>Corbel</vt:lpstr>
      <vt:lpstr>Rockwell</vt:lpstr>
      <vt:lpstr>Office Theme</vt:lpstr>
      <vt:lpstr>Lecture 16 </vt:lpstr>
      <vt:lpstr>Excel for Goal Programming</vt:lpstr>
      <vt:lpstr>Ex: Beaver Creek Pottery</vt:lpstr>
      <vt:lpstr>Ex: Beaver Creek Pottery</vt:lpstr>
      <vt:lpstr>Ex: Beaver Creek Pottery</vt:lpstr>
      <vt:lpstr>Ex: Beaver Creek Pottery</vt:lpstr>
      <vt:lpstr>Ex: Beaver Creek Pottery</vt:lpstr>
      <vt:lpstr>Ex: Beaver Creek Pottery</vt:lpstr>
      <vt:lpstr>Ex: The Expanse</vt:lpstr>
      <vt:lpstr>Ex: The Expanse</vt:lpstr>
      <vt:lpstr>Ex: The Expanse</vt:lpstr>
      <vt:lpstr>Ex: The Expanse</vt:lpstr>
      <vt:lpstr>Ex: The Expanse</vt:lpstr>
      <vt:lpstr>Ex: The Expanse</vt:lpstr>
      <vt:lpstr>Ex: The Expanse</vt:lpstr>
      <vt:lpstr>Ex: The Expanse</vt:lpstr>
      <vt:lpstr>Ex: The Expanse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 </dc:title>
  <dc:creator>Super Mario</dc:creator>
  <cp:lastModifiedBy>Giacomazzo, Mario</cp:lastModifiedBy>
  <cp:revision>641</cp:revision>
  <dcterms:created xsi:type="dcterms:W3CDTF">2020-01-09T19:32:24Z</dcterms:created>
  <dcterms:modified xsi:type="dcterms:W3CDTF">2021-03-10T13:37:34Z</dcterms:modified>
</cp:coreProperties>
</file>