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497" r:id="rId3"/>
    <p:sldId id="498" r:id="rId4"/>
    <p:sldId id="500" r:id="rId5"/>
    <p:sldId id="501" r:id="rId6"/>
    <p:sldId id="502" r:id="rId7"/>
    <p:sldId id="503" r:id="rId8"/>
    <p:sldId id="499" r:id="rId9"/>
    <p:sldId id="457" r:id="rId10"/>
    <p:sldId id="504" r:id="rId11"/>
    <p:sldId id="458" r:id="rId12"/>
    <p:sldId id="506" r:id="rId13"/>
    <p:sldId id="505" r:id="rId14"/>
    <p:sldId id="507" r:id="rId15"/>
    <p:sldId id="508" r:id="rId16"/>
    <p:sldId id="509" r:id="rId17"/>
    <p:sldId id="25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per Mario" initials="SM" lastIdx="1" clrIdx="0">
    <p:extLst>
      <p:ext uri="{19B8F6BF-5375-455C-9EA6-DF929625EA0E}">
        <p15:presenceInfo xmlns:p15="http://schemas.microsoft.com/office/powerpoint/2012/main" userId="00ac6b54767003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1B29F"/>
    <a:srgbClr val="404040"/>
    <a:srgbClr val="A71B86"/>
    <a:srgbClr val="FF0E5C"/>
    <a:srgbClr val="54C3BC"/>
    <a:srgbClr val="F599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88" autoAdjust="0"/>
    <p:restoredTop sz="95874" autoAdjust="0"/>
  </p:normalViewPr>
  <p:slideViewPr>
    <p:cSldViewPr snapToGrid="0">
      <p:cViewPr varScale="1">
        <p:scale>
          <a:sx n="95" d="100"/>
          <a:sy n="95" d="100"/>
        </p:scale>
        <p:origin x="380"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7FE51A-BC06-4E6F-B1DA-B477364E598F}" type="datetimeFigureOut">
              <a:rPr lang="en-US" smtClean="0"/>
              <a:t>2/18/2020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C8C37F-A19A-4BCE-ACB3-EB59C17BCC56}" type="slidenum">
              <a:rPr lang="en-US" smtClean="0"/>
              <a:t>‹#›</a:t>
            </a:fld>
            <a:endParaRPr lang="en-US"/>
          </a:p>
        </p:txBody>
      </p:sp>
    </p:spTree>
    <p:extLst>
      <p:ext uri="{BB962C8B-B14F-4D97-AF65-F5344CB8AC3E}">
        <p14:creationId xmlns:p14="http://schemas.microsoft.com/office/powerpoint/2010/main" val="2974525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19356-B574-4A10-9783-DD7A66CC51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B97259-5AE4-43E9-BCF5-092FF71745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63AB59-14B1-4386-B63A-1E235DDEE43E}"/>
              </a:ext>
            </a:extLst>
          </p:cNvPr>
          <p:cNvSpPr>
            <a:spLocks noGrp="1"/>
          </p:cNvSpPr>
          <p:nvPr>
            <p:ph type="dt" sz="half" idx="10"/>
          </p:nvPr>
        </p:nvSpPr>
        <p:spPr/>
        <p:txBody>
          <a:bodyPr/>
          <a:lstStyle/>
          <a:p>
            <a:fld id="{11C4ABE2-2F1A-4C31-A43A-C3E7CE49CE95}" type="datetimeFigureOut">
              <a:rPr lang="en-US" smtClean="0"/>
              <a:t>2/18/2020</a:t>
            </a:fld>
            <a:endParaRPr lang="en-US"/>
          </a:p>
        </p:txBody>
      </p:sp>
      <p:sp>
        <p:nvSpPr>
          <p:cNvPr id="5" name="Footer Placeholder 4">
            <a:extLst>
              <a:ext uri="{FF2B5EF4-FFF2-40B4-BE49-F238E27FC236}">
                <a16:creationId xmlns:a16="http://schemas.microsoft.com/office/drawing/2014/main" id="{382F74C9-9016-4547-A397-257F839663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198A67-981B-4186-A596-C0D998C0BA39}"/>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3355115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6CC98-15D8-4740-AC84-FD6CF5C8CD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DB2A5A-A31A-4514-8885-46966C83B3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9E6BED-67B5-433B-9206-A333211812A8}"/>
              </a:ext>
            </a:extLst>
          </p:cNvPr>
          <p:cNvSpPr>
            <a:spLocks noGrp="1"/>
          </p:cNvSpPr>
          <p:nvPr>
            <p:ph type="dt" sz="half" idx="10"/>
          </p:nvPr>
        </p:nvSpPr>
        <p:spPr/>
        <p:txBody>
          <a:bodyPr/>
          <a:lstStyle/>
          <a:p>
            <a:fld id="{11C4ABE2-2F1A-4C31-A43A-C3E7CE49CE95}" type="datetimeFigureOut">
              <a:rPr lang="en-US" smtClean="0"/>
              <a:t>2/18/2020</a:t>
            </a:fld>
            <a:endParaRPr lang="en-US"/>
          </a:p>
        </p:txBody>
      </p:sp>
      <p:sp>
        <p:nvSpPr>
          <p:cNvPr id="5" name="Footer Placeholder 4">
            <a:extLst>
              <a:ext uri="{FF2B5EF4-FFF2-40B4-BE49-F238E27FC236}">
                <a16:creationId xmlns:a16="http://schemas.microsoft.com/office/drawing/2014/main" id="{0C9F9D53-A56E-4BCE-8CFA-0D670DF0AA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3F9CE5-D201-41BA-9790-17FB96D17D81}"/>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1906820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4D5A31-A09A-4D80-AF91-EF8FD19584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76FE67-110F-4CD6-BE04-EB4472826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48B05D-FC04-4E07-8A7B-C46551D40FB3}"/>
              </a:ext>
            </a:extLst>
          </p:cNvPr>
          <p:cNvSpPr>
            <a:spLocks noGrp="1"/>
          </p:cNvSpPr>
          <p:nvPr>
            <p:ph type="dt" sz="half" idx="10"/>
          </p:nvPr>
        </p:nvSpPr>
        <p:spPr/>
        <p:txBody>
          <a:bodyPr/>
          <a:lstStyle/>
          <a:p>
            <a:fld id="{11C4ABE2-2F1A-4C31-A43A-C3E7CE49CE95}" type="datetimeFigureOut">
              <a:rPr lang="en-US" smtClean="0"/>
              <a:t>2/18/2020</a:t>
            </a:fld>
            <a:endParaRPr lang="en-US"/>
          </a:p>
        </p:txBody>
      </p:sp>
      <p:sp>
        <p:nvSpPr>
          <p:cNvPr id="5" name="Footer Placeholder 4">
            <a:extLst>
              <a:ext uri="{FF2B5EF4-FFF2-40B4-BE49-F238E27FC236}">
                <a16:creationId xmlns:a16="http://schemas.microsoft.com/office/drawing/2014/main" id="{3C5FD001-EA90-407A-9010-F0FC3D5668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5C08F7-B0FE-460D-B28A-0001FC104A0E}"/>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3114231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DB1BE-513F-4274-8607-FD3F24394D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AF75C0-E73E-4BE2-AD2D-74B6F23B2F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6EA336-BB59-497E-8B7B-CB676FE1FF03}"/>
              </a:ext>
            </a:extLst>
          </p:cNvPr>
          <p:cNvSpPr>
            <a:spLocks noGrp="1"/>
          </p:cNvSpPr>
          <p:nvPr>
            <p:ph type="dt" sz="half" idx="10"/>
          </p:nvPr>
        </p:nvSpPr>
        <p:spPr/>
        <p:txBody>
          <a:bodyPr/>
          <a:lstStyle/>
          <a:p>
            <a:fld id="{11C4ABE2-2F1A-4C31-A43A-C3E7CE49CE95}" type="datetimeFigureOut">
              <a:rPr lang="en-US" smtClean="0"/>
              <a:t>2/18/2020</a:t>
            </a:fld>
            <a:endParaRPr lang="en-US"/>
          </a:p>
        </p:txBody>
      </p:sp>
      <p:sp>
        <p:nvSpPr>
          <p:cNvPr id="5" name="Footer Placeholder 4">
            <a:extLst>
              <a:ext uri="{FF2B5EF4-FFF2-40B4-BE49-F238E27FC236}">
                <a16:creationId xmlns:a16="http://schemas.microsoft.com/office/drawing/2014/main" id="{54CA703D-8303-4075-9807-0DC4FC687B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756333-13F2-4687-898A-A8F0A0719EAD}"/>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79403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F1ECD-E3A7-46F4-B002-2FF8EADFAA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E5DDCE-E5CF-46A1-88A5-4F81D08DCA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36E854-73F7-456A-AFCD-7D9DF3A67418}"/>
              </a:ext>
            </a:extLst>
          </p:cNvPr>
          <p:cNvSpPr>
            <a:spLocks noGrp="1"/>
          </p:cNvSpPr>
          <p:nvPr>
            <p:ph type="dt" sz="half" idx="10"/>
          </p:nvPr>
        </p:nvSpPr>
        <p:spPr/>
        <p:txBody>
          <a:bodyPr/>
          <a:lstStyle/>
          <a:p>
            <a:fld id="{11C4ABE2-2F1A-4C31-A43A-C3E7CE49CE95}" type="datetimeFigureOut">
              <a:rPr lang="en-US" smtClean="0"/>
              <a:t>2/18/2020</a:t>
            </a:fld>
            <a:endParaRPr lang="en-US"/>
          </a:p>
        </p:txBody>
      </p:sp>
      <p:sp>
        <p:nvSpPr>
          <p:cNvPr id="5" name="Footer Placeholder 4">
            <a:extLst>
              <a:ext uri="{FF2B5EF4-FFF2-40B4-BE49-F238E27FC236}">
                <a16:creationId xmlns:a16="http://schemas.microsoft.com/office/drawing/2014/main" id="{75E85536-5F75-4E1A-9C44-1768E6F0C7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F4FD2D-B0E8-4A34-8C3C-0F7769F1F5CA}"/>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723365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E6FCF-3F55-43BB-AAF0-3BE6FAD278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8B4DA6-56BF-4C7C-BD07-D6B110702D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D07351-CEB2-45DB-A633-648DAFBD55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709E16-89F6-464E-B161-E5EE9456BC11}"/>
              </a:ext>
            </a:extLst>
          </p:cNvPr>
          <p:cNvSpPr>
            <a:spLocks noGrp="1"/>
          </p:cNvSpPr>
          <p:nvPr>
            <p:ph type="dt" sz="half" idx="10"/>
          </p:nvPr>
        </p:nvSpPr>
        <p:spPr/>
        <p:txBody>
          <a:bodyPr/>
          <a:lstStyle/>
          <a:p>
            <a:fld id="{11C4ABE2-2F1A-4C31-A43A-C3E7CE49CE95}" type="datetimeFigureOut">
              <a:rPr lang="en-US" smtClean="0"/>
              <a:t>2/18/2020</a:t>
            </a:fld>
            <a:endParaRPr lang="en-US"/>
          </a:p>
        </p:txBody>
      </p:sp>
      <p:sp>
        <p:nvSpPr>
          <p:cNvPr id="6" name="Footer Placeholder 5">
            <a:extLst>
              <a:ext uri="{FF2B5EF4-FFF2-40B4-BE49-F238E27FC236}">
                <a16:creationId xmlns:a16="http://schemas.microsoft.com/office/drawing/2014/main" id="{83C3F46C-E10A-43AF-9F8A-F76F1C553E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3B2562-0A82-487C-93E1-C829F7274FB7}"/>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2969498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9BF23-A1BF-4392-BD90-0F4D97C40D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A8DEC2-3D55-46E1-BC92-C41D07BBF7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4ACD10-9C06-4536-AF69-03451EA7C4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129773-80C4-41F6-9154-61E8E12ADC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670946-25B3-4794-B4F7-9B152B4591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D804B4-6627-4A3A-BF10-332D7EECB9FB}"/>
              </a:ext>
            </a:extLst>
          </p:cNvPr>
          <p:cNvSpPr>
            <a:spLocks noGrp="1"/>
          </p:cNvSpPr>
          <p:nvPr>
            <p:ph type="dt" sz="half" idx="10"/>
          </p:nvPr>
        </p:nvSpPr>
        <p:spPr/>
        <p:txBody>
          <a:bodyPr/>
          <a:lstStyle/>
          <a:p>
            <a:fld id="{11C4ABE2-2F1A-4C31-A43A-C3E7CE49CE95}" type="datetimeFigureOut">
              <a:rPr lang="en-US" smtClean="0"/>
              <a:t>2/18/2020</a:t>
            </a:fld>
            <a:endParaRPr lang="en-US"/>
          </a:p>
        </p:txBody>
      </p:sp>
      <p:sp>
        <p:nvSpPr>
          <p:cNvPr id="8" name="Footer Placeholder 7">
            <a:extLst>
              <a:ext uri="{FF2B5EF4-FFF2-40B4-BE49-F238E27FC236}">
                <a16:creationId xmlns:a16="http://schemas.microsoft.com/office/drawing/2014/main" id="{9C7B0C65-FCC4-4545-B264-5B4D2EB1D7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49DE2E-9727-44D9-AD67-14EACC971851}"/>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3820632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12CB1-156E-4211-A6FA-23131FE76D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A82378-8B62-4724-8B6A-F1A26A98C180}"/>
              </a:ext>
            </a:extLst>
          </p:cNvPr>
          <p:cNvSpPr>
            <a:spLocks noGrp="1"/>
          </p:cNvSpPr>
          <p:nvPr>
            <p:ph type="dt" sz="half" idx="10"/>
          </p:nvPr>
        </p:nvSpPr>
        <p:spPr/>
        <p:txBody>
          <a:bodyPr/>
          <a:lstStyle/>
          <a:p>
            <a:fld id="{11C4ABE2-2F1A-4C31-A43A-C3E7CE49CE95}" type="datetimeFigureOut">
              <a:rPr lang="en-US" smtClean="0"/>
              <a:t>2/18/2020</a:t>
            </a:fld>
            <a:endParaRPr lang="en-US"/>
          </a:p>
        </p:txBody>
      </p:sp>
      <p:sp>
        <p:nvSpPr>
          <p:cNvPr id="4" name="Footer Placeholder 3">
            <a:extLst>
              <a:ext uri="{FF2B5EF4-FFF2-40B4-BE49-F238E27FC236}">
                <a16:creationId xmlns:a16="http://schemas.microsoft.com/office/drawing/2014/main" id="{73E53B46-C5AD-41D2-9B68-5A379985AE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1047C1-06B4-4582-8702-14497CEB1C1E}"/>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2859350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0F0843-A4F3-4592-B6CF-7F0FEAB2B3B3}"/>
              </a:ext>
            </a:extLst>
          </p:cNvPr>
          <p:cNvSpPr>
            <a:spLocks noGrp="1"/>
          </p:cNvSpPr>
          <p:nvPr>
            <p:ph type="dt" sz="half" idx="10"/>
          </p:nvPr>
        </p:nvSpPr>
        <p:spPr/>
        <p:txBody>
          <a:bodyPr/>
          <a:lstStyle/>
          <a:p>
            <a:fld id="{11C4ABE2-2F1A-4C31-A43A-C3E7CE49CE95}" type="datetimeFigureOut">
              <a:rPr lang="en-US" smtClean="0"/>
              <a:t>2/18/2020</a:t>
            </a:fld>
            <a:endParaRPr lang="en-US"/>
          </a:p>
        </p:txBody>
      </p:sp>
      <p:sp>
        <p:nvSpPr>
          <p:cNvPr id="3" name="Footer Placeholder 2">
            <a:extLst>
              <a:ext uri="{FF2B5EF4-FFF2-40B4-BE49-F238E27FC236}">
                <a16:creationId xmlns:a16="http://schemas.microsoft.com/office/drawing/2014/main" id="{38FCE84D-8EB3-4431-A3BE-FCF579F155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24AF11-F7E4-46A9-A1D6-C9358AE66743}"/>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2672237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BD9C-39F2-4177-80B3-1D848EA1FC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499CE3-A86D-4923-B448-E9988F16B2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4B06F6-5ABD-44BF-B5CC-642760EF60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738DAE-2823-4B5B-A74F-C4E0E3371E38}"/>
              </a:ext>
            </a:extLst>
          </p:cNvPr>
          <p:cNvSpPr>
            <a:spLocks noGrp="1"/>
          </p:cNvSpPr>
          <p:nvPr>
            <p:ph type="dt" sz="half" idx="10"/>
          </p:nvPr>
        </p:nvSpPr>
        <p:spPr/>
        <p:txBody>
          <a:bodyPr/>
          <a:lstStyle/>
          <a:p>
            <a:fld id="{11C4ABE2-2F1A-4C31-A43A-C3E7CE49CE95}" type="datetimeFigureOut">
              <a:rPr lang="en-US" smtClean="0"/>
              <a:t>2/18/2020</a:t>
            </a:fld>
            <a:endParaRPr lang="en-US"/>
          </a:p>
        </p:txBody>
      </p:sp>
      <p:sp>
        <p:nvSpPr>
          <p:cNvPr id="6" name="Footer Placeholder 5">
            <a:extLst>
              <a:ext uri="{FF2B5EF4-FFF2-40B4-BE49-F238E27FC236}">
                <a16:creationId xmlns:a16="http://schemas.microsoft.com/office/drawing/2014/main" id="{95D46479-8D54-4F48-A354-CB9DF1BFEB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E4504E-D1C9-4898-BD40-0DA114097951}"/>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3952514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00C8C-ECD8-4082-A0FE-37829A79B6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8631FE-0DDA-4D7B-8578-98F107F57C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4A819F-DD96-4772-88BF-56B4739E1C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9B3EF3-B2D4-4F1B-AE9A-C170260D4B71}"/>
              </a:ext>
            </a:extLst>
          </p:cNvPr>
          <p:cNvSpPr>
            <a:spLocks noGrp="1"/>
          </p:cNvSpPr>
          <p:nvPr>
            <p:ph type="dt" sz="half" idx="10"/>
          </p:nvPr>
        </p:nvSpPr>
        <p:spPr/>
        <p:txBody>
          <a:bodyPr/>
          <a:lstStyle/>
          <a:p>
            <a:fld id="{11C4ABE2-2F1A-4C31-A43A-C3E7CE49CE95}" type="datetimeFigureOut">
              <a:rPr lang="en-US" smtClean="0"/>
              <a:t>2/18/2020</a:t>
            </a:fld>
            <a:endParaRPr lang="en-US"/>
          </a:p>
        </p:txBody>
      </p:sp>
      <p:sp>
        <p:nvSpPr>
          <p:cNvPr id="6" name="Footer Placeholder 5">
            <a:extLst>
              <a:ext uri="{FF2B5EF4-FFF2-40B4-BE49-F238E27FC236}">
                <a16:creationId xmlns:a16="http://schemas.microsoft.com/office/drawing/2014/main" id="{8D72DC0E-C52B-47F0-9658-3D649EA62E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B991CF-41F6-4AB6-8519-6E9788CB98E0}"/>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1856679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FD82AB-CA2C-46ED-9670-0AED49C534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BFBA90-E2E4-4298-A31E-824450A90F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2AC385-85AA-4DA4-A66B-62D36BA17F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C4ABE2-2F1A-4C31-A43A-C3E7CE49CE95}" type="datetimeFigureOut">
              <a:rPr lang="en-US" smtClean="0"/>
              <a:t>2/18/2020</a:t>
            </a:fld>
            <a:endParaRPr lang="en-US"/>
          </a:p>
        </p:txBody>
      </p:sp>
      <p:sp>
        <p:nvSpPr>
          <p:cNvPr id="5" name="Footer Placeholder 4">
            <a:extLst>
              <a:ext uri="{FF2B5EF4-FFF2-40B4-BE49-F238E27FC236}">
                <a16:creationId xmlns:a16="http://schemas.microsoft.com/office/drawing/2014/main" id="{2C3832B0-E96C-4A81-BBBC-E0C37F7CF8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FFE83D-F529-47E7-BD76-39F10D96AC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CDA544-4D5F-4A33-9825-4E418DD86FAB}" type="slidenum">
              <a:rPr lang="en-US" smtClean="0"/>
              <a:t>‹#›</a:t>
            </a:fld>
            <a:endParaRPr lang="en-US"/>
          </a:p>
        </p:txBody>
      </p:sp>
    </p:spTree>
    <p:extLst>
      <p:ext uri="{BB962C8B-B14F-4D97-AF65-F5344CB8AC3E}">
        <p14:creationId xmlns:p14="http://schemas.microsoft.com/office/powerpoint/2010/main" val="3922878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3.sv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8.pn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3.sv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jpg"/><Relationship Id="rId7" Type="http://schemas.openxmlformats.org/officeDocument/2006/relationships/image" Target="../media/image13.svg"/><Relationship Id="rId2" Type="http://schemas.openxmlformats.org/officeDocument/2006/relationships/image" Target="../media/image9.jpg"/><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3.svg"/><Relationship Id="rId5" Type="http://schemas.openxmlformats.org/officeDocument/2006/relationships/image" Target="../media/image1.jpg"/><Relationship Id="rId10" Type="http://schemas.openxmlformats.org/officeDocument/2006/relationships/image" Target="../media/image2.png"/><Relationship Id="rId4" Type="http://schemas.openxmlformats.org/officeDocument/2006/relationships/image" Target="../media/image11.gif"/><Relationship Id="rId9" Type="http://schemas.openxmlformats.org/officeDocument/2006/relationships/image" Target="../media/image15.sv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32.pn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34.pn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36.pn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35.pn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38.pn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37.png"/></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36.pn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39.pn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sv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5">
            <a:extLst>
              <a:ext uri="{FF2B5EF4-FFF2-40B4-BE49-F238E27FC236}">
                <a16:creationId xmlns:a16="http://schemas.microsoft.com/office/drawing/2014/main" id="{07322A9E-F1EC-405E-8971-BA906EFFC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9674" y="1290909"/>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A5704422-1118-4FD1-95AD-29A064EB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0451" y="2010741"/>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A88B2AAA-B805-498E-A9E6-98B885855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1351" y="1780905"/>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8">
            <a:extLst>
              <a:ext uri="{FF2B5EF4-FFF2-40B4-BE49-F238E27FC236}">
                <a16:creationId xmlns:a16="http://schemas.microsoft.com/office/drawing/2014/main" id="{9B8051E0-19D7-43E1-BFD9-E6DBFEB3A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42347"/>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9">
            <a:extLst>
              <a:ext uri="{FF2B5EF4-FFF2-40B4-BE49-F238E27FC236}">
                <a16:creationId xmlns:a16="http://schemas.microsoft.com/office/drawing/2014/main" id="{4EDB2B02-86A2-46F5-A4BE-B7D9B10411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178751"/>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0">
            <a:extLst>
              <a:ext uri="{FF2B5EF4-FFF2-40B4-BE49-F238E27FC236}">
                <a16:creationId xmlns:a16="http://schemas.microsoft.com/office/drawing/2014/main" id="{43954639-FB5D-41F4-9560-6F6DFE778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9376"/>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2">
            <a:extLst>
              <a:ext uri="{FF2B5EF4-FFF2-40B4-BE49-F238E27FC236}">
                <a16:creationId xmlns:a16="http://schemas.microsoft.com/office/drawing/2014/main" id="{E898931C-0323-41FA-A036-20F818B1F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14">
            <a:extLst>
              <a:ext uri="{FF2B5EF4-FFF2-40B4-BE49-F238E27FC236}">
                <a16:creationId xmlns:a16="http://schemas.microsoft.com/office/drawing/2014/main" id="{89AFE9DD-0792-4B98-B4EB-97ACA17E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705"/>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16">
            <a:extLst>
              <a:ext uri="{FF2B5EF4-FFF2-40B4-BE49-F238E27FC236}">
                <a16:creationId xmlns:a16="http://schemas.microsoft.com/office/drawing/2014/main" id="{3981F5C4-9AE1-404E-AF44-A4E6DB37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a:extLst>
              <a:ext uri="{FF2B5EF4-FFF2-40B4-BE49-F238E27FC236}">
                <a16:creationId xmlns:a16="http://schemas.microsoft.com/office/drawing/2014/main" id="{763C1781-8726-4FAC-8C45-FF40376BE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26601" y="-1916"/>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21">
            <a:extLst>
              <a:ext uri="{FF2B5EF4-FFF2-40B4-BE49-F238E27FC236}">
                <a16:creationId xmlns:a16="http://schemas.microsoft.com/office/drawing/2014/main" id="{301491B5-56C7-43DC-A3D9-861EECCA0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235014" y="2872"/>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2EB7252-72D3-4753-AF13-071637C27209}"/>
              </a:ext>
            </a:extLst>
          </p:cNvPr>
          <p:cNvSpPr>
            <a:spLocks noGrp="1"/>
          </p:cNvSpPr>
          <p:nvPr>
            <p:ph type="ctrTitle"/>
          </p:nvPr>
        </p:nvSpPr>
        <p:spPr>
          <a:xfrm>
            <a:off x="8848168" y="1685605"/>
            <a:ext cx="2926080" cy="1630269"/>
          </a:xfrm>
        </p:spPr>
        <p:txBody>
          <a:bodyPr>
            <a:normAutofit/>
          </a:bodyPr>
          <a:lstStyle/>
          <a:p>
            <a:pPr algn="l"/>
            <a:r>
              <a:rPr lang="en-US" sz="4800" dirty="0">
                <a:solidFill>
                  <a:srgbClr val="404040"/>
                </a:solidFill>
                <a:latin typeface="Bodoni MT" panose="02070603080606020203" pitchFamily="18" charset="0"/>
              </a:rPr>
              <a:t>Lecture 16</a:t>
            </a:r>
            <a:br>
              <a:rPr lang="en-US" sz="4800" dirty="0">
                <a:solidFill>
                  <a:srgbClr val="404040"/>
                </a:solidFill>
                <a:latin typeface="Bodoni MT" panose="02070603080606020203" pitchFamily="18" charset="0"/>
              </a:rPr>
            </a:br>
            <a:endParaRPr lang="en-US" sz="4800" dirty="0">
              <a:solidFill>
                <a:srgbClr val="404040"/>
              </a:solidFill>
              <a:latin typeface="Bodoni MT" panose="02070603080606020203" pitchFamily="18" charset="0"/>
            </a:endParaRPr>
          </a:p>
        </p:txBody>
      </p:sp>
      <p:sp>
        <p:nvSpPr>
          <p:cNvPr id="40" name="Freeform 22">
            <a:extLst>
              <a:ext uri="{FF2B5EF4-FFF2-40B4-BE49-F238E27FC236}">
                <a16:creationId xmlns:a16="http://schemas.microsoft.com/office/drawing/2014/main" id="{237E2353-22DF-46E0-A200-FB30F8F39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020826" y="-1916"/>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23">
            <a:extLst>
              <a:ext uri="{FF2B5EF4-FFF2-40B4-BE49-F238E27FC236}">
                <a16:creationId xmlns:a16="http://schemas.microsoft.com/office/drawing/2014/main" id="{DD6138DB-057B-45F7-A5F4-E7BFDA20D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90826" y="-1916"/>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Shape 43">
            <a:extLst>
              <a:ext uri="{FF2B5EF4-FFF2-40B4-BE49-F238E27FC236}">
                <a16:creationId xmlns:a16="http://schemas.microsoft.com/office/drawing/2014/main" id="{79A54AB1-B64F-4843-BFAB-81CB74E6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752078" y="2218040"/>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13" name="Picture 12" descr="A close up of a sign&#10;&#10;Description automatically generated">
            <a:extLst>
              <a:ext uri="{FF2B5EF4-FFF2-40B4-BE49-F238E27FC236}">
                <a16:creationId xmlns:a16="http://schemas.microsoft.com/office/drawing/2014/main" id="{854BFE8E-05CD-4D1B-83F4-727D12F5EC9D}"/>
              </a:ext>
            </a:extLst>
          </p:cNvPr>
          <p:cNvPicPr>
            <a:picLocks noChangeAspect="1"/>
          </p:cNvPicPr>
          <p:nvPr/>
        </p:nvPicPr>
        <p:blipFill rotWithShape="1">
          <a:blip r:embed="rId2">
            <a:extLst>
              <a:ext uri="{28A0092B-C50C-407E-A947-70E740481C1C}">
                <a14:useLocalDpi xmlns:a14="http://schemas.microsoft.com/office/drawing/2010/main" val="0"/>
              </a:ext>
            </a:extLst>
          </a:blip>
          <a:srcRect l="10310" r="7976"/>
          <a:stretch/>
        </p:blipFill>
        <p:spPr>
          <a:xfrm>
            <a:off x="921910" y="465243"/>
            <a:ext cx="7761924" cy="5343065"/>
          </a:xfrm>
          <a:custGeom>
            <a:avLst/>
            <a:gdLst>
              <a:gd name="connsiteX0" fmla="*/ 3025687 w 7761924"/>
              <a:gd name="connsiteY0" fmla="*/ 76 h 5343065"/>
              <a:gd name="connsiteX1" fmla="*/ 3372722 w 7761924"/>
              <a:gd name="connsiteY1" fmla="*/ 16088 h 5343065"/>
              <a:gd name="connsiteX2" fmla="*/ 7761924 w 7761924"/>
              <a:gd name="connsiteY2" fmla="*/ 3316816 h 5343065"/>
              <a:gd name="connsiteX3" fmla="*/ 3701109 w 7761924"/>
              <a:gd name="connsiteY3" fmla="*/ 5320611 h 5343065"/>
              <a:gd name="connsiteX4" fmla="*/ 36290 w 7761924"/>
              <a:gd name="connsiteY4" fmla="*/ 2696959 h 5343065"/>
              <a:gd name="connsiteX5" fmla="*/ 3025687 w 7761924"/>
              <a:gd name="connsiteY5" fmla="*/ 76 h 5343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
        <p:nvSpPr>
          <p:cNvPr id="14" name="Rectangle 13">
            <a:extLst>
              <a:ext uri="{FF2B5EF4-FFF2-40B4-BE49-F238E27FC236}">
                <a16:creationId xmlns:a16="http://schemas.microsoft.com/office/drawing/2014/main" id="{DFB66597-26DD-423B-B316-8008C4DA0DB7}"/>
              </a:ext>
            </a:extLst>
          </p:cNvPr>
          <p:cNvSpPr/>
          <p:nvPr/>
        </p:nvSpPr>
        <p:spPr>
          <a:xfrm>
            <a:off x="8975912" y="2501871"/>
            <a:ext cx="2876890" cy="45719"/>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itle 1">
            <a:extLst>
              <a:ext uri="{FF2B5EF4-FFF2-40B4-BE49-F238E27FC236}">
                <a16:creationId xmlns:a16="http://schemas.microsoft.com/office/drawing/2014/main" id="{5A9D3EA0-DED2-43D0-9744-2B45193A7EE7}"/>
              </a:ext>
            </a:extLst>
          </p:cNvPr>
          <p:cNvSpPr txBox="1">
            <a:spLocks/>
          </p:cNvSpPr>
          <p:nvPr/>
        </p:nvSpPr>
        <p:spPr>
          <a:xfrm>
            <a:off x="8935293" y="1905045"/>
            <a:ext cx="2901929" cy="164926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50" dirty="0">
                <a:solidFill>
                  <a:srgbClr val="A71B86"/>
                </a:solidFill>
                <a:latin typeface="Corbel" panose="020B0503020204020204" pitchFamily="34" charset="0"/>
              </a:rPr>
              <a:t>Produced by Dr. Worldwide</a:t>
            </a:r>
            <a:r>
              <a:rPr lang="en-US" sz="1850" dirty="0">
                <a:solidFill>
                  <a:srgbClr val="A71B86"/>
                </a:solidFill>
                <a:latin typeface="Bodoni MT" panose="02070603080606020203" pitchFamily="18" charset="0"/>
              </a:rPr>
              <a:t> </a:t>
            </a:r>
          </a:p>
          <a:p>
            <a:endParaRPr lang="en-US" sz="1200" i="1" dirty="0">
              <a:solidFill>
                <a:srgbClr val="11B29F"/>
              </a:solidFill>
              <a:latin typeface="Bodoni MT" panose="02070603080606020203" pitchFamily="18" charset="0"/>
            </a:endParaRPr>
          </a:p>
          <a:p>
            <a:pPr algn="l"/>
            <a:r>
              <a:rPr lang="en-US" sz="1600" i="1" dirty="0">
                <a:solidFill>
                  <a:srgbClr val="11B29F"/>
                </a:solidFill>
                <a:latin typeface="Bodoni MT" panose="02070603080606020203" pitchFamily="18" charset="0"/>
              </a:rPr>
              <a:t>            </a:t>
            </a:r>
            <a:r>
              <a:rPr lang="en-US" sz="1600" i="1" dirty="0">
                <a:solidFill>
                  <a:srgbClr val="11B29F"/>
                </a:solidFill>
                <a:latin typeface="Corbel" panose="020B0503020204020204" pitchFamily="34" charset="0"/>
              </a:rPr>
              <a:t>Welcome to the 305</a:t>
            </a:r>
            <a:br>
              <a:rPr lang="en-US" sz="1800" dirty="0">
                <a:solidFill>
                  <a:srgbClr val="A71B86"/>
                </a:solidFill>
                <a:latin typeface="Bodoni MT" panose="02070603080606020203" pitchFamily="18" charset="0"/>
              </a:rPr>
            </a:br>
            <a:endParaRPr lang="en-US" sz="1800" dirty="0">
              <a:solidFill>
                <a:srgbClr val="A71B86"/>
              </a:solidFill>
              <a:latin typeface="Bodoni MT" panose="02070603080606020203" pitchFamily="18" charset="0"/>
            </a:endParaRPr>
          </a:p>
        </p:txBody>
      </p:sp>
      <p:pic>
        <p:nvPicPr>
          <p:cNvPr id="19" name="Graphic 18" descr="Palm tree">
            <a:extLst>
              <a:ext uri="{FF2B5EF4-FFF2-40B4-BE49-F238E27FC236}">
                <a16:creationId xmlns:a16="http://schemas.microsoft.com/office/drawing/2014/main" id="{71D5D4F6-63F8-427F-8645-71A110142F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90523" y="1585207"/>
            <a:ext cx="914400" cy="914400"/>
          </a:xfrm>
          <a:prstGeom prst="rect">
            <a:avLst/>
          </a:prstGeom>
        </p:spPr>
      </p:pic>
      <p:sp>
        <p:nvSpPr>
          <p:cNvPr id="27" name="TextBox 26">
            <a:extLst>
              <a:ext uri="{FF2B5EF4-FFF2-40B4-BE49-F238E27FC236}">
                <a16:creationId xmlns:a16="http://schemas.microsoft.com/office/drawing/2014/main" id="{6977B213-C8D7-4BCD-A019-A70288424B23}"/>
              </a:ext>
            </a:extLst>
          </p:cNvPr>
          <p:cNvSpPr txBox="1"/>
          <p:nvPr/>
        </p:nvSpPr>
        <p:spPr>
          <a:xfrm>
            <a:off x="10083888" y="2486517"/>
            <a:ext cx="635404" cy="923330"/>
          </a:xfrm>
          <a:prstGeom prst="rect">
            <a:avLst/>
          </a:prstGeom>
          <a:noFill/>
        </p:spPr>
        <p:txBody>
          <a:bodyPr wrap="square" rtlCol="0">
            <a:spAutoFit/>
          </a:bodyPr>
          <a:lstStyle/>
          <a:p>
            <a:r>
              <a:rPr lang="en-US" sz="5400" dirty="0">
                <a:latin typeface="Bodoni MT" panose="02070603080606020203" pitchFamily="18" charset="0"/>
              </a:rPr>
              <a:t>~</a:t>
            </a:r>
          </a:p>
        </p:txBody>
      </p:sp>
      <p:sp>
        <p:nvSpPr>
          <p:cNvPr id="46" name="TextBox 45">
            <a:extLst>
              <a:ext uri="{FF2B5EF4-FFF2-40B4-BE49-F238E27FC236}">
                <a16:creationId xmlns:a16="http://schemas.microsoft.com/office/drawing/2014/main" id="{44F5FE18-CE23-4924-975B-7B54F9F118DD}"/>
              </a:ext>
            </a:extLst>
          </p:cNvPr>
          <p:cNvSpPr txBox="1"/>
          <p:nvPr/>
        </p:nvSpPr>
        <p:spPr>
          <a:xfrm rot="10800000">
            <a:off x="9996763" y="2505670"/>
            <a:ext cx="635404" cy="923330"/>
          </a:xfrm>
          <a:prstGeom prst="rect">
            <a:avLst/>
          </a:prstGeom>
          <a:noFill/>
        </p:spPr>
        <p:txBody>
          <a:bodyPr wrap="square" rtlCol="0">
            <a:spAutoFit/>
          </a:bodyPr>
          <a:lstStyle/>
          <a:p>
            <a:r>
              <a:rPr lang="en-US" sz="5400" dirty="0">
                <a:latin typeface="Bodoni MT" panose="02070603080606020203" pitchFamily="18" charset="0"/>
              </a:rPr>
              <a:t>~</a:t>
            </a:r>
          </a:p>
        </p:txBody>
      </p:sp>
    </p:spTree>
    <p:extLst>
      <p:ext uri="{BB962C8B-B14F-4D97-AF65-F5344CB8AC3E}">
        <p14:creationId xmlns:p14="http://schemas.microsoft.com/office/powerpoint/2010/main" val="1743091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Oakdale School Busing</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8859163"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Act I</a:t>
            </a:r>
          </a:p>
          <a:p>
            <a:pPr marL="742950" lvl="1" indent="-285750">
              <a:buFont typeface="Arial" panose="020B0604020202020204" pitchFamily="34" charset="0"/>
              <a:buChar char="•"/>
            </a:pPr>
            <a:r>
              <a:rPr lang="en-US" sz="2000" dirty="0">
                <a:solidFill>
                  <a:srgbClr val="11B29F"/>
                </a:solidFill>
                <a:latin typeface="Corbel" panose="020B0503020204020204" pitchFamily="34" charset="0"/>
              </a:rPr>
              <a:t>“Rather than starting off by trying to shift students from one district to another, why don’t we try to establish what we want to accomplish?” – JC</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“Good idea, Lil John” – FH</a:t>
            </a:r>
          </a:p>
          <a:p>
            <a:pPr marL="742950" lvl="1" indent="-285750">
              <a:buFont typeface="Arial" panose="020B0604020202020204" pitchFamily="34" charset="0"/>
              <a:buChar char="•"/>
            </a:pPr>
            <a:r>
              <a:rPr lang="en-US" sz="2000" dirty="0">
                <a:solidFill>
                  <a:srgbClr val="11B29F"/>
                </a:solidFill>
                <a:latin typeface="Corbel" panose="020B0503020204020204" pitchFamily="34" charset="0"/>
              </a:rPr>
              <a:t>“Sixty percent of our students are white and 40% are black, so that’s what we need our schools to be, 60% and 40%.” – JC </a:t>
            </a:r>
          </a:p>
          <a:p>
            <a:pPr marL="742950" lvl="1" indent="-285750">
              <a:buFont typeface="Arial" panose="020B0604020202020204" pitchFamily="34" charset="0"/>
              <a:buChar char="•"/>
            </a:pPr>
            <a:r>
              <a:rPr lang="en-US" sz="2000" dirty="0">
                <a:solidFill>
                  <a:srgbClr val="A71B86"/>
                </a:solidFill>
                <a:latin typeface="Corbel" panose="020B0503020204020204" pitchFamily="34" charset="0"/>
              </a:rPr>
              <a:t>“That’s okay for you to say, Lil John, because your district (East) is already close to those proportions. My district in the North is a long way from that ratio, and we would have to bus a lot of our students.” – BP</a:t>
            </a:r>
          </a:p>
          <a:p>
            <a:pPr marL="742950" lvl="1" indent="-285750">
              <a:buFont typeface="Arial" panose="020B0604020202020204" pitchFamily="34" charset="0"/>
              <a:buChar char="•"/>
            </a:pPr>
            <a:r>
              <a:rPr lang="en-US" sz="2000" dirty="0">
                <a:solidFill>
                  <a:srgbClr val="11B29F"/>
                </a:solidFill>
                <a:latin typeface="Corbel" panose="020B0503020204020204" pitchFamily="34" charset="0"/>
              </a:rPr>
              <a:t>“I’m not saying it, Betty; Judge Barry has been saying it for 6 months.” – JC</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“John’s right, Betty, and we’re not busing students yet; we’re just putting down our objectives. I think that must be our highest-priority.“ – FH </a:t>
            </a:r>
          </a:p>
          <a:p>
            <a:pPr marL="742950" lvl="1" indent="-285750">
              <a:buFont typeface="Arial" panose="020B0604020202020204" pitchFamily="34" charset="0"/>
              <a:buChar char="•"/>
            </a:pPr>
            <a:r>
              <a:rPr lang="en-US" sz="2000" i="1" dirty="0">
                <a:solidFill>
                  <a:schemeClr val="bg1">
                    <a:lumMod val="50000"/>
                  </a:schemeClr>
                </a:solidFill>
                <a:latin typeface="Corbel" panose="020B0503020204020204" pitchFamily="34" charset="0"/>
              </a:rPr>
              <a:t>They all node in agreement like a bunch of bobbleheads</a:t>
            </a:r>
          </a:p>
          <a:p>
            <a:pPr marL="742950" lvl="1" indent="-285750">
              <a:buFont typeface="Arial" panose="020B0604020202020204" pitchFamily="34" charset="0"/>
              <a:buChar char="•"/>
            </a:pPr>
            <a:endParaRPr lang="en-US" sz="2000" i="1" dirty="0">
              <a:solidFill>
                <a:schemeClr val="bg1">
                  <a:lumMod val="50000"/>
                </a:schemeClr>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Intermission I</a:t>
            </a:r>
          </a:p>
          <a:p>
            <a:pPr marL="742950" lvl="1" indent="-285750">
              <a:buFont typeface="Arial" panose="020B0604020202020204" pitchFamily="34" charset="0"/>
              <a:buChar char="•"/>
            </a:pPr>
            <a:endParaRPr lang="en-US" sz="2000" i="1" dirty="0">
              <a:solidFill>
                <a:srgbClr val="404040"/>
              </a:solidFill>
              <a:latin typeface="Corbel" panose="020B0503020204020204" pitchFamily="34" charset="0"/>
            </a:endParaRPr>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87675" y="1277468"/>
            <a:ext cx="404329" cy="404329"/>
          </a:xfrm>
          <a:prstGeom prst="rect">
            <a:avLst/>
          </a:prstGeom>
        </p:spPr>
      </p:pic>
    </p:spTree>
    <p:extLst>
      <p:ext uri="{BB962C8B-B14F-4D97-AF65-F5344CB8AC3E}">
        <p14:creationId xmlns:p14="http://schemas.microsoft.com/office/powerpoint/2010/main" val="2090407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Oakdale School Busing</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8859163"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Act II</a:t>
            </a:r>
          </a:p>
          <a:p>
            <a:pPr marL="742950" lvl="1" indent="-285750">
              <a:buFont typeface="Arial" panose="020B0604020202020204" pitchFamily="34" charset="0"/>
              <a:buChar char="•"/>
            </a:pPr>
            <a:r>
              <a:rPr lang="en-US" sz="2000" dirty="0">
                <a:solidFill>
                  <a:srgbClr val="11B29F"/>
                </a:solidFill>
                <a:latin typeface="Corbel" panose="020B0503020204020204" pitchFamily="34" charset="0"/>
              </a:rPr>
              <a:t>“Since we’re going to have to bus students to achieve this ratio at each school, I think we ought to try to minimize  the amount of traveling.”– MG</a:t>
            </a:r>
          </a:p>
          <a:p>
            <a:pPr marL="742950" lvl="1" indent="-285750">
              <a:buFont typeface="Arial" panose="020B0604020202020204" pitchFamily="34" charset="0"/>
              <a:buChar char="•"/>
            </a:pPr>
            <a:r>
              <a:rPr lang="en-US" sz="2000" i="1" dirty="0">
                <a:solidFill>
                  <a:schemeClr val="bg1">
                    <a:lumMod val="50000"/>
                  </a:schemeClr>
                </a:solidFill>
                <a:latin typeface="Corbel" panose="020B0503020204020204" pitchFamily="34" charset="0"/>
              </a:rPr>
              <a:t>Fred Harvey noted page 10 of their handout with a chart showing the average mileage a student in one district would have to travel by bus to the high school in each of the other districts</a:t>
            </a:r>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87675" y="1277468"/>
            <a:ext cx="404329" cy="404329"/>
          </a:xfrm>
          <a:prstGeom prst="rect">
            <a:avLst/>
          </a:prstGeom>
        </p:spPr>
      </p:pic>
      <p:pic>
        <p:nvPicPr>
          <p:cNvPr id="23" name="Picture 22">
            <a:extLst>
              <a:ext uri="{FF2B5EF4-FFF2-40B4-BE49-F238E27FC236}">
                <a16:creationId xmlns:a16="http://schemas.microsoft.com/office/drawing/2014/main" id="{F7FC8135-B2B7-42FF-A217-B1BE75FF15D3}"/>
              </a:ext>
            </a:extLst>
          </p:cNvPr>
          <p:cNvPicPr>
            <a:picLocks noChangeAspect="1"/>
          </p:cNvPicPr>
          <p:nvPr/>
        </p:nvPicPr>
        <p:blipFill>
          <a:blip r:embed="rId6"/>
          <a:stretch>
            <a:fillRect/>
          </a:stretch>
        </p:blipFill>
        <p:spPr>
          <a:xfrm>
            <a:off x="2316903" y="4227642"/>
            <a:ext cx="5934745" cy="1884046"/>
          </a:xfrm>
          <a:prstGeom prst="rect">
            <a:avLst/>
          </a:prstGeom>
          <a:ln w="38100">
            <a:solidFill>
              <a:srgbClr val="11B29F"/>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13311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Oakdale School Busing</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8859163"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Act II</a:t>
            </a:r>
          </a:p>
          <a:p>
            <a:pPr marL="742950" lvl="1" indent="-285750">
              <a:buFont typeface="Arial" panose="020B0604020202020204" pitchFamily="34" charset="0"/>
              <a:buChar char="•"/>
            </a:pPr>
            <a:r>
              <a:rPr lang="en-US" sz="2000" dirty="0">
                <a:solidFill>
                  <a:srgbClr val="A71B86"/>
                </a:solidFill>
                <a:latin typeface="Corbel" panose="020B0503020204020204" pitchFamily="34" charset="0"/>
              </a:rPr>
              <a:t>“Why not set reasonable objectives for total busing miles, for the students’ sake and for budgeting reasons? I would suggest about 30,000 miles per day, based on the miles we bus students now. If we get much higher than that we’re not going to have the money to pay for it, and it means we’ll be busing students all over the place.” – CW</a:t>
            </a:r>
          </a:p>
          <a:p>
            <a:pPr marL="742950" lvl="1" indent="-285750">
              <a:buFont typeface="Arial" panose="020B0604020202020204" pitchFamily="34" charset="0"/>
              <a:buChar char="•"/>
            </a:pPr>
            <a:r>
              <a:rPr lang="en-US" sz="2000" i="1" dirty="0">
                <a:solidFill>
                  <a:schemeClr val="bg1">
                    <a:lumMod val="50000"/>
                  </a:schemeClr>
                </a:solidFill>
                <a:latin typeface="Corbel" panose="020B0503020204020204" pitchFamily="34" charset="0"/>
              </a:rPr>
              <a:t>They all node in agreement like a bunch of bobbleheads</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“Okay, that’ll be our number two goal.” – FH</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Intermission II</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87675" y="1277468"/>
            <a:ext cx="404329" cy="404329"/>
          </a:xfrm>
          <a:prstGeom prst="rect">
            <a:avLst/>
          </a:prstGeom>
        </p:spPr>
      </p:pic>
    </p:spTree>
    <p:extLst>
      <p:ext uri="{BB962C8B-B14F-4D97-AF65-F5344CB8AC3E}">
        <p14:creationId xmlns:p14="http://schemas.microsoft.com/office/powerpoint/2010/main" val="1914307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Oakdale School Busing</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89720C5-6DCB-428D-8C4F-A02DEC239333}"/>
              </a:ext>
            </a:extLst>
          </p:cNvPr>
          <p:cNvSpPr txBox="1"/>
          <p:nvPr/>
        </p:nvSpPr>
        <p:spPr>
          <a:xfrm>
            <a:off x="773935" y="1927420"/>
            <a:ext cx="8859163"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Act III</a:t>
            </a:r>
          </a:p>
          <a:p>
            <a:pPr marL="742950" lvl="1" indent="-285750">
              <a:buFont typeface="Arial" panose="020B0604020202020204" pitchFamily="34" charset="0"/>
              <a:buChar char="•"/>
            </a:pPr>
            <a:r>
              <a:rPr lang="en-US" sz="2000" dirty="0">
                <a:solidFill>
                  <a:srgbClr val="A71B86"/>
                </a:solidFill>
                <a:latin typeface="Corbel" panose="020B0503020204020204" pitchFamily="34" charset="0"/>
              </a:rPr>
              <a:t>“I’ll tell you another thing I don’t want to see happen, and that’s more overcrowding at North High School. We have 100 students more than capacity now.” – BP</a:t>
            </a:r>
          </a:p>
          <a:p>
            <a:pPr marL="742950" lvl="1" indent="-285750">
              <a:buFont typeface="Arial" panose="020B0604020202020204" pitchFamily="34" charset="0"/>
              <a:buChar char="•"/>
            </a:pPr>
            <a:r>
              <a:rPr lang="en-US" sz="2000" dirty="0">
                <a:solidFill>
                  <a:srgbClr val="11B29F"/>
                </a:solidFill>
                <a:latin typeface="Corbel" panose="020B0503020204020204" pitchFamily="34" charset="0"/>
              </a:rPr>
              <a:t>“You think you have problems! In East, we have 1,450 students and a capacity of 1,000. I think no overcrowding is a great idea!” – BW </a:t>
            </a:r>
          </a:p>
          <a:p>
            <a:pPr marL="742950" lvl="1" indent="-285750">
              <a:buFont typeface="Arial" panose="020B0604020202020204" pitchFamily="34" charset="0"/>
              <a:buChar char="•"/>
            </a:pPr>
            <a:r>
              <a:rPr lang="en-US" sz="2000" dirty="0">
                <a:solidFill>
                  <a:schemeClr val="accent4">
                    <a:lumMod val="75000"/>
                  </a:schemeClr>
                </a:solidFill>
                <a:latin typeface="Corbel" panose="020B0503020204020204" pitchFamily="34" charset="0"/>
              </a:rPr>
              <a:t>“I agree. We’re 250 over our capacity at South High School” – MG</a:t>
            </a:r>
          </a:p>
          <a:p>
            <a:pPr marL="742950" lvl="1" indent="-285750">
              <a:buFont typeface="Arial" panose="020B0604020202020204" pitchFamily="34" charset="0"/>
              <a:buChar char="•"/>
            </a:pPr>
            <a:r>
              <a:rPr lang="en-US" sz="2000" dirty="0">
                <a:solidFill>
                  <a:schemeClr val="accent1">
                    <a:lumMod val="75000"/>
                  </a:schemeClr>
                </a:solidFill>
                <a:latin typeface="Corbel" panose="020B0503020204020204" pitchFamily="34" charset="0"/>
              </a:rPr>
              <a:t>“That’s a nice idea, and I realize that we have 200 students less than our capacity at West High School. However, let’s face it, in  the county we have capacity for 4,400, not 5,000, students, so there’s going to be some overcrowding. I think our objective should be that all 4 schools should share in the overcrowding proportionally.” – JC</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“That sounds reasonable to me. How about the rest of you? Okay to say our number three goal is to be as close to capacity at each school as possible but share proportionally in the overcrowding”</a:t>
            </a:r>
          </a:p>
          <a:p>
            <a:pPr marL="742950" lvl="1" indent="-285750">
              <a:buFont typeface="Arial" panose="020B0604020202020204" pitchFamily="34" charset="0"/>
              <a:buChar char="•"/>
            </a:pPr>
            <a:r>
              <a:rPr lang="en-US" sz="2000" i="1" dirty="0">
                <a:solidFill>
                  <a:schemeClr val="bg1">
                    <a:lumMod val="50000"/>
                  </a:schemeClr>
                </a:solidFill>
                <a:latin typeface="Corbel" panose="020B0503020204020204" pitchFamily="34" charset="0"/>
              </a:rPr>
              <a:t>They voice their approval by joining hands and singing</a:t>
            </a:r>
            <a:endParaRPr lang="en-US" sz="2000" dirty="0">
              <a:solidFill>
                <a:srgbClr val="404040"/>
              </a:solidFill>
              <a:latin typeface="Corbel" panose="020B0503020204020204" pitchFamily="34" charset="0"/>
            </a:endParaRPr>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87675" y="1277468"/>
            <a:ext cx="404329" cy="404329"/>
          </a:xfrm>
          <a:prstGeom prst="rect">
            <a:avLst/>
          </a:prstGeom>
        </p:spPr>
      </p:pic>
    </p:spTree>
    <p:extLst>
      <p:ext uri="{BB962C8B-B14F-4D97-AF65-F5344CB8AC3E}">
        <p14:creationId xmlns:p14="http://schemas.microsoft.com/office/powerpoint/2010/main" val="2096891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Oakdale School Busing</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8859163"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Act III</a:t>
            </a:r>
          </a:p>
          <a:p>
            <a:pPr marL="742950" lvl="1" indent="-285750">
              <a:buFont typeface="Arial" panose="020B0604020202020204" pitchFamily="34" charset="0"/>
              <a:buChar char="•"/>
            </a:pPr>
            <a:r>
              <a:rPr lang="en-US" sz="2000" dirty="0">
                <a:solidFill>
                  <a:schemeClr val="accent1">
                    <a:lumMod val="75000"/>
                  </a:schemeClr>
                </a:solidFill>
                <a:latin typeface="Corbel" panose="020B0503020204020204" pitchFamily="34" charset="0"/>
              </a:rPr>
              <a:t>“Well, I think we have identified the things we want to accomplish in our plan.  Now, if we could just use some magic trick to find for busing students between the districts that would achieve all these goals.” – JC</a:t>
            </a:r>
          </a:p>
          <a:p>
            <a:pPr marL="742950" lvl="1" indent="-285750">
              <a:buFont typeface="Arial" panose="020B0604020202020204" pitchFamily="34" charset="0"/>
              <a:buChar char="•"/>
            </a:pPr>
            <a:r>
              <a:rPr lang="en-US" sz="2000" i="1" dirty="0">
                <a:solidFill>
                  <a:schemeClr val="bg1">
                    <a:lumMod val="50000"/>
                  </a:schemeClr>
                </a:solidFill>
                <a:latin typeface="Corbel" panose="020B0503020204020204" pitchFamily="34" charset="0"/>
              </a:rPr>
              <a:t>The others nodded and frowned because they don’t know math.</a:t>
            </a: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A71B86"/>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The End and Credits</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John Connor		</a:t>
            </a:r>
            <a:r>
              <a:rPr lang="en-US" sz="2000" i="1" dirty="0">
                <a:solidFill>
                  <a:srgbClr val="404040"/>
                </a:solidFill>
                <a:latin typeface="Corbel" panose="020B0503020204020204" pitchFamily="34" charset="0"/>
              </a:rPr>
              <a:t>Mario Giacomazzo</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Fred Harvey		</a:t>
            </a:r>
            <a:r>
              <a:rPr lang="en-US" sz="2000" i="1" dirty="0">
                <a:solidFill>
                  <a:srgbClr val="404040"/>
                </a:solidFill>
                <a:latin typeface="Corbel" panose="020B0503020204020204" pitchFamily="34" charset="0"/>
              </a:rPr>
              <a:t>Mario Giacomazzo</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Betty Philips		</a:t>
            </a:r>
            <a:r>
              <a:rPr lang="en-US" sz="2000" i="1" dirty="0">
                <a:solidFill>
                  <a:srgbClr val="404040"/>
                </a:solidFill>
                <a:latin typeface="Corbel" panose="020B0503020204020204" pitchFamily="34" charset="0"/>
              </a:rPr>
              <a:t>Mario Giacomazzo</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Mickey </a:t>
            </a:r>
            <a:r>
              <a:rPr lang="en-US" sz="2000" dirty="0" err="1">
                <a:solidFill>
                  <a:srgbClr val="404040"/>
                </a:solidFill>
                <a:latin typeface="Corbel" panose="020B0503020204020204" pitchFamily="34" charset="0"/>
              </a:rPr>
              <a:t>Gibbony</a:t>
            </a:r>
            <a:r>
              <a:rPr lang="en-US" sz="2000" dirty="0">
                <a:solidFill>
                  <a:srgbClr val="404040"/>
                </a:solidFill>
                <a:latin typeface="Corbel" panose="020B0503020204020204" pitchFamily="34" charset="0"/>
              </a:rPr>
              <a:t>		</a:t>
            </a:r>
            <a:r>
              <a:rPr lang="en-US" sz="2000" i="1" dirty="0">
                <a:solidFill>
                  <a:srgbClr val="404040"/>
                </a:solidFill>
                <a:latin typeface="Corbel" panose="020B0503020204020204" pitchFamily="34" charset="0"/>
              </a:rPr>
              <a:t>Mario Giacomazzo</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Cassandra Watkins		</a:t>
            </a:r>
            <a:r>
              <a:rPr lang="en-US" sz="2000" i="1" dirty="0">
                <a:solidFill>
                  <a:srgbClr val="404040"/>
                </a:solidFill>
                <a:latin typeface="Corbel" panose="020B0503020204020204" pitchFamily="34" charset="0"/>
              </a:rPr>
              <a:t>Mario Giacomazzo</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Bob Wilson		</a:t>
            </a:r>
            <a:r>
              <a:rPr lang="en-US" sz="2000" i="1" dirty="0">
                <a:solidFill>
                  <a:srgbClr val="404040"/>
                </a:solidFill>
                <a:latin typeface="Corbel" panose="020B0503020204020204" pitchFamily="34" charset="0"/>
              </a:rPr>
              <a:t>Mario Giacomazzo</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Narration			</a:t>
            </a:r>
            <a:r>
              <a:rPr lang="en-US" sz="2000" i="1" dirty="0">
                <a:solidFill>
                  <a:srgbClr val="404040"/>
                </a:solidFill>
                <a:latin typeface="Corbel" panose="020B0503020204020204" pitchFamily="34" charset="0"/>
              </a:rPr>
              <a:t>Mario Giacomazzo</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87675" y="1277468"/>
            <a:ext cx="404329" cy="404329"/>
          </a:xfrm>
          <a:prstGeom prst="rect">
            <a:avLst/>
          </a:prstGeom>
        </p:spPr>
      </p:pic>
    </p:spTree>
    <p:extLst>
      <p:ext uri="{BB962C8B-B14F-4D97-AF65-F5344CB8AC3E}">
        <p14:creationId xmlns:p14="http://schemas.microsoft.com/office/powerpoint/2010/main" val="727826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Oakdale School Busing</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8859163" cy="4450577"/>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Goals listed in order based on priority</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Achieve a 60%/40% ratio of white to black students at each of the schools</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Minimize the amount of traveling that students will have to do, ideally no more than 30,000 miles per day</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Keep all schools close to capacity and minimize overcrowding proportionally allocating the excess among the schools</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Q: How can we formulate and solve a goal programming model to help the board with its dilemma?</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Decision variables</a:t>
                </a:r>
              </a:p>
              <a:p>
                <a:pPr marL="742950" lvl="1" indent="-285750">
                  <a:buFont typeface="Arial" panose="020B0604020202020204" pitchFamily="34" charset="0"/>
                  <a:buChar char="•"/>
                </a:pPr>
                <a14:m>
                  <m:oMath xmlns:m="http://schemas.openxmlformats.org/officeDocument/2006/math">
                    <m:sSub>
                      <m:sSubPr>
                        <m:ctrlPr>
                          <a:rPr lang="en-US" sz="2000" b="0" i="1" dirty="0" smtClean="0">
                            <a:solidFill>
                              <a:srgbClr val="404040"/>
                            </a:solidFill>
                            <a:latin typeface="Cambria Math" panose="02040503050406030204" pitchFamily="18" charset="0"/>
                          </a:rPr>
                        </m:ctrlPr>
                      </m:sSubPr>
                      <m:e>
                        <m:r>
                          <a:rPr lang="en-US" sz="2000" b="0" i="1" dirty="0" smtClean="0">
                            <a:solidFill>
                              <a:srgbClr val="404040"/>
                            </a:solidFill>
                            <a:latin typeface="Cambria Math" panose="02040503050406030204" pitchFamily="18" charset="0"/>
                          </a:rPr>
                          <m:t>𝑥</m:t>
                        </m:r>
                      </m:e>
                      <m:sub>
                        <m:r>
                          <a:rPr lang="en-US" sz="2000" b="0" i="1" dirty="0" smtClean="0">
                            <a:solidFill>
                              <a:srgbClr val="404040"/>
                            </a:solidFill>
                            <a:latin typeface="Cambria Math" panose="02040503050406030204" pitchFamily="18" charset="0"/>
                          </a:rPr>
                          <m:t>𝑖𝑗</m:t>
                        </m:r>
                      </m:sub>
                    </m:sSub>
                    <m:r>
                      <a:rPr lang="en-US" sz="2000" b="0" i="1" dirty="0" smtClean="0">
                        <a:solidFill>
                          <a:srgbClr val="404040"/>
                        </a:solidFill>
                        <a:latin typeface="Cambria Math" panose="02040503050406030204" pitchFamily="18" charset="0"/>
                      </a:rPr>
                      <m:t>=</m:t>
                    </m:r>
                    <m:r>
                      <m:rPr>
                        <m:sty m:val="p"/>
                      </m:rPr>
                      <a:rPr lang="en-US" sz="2000" b="0" i="0" dirty="0" smtClean="0">
                        <a:solidFill>
                          <a:srgbClr val="404040"/>
                        </a:solidFill>
                        <a:latin typeface="Cambria Math" panose="02040503050406030204" pitchFamily="18" charset="0"/>
                      </a:rPr>
                      <m:t>Number</m:t>
                    </m:r>
                    <m:r>
                      <a:rPr lang="en-US" sz="2000" b="0" i="0" dirty="0" smtClean="0">
                        <a:solidFill>
                          <a:srgbClr val="404040"/>
                        </a:solidFill>
                        <a:latin typeface="Cambria Math" panose="02040503050406030204" pitchFamily="18" charset="0"/>
                      </a:rPr>
                      <m:t> </m:t>
                    </m:r>
                    <m:r>
                      <m:rPr>
                        <m:sty m:val="p"/>
                      </m:rPr>
                      <a:rPr lang="en-US" sz="2000" b="0" i="0" dirty="0" smtClean="0">
                        <a:solidFill>
                          <a:srgbClr val="404040"/>
                        </a:solidFill>
                        <a:latin typeface="Cambria Math" panose="02040503050406030204" pitchFamily="18" charset="0"/>
                      </a:rPr>
                      <m:t>of</m:t>
                    </m:r>
                    <m:r>
                      <a:rPr lang="en-US" sz="2000" b="0" i="0" dirty="0" smtClean="0">
                        <a:solidFill>
                          <a:srgbClr val="404040"/>
                        </a:solidFill>
                        <a:latin typeface="Cambria Math" panose="02040503050406030204" pitchFamily="18" charset="0"/>
                      </a:rPr>
                      <m:t> </m:t>
                    </m:r>
                    <m:r>
                      <m:rPr>
                        <m:sty m:val="p"/>
                      </m:rPr>
                      <a:rPr lang="en-US" sz="2000" b="0" i="0" dirty="0" smtClean="0">
                        <a:solidFill>
                          <a:srgbClr val="404040"/>
                        </a:solidFill>
                        <a:latin typeface="Cambria Math" panose="02040503050406030204" pitchFamily="18" charset="0"/>
                      </a:rPr>
                      <m:t>white</m:t>
                    </m:r>
                    <m:r>
                      <a:rPr lang="en-US" sz="2000" b="0" i="0" dirty="0" smtClean="0">
                        <a:solidFill>
                          <a:srgbClr val="404040"/>
                        </a:solidFill>
                        <a:latin typeface="Cambria Math" panose="02040503050406030204" pitchFamily="18" charset="0"/>
                      </a:rPr>
                      <m:t> </m:t>
                    </m:r>
                    <m:r>
                      <m:rPr>
                        <m:sty m:val="p"/>
                      </m:rPr>
                      <a:rPr lang="en-US" sz="2000" b="0" i="0" dirty="0" smtClean="0">
                        <a:solidFill>
                          <a:srgbClr val="404040"/>
                        </a:solidFill>
                        <a:latin typeface="Cambria Math" panose="02040503050406030204" pitchFamily="18" charset="0"/>
                      </a:rPr>
                      <m:t>students</m:t>
                    </m:r>
                    <m:r>
                      <a:rPr lang="en-US" sz="2000" b="0" i="0" dirty="0" smtClean="0">
                        <a:solidFill>
                          <a:srgbClr val="404040"/>
                        </a:solidFill>
                        <a:latin typeface="Cambria Math" panose="02040503050406030204" pitchFamily="18" charset="0"/>
                      </a:rPr>
                      <m:t> </m:t>
                    </m:r>
                    <m:r>
                      <m:rPr>
                        <m:sty m:val="p"/>
                      </m:rPr>
                      <a:rPr lang="en-US" sz="2000" b="0" i="0" dirty="0" smtClean="0">
                        <a:solidFill>
                          <a:srgbClr val="404040"/>
                        </a:solidFill>
                        <a:latin typeface="Cambria Math" panose="02040503050406030204" pitchFamily="18" charset="0"/>
                      </a:rPr>
                      <m:t>from</m:t>
                    </m:r>
                    <m:r>
                      <a:rPr lang="en-US" sz="2000" b="0" i="0" dirty="0" smtClean="0">
                        <a:solidFill>
                          <a:srgbClr val="404040"/>
                        </a:solidFill>
                        <a:latin typeface="Cambria Math" panose="02040503050406030204" pitchFamily="18" charset="0"/>
                      </a:rPr>
                      <m:t> </m:t>
                    </m:r>
                    <m:r>
                      <m:rPr>
                        <m:sty m:val="p"/>
                      </m:rPr>
                      <a:rPr lang="en-US" sz="2000" b="0" i="0" dirty="0" smtClean="0">
                        <a:solidFill>
                          <a:srgbClr val="404040"/>
                        </a:solidFill>
                        <a:latin typeface="Cambria Math" panose="02040503050406030204" pitchFamily="18" charset="0"/>
                      </a:rPr>
                      <m:t>district</m:t>
                    </m:r>
                    <m:r>
                      <a:rPr lang="en-US" sz="2000" b="0" i="0" dirty="0" smtClean="0">
                        <a:solidFill>
                          <a:srgbClr val="404040"/>
                        </a:solidFill>
                        <a:latin typeface="Cambria Math" panose="02040503050406030204" pitchFamily="18" charset="0"/>
                      </a:rPr>
                      <m:t> </m:t>
                    </m:r>
                    <m:r>
                      <a:rPr lang="en-US" sz="2000" b="0" i="1" dirty="0" smtClean="0">
                        <a:solidFill>
                          <a:srgbClr val="404040"/>
                        </a:solidFill>
                        <a:latin typeface="Cambria Math" panose="02040503050406030204" pitchFamily="18" charset="0"/>
                      </a:rPr>
                      <m:t>𝑖</m:t>
                    </m:r>
                    <m:r>
                      <a:rPr lang="en-US" sz="2000" b="0" i="0" dirty="0" smtClean="0">
                        <a:solidFill>
                          <a:srgbClr val="404040"/>
                        </a:solidFill>
                        <a:latin typeface="Cambria Math" panose="02040503050406030204" pitchFamily="18" charset="0"/>
                      </a:rPr>
                      <m:t> </m:t>
                    </m:r>
                    <m:r>
                      <m:rPr>
                        <m:sty m:val="p"/>
                      </m:rPr>
                      <a:rPr lang="en-US" sz="2000" b="0" i="0" dirty="0" smtClean="0">
                        <a:solidFill>
                          <a:srgbClr val="404040"/>
                        </a:solidFill>
                        <a:latin typeface="Cambria Math" panose="02040503050406030204" pitchFamily="18" charset="0"/>
                      </a:rPr>
                      <m:t>assigned</m:t>
                    </m:r>
                    <m:r>
                      <a:rPr lang="en-US" sz="2000" b="0" i="0" dirty="0" smtClean="0">
                        <a:solidFill>
                          <a:srgbClr val="404040"/>
                        </a:solidFill>
                        <a:latin typeface="Cambria Math" panose="02040503050406030204" pitchFamily="18" charset="0"/>
                      </a:rPr>
                      <m:t> </m:t>
                    </m:r>
                    <m:r>
                      <m:rPr>
                        <m:sty m:val="p"/>
                      </m:rPr>
                      <a:rPr lang="en-US" sz="2000" b="0" i="0" dirty="0" smtClean="0">
                        <a:solidFill>
                          <a:srgbClr val="404040"/>
                        </a:solidFill>
                        <a:latin typeface="Cambria Math" panose="02040503050406030204" pitchFamily="18" charset="0"/>
                      </a:rPr>
                      <m:t>to</m:t>
                    </m:r>
                    <m:r>
                      <a:rPr lang="en-US" sz="2000" b="0" i="0" dirty="0" smtClean="0">
                        <a:solidFill>
                          <a:srgbClr val="404040"/>
                        </a:solidFill>
                        <a:latin typeface="Cambria Math" panose="02040503050406030204" pitchFamily="18" charset="0"/>
                      </a:rPr>
                      <m:t> </m:t>
                    </m:r>
                    <m:r>
                      <m:rPr>
                        <m:sty m:val="p"/>
                      </m:rPr>
                      <a:rPr lang="en-US" sz="2000" b="0" i="0" dirty="0" smtClean="0">
                        <a:solidFill>
                          <a:srgbClr val="404040"/>
                        </a:solidFill>
                        <a:latin typeface="Cambria Math" panose="02040503050406030204" pitchFamily="18" charset="0"/>
                      </a:rPr>
                      <m:t>district</m:t>
                    </m:r>
                    <m:r>
                      <a:rPr lang="en-US" sz="2000" b="0" i="0" dirty="0" smtClean="0">
                        <a:solidFill>
                          <a:srgbClr val="404040"/>
                        </a:solidFill>
                        <a:latin typeface="Cambria Math" panose="02040503050406030204" pitchFamily="18" charset="0"/>
                      </a:rPr>
                      <m:t> </m:t>
                    </m:r>
                    <m:r>
                      <a:rPr lang="en-US" sz="2000" b="0" i="1" dirty="0" smtClean="0">
                        <a:solidFill>
                          <a:srgbClr val="404040"/>
                        </a:solidFill>
                        <a:latin typeface="Cambria Math" panose="02040503050406030204" pitchFamily="18" charset="0"/>
                      </a:rPr>
                      <m:t>𝑗</m:t>
                    </m:r>
                  </m:oMath>
                </a14:m>
                <a:endParaRPr lang="en-US" sz="2000" i="1" dirty="0">
                  <a:solidFill>
                    <a:srgbClr val="404040"/>
                  </a:solidFill>
                  <a:latin typeface="Corbel" panose="020B0503020204020204" pitchFamily="34" charset="0"/>
                </a:endParaRPr>
              </a:p>
              <a:p>
                <a:pPr marL="742950" lvl="1" indent="-285750">
                  <a:buFont typeface="Arial" panose="020B0604020202020204" pitchFamily="34" charset="0"/>
                  <a:buChar char="•"/>
                </a:pPr>
                <a14:m>
                  <m:oMath xmlns:m="http://schemas.openxmlformats.org/officeDocument/2006/math">
                    <m:sSub>
                      <m:sSubPr>
                        <m:ctrlPr>
                          <a:rPr lang="en-US" sz="2000" i="1" dirty="0">
                            <a:solidFill>
                              <a:srgbClr val="404040"/>
                            </a:solidFill>
                            <a:latin typeface="Cambria Math" panose="02040503050406030204" pitchFamily="18" charset="0"/>
                          </a:rPr>
                        </m:ctrlPr>
                      </m:sSubPr>
                      <m:e>
                        <m:r>
                          <a:rPr lang="en-US" sz="2000" b="0" i="1" dirty="0" smtClean="0">
                            <a:solidFill>
                              <a:srgbClr val="404040"/>
                            </a:solidFill>
                            <a:latin typeface="Cambria Math" panose="02040503050406030204" pitchFamily="18" charset="0"/>
                          </a:rPr>
                          <m:t>𝑦</m:t>
                        </m:r>
                      </m:e>
                      <m:sub>
                        <m:r>
                          <a:rPr lang="en-US" sz="2000" i="1" dirty="0">
                            <a:solidFill>
                              <a:srgbClr val="404040"/>
                            </a:solidFill>
                            <a:latin typeface="Cambria Math" panose="02040503050406030204" pitchFamily="18" charset="0"/>
                          </a:rPr>
                          <m:t>𝑖𝑗</m:t>
                        </m:r>
                      </m:sub>
                    </m:sSub>
                    <m:r>
                      <a:rPr lang="en-US" sz="2000" i="1" dirty="0">
                        <a:solidFill>
                          <a:srgbClr val="404040"/>
                        </a:solidFill>
                        <a:latin typeface="Cambria Math" panose="02040503050406030204" pitchFamily="18" charset="0"/>
                      </a:rPr>
                      <m:t>=</m:t>
                    </m:r>
                    <m:r>
                      <m:rPr>
                        <m:sty m:val="p"/>
                      </m:rPr>
                      <a:rPr lang="en-US" sz="2000" dirty="0">
                        <a:solidFill>
                          <a:srgbClr val="404040"/>
                        </a:solidFill>
                        <a:latin typeface="Cambria Math" panose="02040503050406030204" pitchFamily="18" charset="0"/>
                      </a:rPr>
                      <m:t>Number</m:t>
                    </m:r>
                    <m:r>
                      <a:rPr lang="en-US" sz="2000" dirty="0">
                        <a:solidFill>
                          <a:srgbClr val="404040"/>
                        </a:solidFill>
                        <a:latin typeface="Cambria Math" panose="02040503050406030204" pitchFamily="18" charset="0"/>
                      </a:rPr>
                      <m:t> </m:t>
                    </m:r>
                    <m:r>
                      <m:rPr>
                        <m:sty m:val="p"/>
                      </m:rPr>
                      <a:rPr lang="en-US" sz="2000" dirty="0">
                        <a:solidFill>
                          <a:srgbClr val="404040"/>
                        </a:solidFill>
                        <a:latin typeface="Cambria Math" panose="02040503050406030204" pitchFamily="18" charset="0"/>
                      </a:rPr>
                      <m:t>of</m:t>
                    </m:r>
                    <m:r>
                      <a:rPr lang="en-US" sz="2000" dirty="0">
                        <a:solidFill>
                          <a:srgbClr val="404040"/>
                        </a:solidFill>
                        <a:latin typeface="Cambria Math" panose="02040503050406030204" pitchFamily="18" charset="0"/>
                      </a:rPr>
                      <m:t> </m:t>
                    </m:r>
                    <m:r>
                      <m:rPr>
                        <m:sty m:val="p"/>
                      </m:rPr>
                      <a:rPr lang="en-US" sz="2000" b="0" i="0" dirty="0" smtClean="0">
                        <a:solidFill>
                          <a:srgbClr val="404040"/>
                        </a:solidFill>
                        <a:latin typeface="Cambria Math" panose="02040503050406030204" pitchFamily="18" charset="0"/>
                      </a:rPr>
                      <m:t>black</m:t>
                    </m:r>
                    <m:r>
                      <a:rPr lang="en-US" sz="2000" dirty="0">
                        <a:solidFill>
                          <a:srgbClr val="404040"/>
                        </a:solidFill>
                        <a:latin typeface="Cambria Math" panose="02040503050406030204" pitchFamily="18" charset="0"/>
                      </a:rPr>
                      <m:t> </m:t>
                    </m:r>
                    <m:r>
                      <m:rPr>
                        <m:sty m:val="p"/>
                      </m:rPr>
                      <a:rPr lang="en-US" sz="2000" dirty="0">
                        <a:solidFill>
                          <a:srgbClr val="404040"/>
                        </a:solidFill>
                        <a:latin typeface="Cambria Math" panose="02040503050406030204" pitchFamily="18" charset="0"/>
                      </a:rPr>
                      <m:t>students</m:t>
                    </m:r>
                    <m:r>
                      <a:rPr lang="en-US" sz="2000" dirty="0">
                        <a:solidFill>
                          <a:srgbClr val="404040"/>
                        </a:solidFill>
                        <a:latin typeface="Cambria Math" panose="02040503050406030204" pitchFamily="18" charset="0"/>
                      </a:rPr>
                      <m:t> </m:t>
                    </m:r>
                    <m:r>
                      <m:rPr>
                        <m:sty m:val="p"/>
                      </m:rPr>
                      <a:rPr lang="en-US" sz="2000" dirty="0">
                        <a:solidFill>
                          <a:srgbClr val="404040"/>
                        </a:solidFill>
                        <a:latin typeface="Cambria Math" panose="02040503050406030204" pitchFamily="18" charset="0"/>
                      </a:rPr>
                      <m:t>from</m:t>
                    </m:r>
                    <m:r>
                      <a:rPr lang="en-US" sz="2000" dirty="0">
                        <a:solidFill>
                          <a:srgbClr val="404040"/>
                        </a:solidFill>
                        <a:latin typeface="Cambria Math" panose="02040503050406030204" pitchFamily="18" charset="0"/>
                      </a:rPr>
                      <m:t> </m:t>
                    </m:r>
                    <m:r>
                      <m:rPr>
                        <m:sty m:val="p"/>
                      </m:rPr>
                      <a:rPr lang="en-US" sz="2000" dirty="0">
                        <a:solidFill>
                          <a:srgbClr val="404040"/>
                        </a:solidFill>
                        <a:latin typeface="Cambria Math" panose="02040503050406030204" pitchFamily="18" charset="0"/>
                      </a:rPr>
                      <m:t>district</m:t>
                    </m:r>
                    <m:r>
                      <a:rPr lang="en-US" sz="2000" dirty="0">
                        <a:solidFill>
                          <a:srgbClr val="404040"/>
                        </a:solidFill>
                        <a:latin typeface="Cambria Math" panose="02040503050406030204" pitchFamily="18" charset="0"/>
                      </a:rPr>
                      <m:t> </m:t>
                    </m:r>
                    <m:r>
                      <a:rPr lang="en-US" sz="2000" i="1" dirty="0">
                        <a:solidFill>
                          <a:srgbClr val="404040"/>
                        </a:solidFill>
                        <a:latin typeface="Cambria Math" panose="02040503050406030204" pitchFamily="18" charset="0"/>
                      </a:rPr>
                      <m:t>𝑖</m:t>
                    </m:r>
                    <m:r>
                      <a:rPr lang="en-US" sz="2000" dirty="0">
                        <a:solidFill>
                          <a:srgbClr val="404040"/>
                        </a:solidFill>
                        <a:latin typeface="Cambria Math" panose="02040503050406030204" pitchFamily="18" charset="0"/>
                      </a:rPr>
                      <m:t> </m:t>
                    </m:r>
                    <m:r>
                      <m:rPr>
                        <m:sty m:val="p"/>
                      </m:rPr>
                      <a:rPr lang="en-US" sz="2000" dirty="0">
                        <a:solidFill>
                          <a:srgbClr val="404040"/>
                        </a:solidFill>
                        <a:latin typeface="Cambria Math" panose="02040503050406030204" pitchFamily="18" charset="0"/>
                      </a:rPr>
                      <m:t>assigned</m:t>
                    </m:r>
                    <m:r>
                      <a:rPr lang="en-US" sz="2000" dirty="0">
                        <a:solidFill>
                          <a:srgbClr val="404040"/>
                        </a:solidFill>
                        <a:latin typeface="Cambria Math" panose="02040503050406030204" pitchFamily="18" charset="0"/>
                      </a:rPr>
                      <m:t> </m:t>
                    </m:r>
                    <m:r>
                      <m:rPr>
                        <m:sty m:val="p"/>
                      </m:rPr>
                      <a:rPr lang="en-US" sz="2000" dirty="0">
                        <a:solidFill>
                          <a:srgbClr val="404040"/>
                        </a:solidFill>
                        <a:latin typeface="Cambria Math" panose="02040503050406030204" pitchFamily="18" charset="0"/>
                      </a:rPr>
                      <m:t>to</m:t>
                    </m:r>
                    <m:r>
                      <a:rPr lang="en-US" sz="2000" dirty="0">
                        <a:solidFill>
                          <a:srgbClr val="404040"/>
                        </a:solidFill>
                        <a:latin typeface="Cambria Math" panose="02040503050406030204" pitchFamily="18" charset="0"/>
                      </a:rPr>
                      <m:t> </m:t>
                    </m:r>
                    <m:r>
                      <m:rPr>
                        <m:sty m:val="p"/>
                      </m:rPr>
                      <a:rPr lang="en-US" sz="2000" dirty="0">
                        <a:solidFill>
                          <a:srgbClr val="404040"/>
                        </a:solidFill>
                        <a:latin typeface="Cambria Math" panose="02040503050406030204" pitchFamily="18" charset="0"/>
                      </a:rPr>
                      <m:t>district</m:t>
                    </m:r>
                    <m:r>
                      <a:rPr lang="en-US" sz="2000" dirty="0">
                        <a:solidFill>
                          <a:srgbClr val="404040"/>
                        </a:solidFill>
                        <a:latin typeface="Cambria Math" panose="02040503050406030204" pitchFamily="18" charset="0"/>
                      </a:rPr>
                      <m:t> </m:t>
                    </m:r>
                    <m:r>
                      <a:rPr lang="en-US" sz="2000" i="1" dirty="0">
                        <a:solidFill>
                          <a:srgbClr val="404040"/>
                        </a:solidFill>
                        <a:latin typeface="Cambria Math" panose="02040503050406030204" pitchFamily="18" charset="0"/>
                      </a:rPr>
                      <m:t>𝑗</m:t>
                    </m:r>
                  </m:oMath>
                </a14:m>
                <a:endParaRPr lang="en-US" sz="2000" i="1" dirty="0">
                  <a:solidFill>
                    <a:srgbClr val="404040"/>
                  </a:solidFill>
                  <a:latin typeface="Corbel" panose="020B0503020204020204" pitchFamily="34" charset="0"/>
                </a:endParaRPr>
              </a:p>
              <a:p>
                <a:pPr marL="742950" lvl="1" indent="-285750">
                  <a:buFont typeface="Arial" panose="020B0604020202020204" pitchFamily="34" charset="0"/>
                  <a:buChar char="•"/>
                </a:pPr>
                <a14:m>
                  <m:oMath xmlns:m="http://schemas.openxmlformats.org/officeDocument/2006/math">
                    <m:r>
                      <a:rPr lang="en-US" sz="2000" b="0" i="1" dirty="0" smtClean="0">
                        <a:solidFill>
                          <a:srgbClr val="404040"/>
                        </a:solidFill>
                        <a:latin typeface="Cambria Math" panose="02040503050406030204" pitchFamily="18" charset="0"/>
                      </a:rPr>
                      <m:t>𝑖</m:t>
                    </m:r>
                    <m:r>
                      <a:rPr lang="en-US" sz="2000" b="0" i="1" dirty="0" smtClean="0">
                        <a:solidFill>
                          <a:srgbClr val="404040"/>
                        </a:solidFill>
                        <a:latin typeface="Cambria Math" panose="02040503050406030204" pitchFamily="18" charset="0"/>
                      </a:rPr>
                      <m:t>,</m:t>
                    </m:r>
                    <m:r>
                      <a:rPr lang="en-US" sz="2000" b="0" i="1" dirty="0" smtClean="0">
                        <a:solidFill>
                          <a:srgbClr val="404040"/>
                        </a:solidFill>
                        <a:latin typeface="Cambria Math" panose="02040503050406030204" pitchFamily="18" charset="0"/>
                      </a:rPr>
                      <m:t>𝑗</m:t>
                    </m:r>
                    <m:r>
                      <a:rPr lang="en-US" sz="2000" b="0" i="1" dirty="0" smtClean="0">
                        <a:solidFill>
                          <a:srgbClr val="404040"/>
                        </a:solidFill>
                        <a:latin typeface="Cambria Math" panose="02040503050406030204" pitchFamily="18" charset="0"/>
                      </a:rPr>
                      <m:t>∈</m:t>
                    </m:r>
                    <m:d>
                      <m:dPr>
                        <m:begChr m:val="{"/>
                        <m:endChr m:val="}"/>
                        <m:ctrlPr>
                          <a:rPr lang="en-US" sz="2000" b="0" i="1" dirty="0" smtClean="0">
                            <a:solidFill>
                              <a:srgbClr val="404040"/>
                            </a:solidFill>
                            <a:latin typeface="Cambria Math" panose="02040503050406030204" pitchFamily="18" charset="0"/>
                          </a:rPr>
                        </m:ctrlPr>
                      </m:dPr>
                      <m:e>
                        <m:r>
                          <a:rPr lang="en-US" sz="2000" b="0" i="1" dirty="0" smtClean="0">
                            <a:solidFill>
                              <a:srgbClr val="404040"/>
                            </a:solidFill>
                            <a:latin typeface="Cambria Math" panose="02040503050406030204" pitchFamily="18" charset="0"/>
                          </a:rPr>
                          <m:t>𝑁</m:t>
                        </m:r>
                        <m:r>
                          <a:rPr lang="en-US" sz="2000" b="0" i="1" dirty="0" smtClean="0">
                            <a:solidFill>
                              <a:srgbClr val="404040"/>
                            </a:solidFill>
                            <a:latin typeface="Cambria Math" panose="02040503050406030204" pitchFamily="18" charset="0"/>
                          </a:rPr>
                          <m:t>,</m:t>
                        </m:r>
                        <m:r>
                          <a:rPr lang="en-US" sz="2000" b="0" i="1" dirty="0" smtClean="0">
                            <a:solidFill>
                              <a:srgbClr val="404040"/>
                            </a:solidFill>
                            <a:latin typeface="Cambria Math" panose="02040503050406030204" pitchFamily="18" charset="0"/>
                          </a:rPr>
                          <m:t>𝑆</m:t>
                        </m:r>
                        <m:r>
                          <a:rPr lang="en-US" sz="2000" b="0" i="1" dirty="0" smtClean="0">
                            <a:solidFill>
                              <a:srgbClr val="404040"/>
                            </a:solidFill>
                            <a:latin typeface="Cambria Math" panose="02040503050406030204" pitchFamily="18" charset="0"/>
                          </a:rPr>
                          <m:t>,</m:t>
                        </m:r>
                        <m:r>
                          <a:rPr lang="en-US" sz="2000" b="0" i="1" dirty="0" smtClean="0">
                            <a:solidFill>
                              <a:srgbClr val="404040"/>
                            </a:solidFill>
                            <a:latin typeface="Cambria Math" panose="02040503050406030204" pitchFamily="18" charset="0"/>
                          </a:rPr>
                          <m:t>𝐸</m:t>
                        </m:r>
                        <m:r>
                          <a:rPr lang="en-US" sz="2000" b="0" i="1" dirty="0" smtClean="0">
                            <a:solidFill>
                              <a:srgbClr val="404040"/>
                            </a:solidFill>
                            <a:latin typeface="Cambria Math" panose="02040503050406030204" pitchFamily="18" charset="0"/>
                          </a:rPr>
                          <m:t>,</m:t>
                        </m:r>
                        <m:r>
                          <a:rPr lang="en-US" sz="2000" b="0" i="1" dirty="0" smtClean="0">
                            <a:solidFill>
                              <a:srgbClr val="404040"/>
                            </a:solidFill>
                            <a:latin typeface="Cambria Math" panose="02040503050406030204" pitchFamily="18" charset="0"/>
                          </a:rPr>
                          <m:t>𝑊</m:t>
                        </m:r>
                      </m:e>
                    </m:d>
                    <m:r>
                      <a:rPr lang="en-US" sz="2000" b="0" i="1" dirty="0" smtClean="0">
                        <a:solidFill>
                          <a:srgbClr val="404040"/>
                        </a:solidFill>
                        <a:latin typeface="Cambria Math" panose="02040503050406030204" pitchFamily="18" charset="0"/>
                      </a:rPr>
                      <m:t> </m:t>
                    </m:r>
                    <m:r>
                      <m:rPr>
                        <m:sty m:val="p"/>
                      </m:rPr>
                      <a:rPr lang="en-US" sz="2000" b="0" i="0" dirty="0" smtClean="0">
                        <a:solidFill>
                          <a:srgbClr val="404040"/>
                        </a:solidFill>
                        <a:latin typeface="Cambria Math" panose="02040503050406030204" pitchFamily="18" charset="0"/>
                      </a:rPr>
                      <m:t>and</m:t>
                    </m:r>
                    <m:r>
                      <a:rPr lang="en-US" sz="2000" b="0" i="1" dirty="0" smtClean="0">
                        <a:solidFill>
                          <a:srgbClr val="404040"/>
                        </a:solidFill>
                        <a:latin typeface="Cambria Math" panose="02040503050406030204" pitchFamily="18" charset="0"/>
                      </a:rPr>
                      <m:t> </m:t>
                    </m:r>
                    <m:r>
                      <a:rPr lang="en-US" sz="2000" b="0" i="1" dirty="0" smtClean="0">
                        <a:solidFill>
                          <a:srgbClr val="404040"/>
                        </a:solidFill>
                        <a:latin typeface="Cambria Math" panose="02040503050406030204" pitchFamily="18" charset="0"/>
                      </a:rPr>
                      <m:t>𝑖</m:t>
                    </m:r>
                    <m:r>
                      <a:rPr lang="en-US" sz="2000" b="0" i="1" dirty="0" smtClean="0">
                        <a:solidFill>
                          <a:srgbClr val="404040"/>
                        </a:solidFill>
                        <a:latin typeface="Cambria Math" panose="02040503050406030204" pitchFamily="18" charset="0"/>
                      </a:rPr>
                      <m:t>≠</m:t>
                    </m:r>
                    <m:r>
                      <a:rPr lang="en-US" sz="2000" b="0" i="1" dirty="0" smtClean="0">
                        <a:solidFill>
                          <a:srgbClr val="404040"/>
                        </a:solidFill>
                        <a:latin typeface="Cambria Math" panose="02040503050406030204" pitchFamily="18" charset="0"/>
                      </a:rPr>
                      <m:t>𝑗</m:t>
                    </m:r>
                  </m:oMath>
                </a14:m>
                <a:endParaRPr lang="en-US" sz="2000" dirty="0">
                  <a:solidFill>
                    <a:srgbClr val="404040"/>
                  </a:solidFill>
                  <a:latin typeface="Corbel" panose="020B0503020204020204" pitchFamily="34" charset="0"/>
                </a:endParaRPr>
              </a:p>
            </p:txBody>
          </p:sp>
        </mc:Choice>
        <mc:Fallback>
          <p:sp>
            <p:nvSpPr>
              <p:cNvPr id="36" name="TextBox 35">
                <a:extLst>
                  <a:ext uri="{FF2B5EF4-FFF2-40B4-BE49-F238E27FC236}">
                    <a16:creationId xmlns:a16="http://schemas.microsoft.com/office/drawing/2014/main" id="{389720C5-6DCB-428D-8C4F-A02DEC239333}"/>
                  </a:ext>
                </a:extLst>
              </p:cNvPr>
              <p:cNvSpPr txBox="1">
                <a:spLocks noRot="1" noChangeAspect="1" noMove="1" noResize="1" noEditPoints="1" noAdjustHandles="1" noChangeArrowheads="1" noChangeShapeType="1" noTextEdit="1"/>
              </p:cNvSpPr>
              <p:nvPr/>
            </p:nvSpPr>
            <p:spPr>
              <a:xfrm>
                <a:off x="773935" y="1947592"/>
                <a:ext cx="8859163" cy="4450577"/>
              </a:xfrm>
              <a:prstGeom prst="rect">
                <a:avLst/>
              </a:prstGeom>
              <a:blipFill>
                <a:blip r:embed="rId4"/>
                <a:stretch>
                  <a:fillRect l="-619" t="-684" b="-958"/>
                </a:stretch>
              </a:blipFill>
            </p:spPr>
            <p:txBody>
              <a:bodyPr/>
              <a:lstStyle/>
              <a:p>
                <a:r>
                  <a:rPr lang="en-US">
                    <a:noFill/>
                  </a:rPr>
                  <a:t> </a:t>
                </a:r>
              </a:p>
            </p:txBody>
          </p:sp>
        </mc:Fallback>
      </mc:AlternateContent>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p:spTree>
    <p:extLst>
      <p:ext uri="{BB962C8B-B14F-4D97-AF65-F5344CB8AC3E}">
        <p14:creationId xmlns:p14="http://schemas.microsoft.com/office/powerpoint/2010/main" val="4026976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Oakdale School Busing</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8859163"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Helpful tables of key information</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Current amounts of white and black students along with capacity</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lvl="1"/>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Distances each student travels between districts</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87675" y="1277468"/>
            <a:ext cx="404329" cy="404329"/>
          </a:xfrm>
          <a:prstGeom prst="rect">
            <a:avLst/>
          </a:prstGeom>
        </p:spPr>
      </p:pic>
      <p:pic>
        <p:nvPicPr>
          <p:cNvPr id="29" name="Picture 28">
            <a:extLst>
              <a:ext uri="{FF2B5EF4-FFF2-40B4-BE49-F238E27FC236}">
                <a16:creationId xmlns:a16="http://schemas.microsoft.com/office/drawing/2014/main" id="{0EBB1B8B-81AC-4451-9E28-973B6EAC109C}"/>
              </a:ext>
            </a:extLst>
          </p:cNvPr>
          <p:cNvPicPr>
            <a:picLocks noChangeAspect="1"/>
          </p:cNvPicPr>
          <p:nvPr/>
        </p:nvPicPr>
        <p:blipFill>
          <a:blip r:embed="rId6"/>
          <a:stretch>
            <a:fillRect/>
          </a:stretch>
        </p:blipFill>
        <p:spPr>
          <a:xfrm>
            <a:off x="1668529" y="4828421"/>
            <a:ext cx="5371006" cy="1705081"/>
          </a:xfrm>
          <a:prstGeom prst="rect">
            <a:avLst/>
          </a:prstGeom>
          <a:ln w="38100">
            <a:solidFill>
              <a:srgbClr val="11B29F"/>
            </a:solidFill>
          </a:ln>
          <a:effectLst>
            <a:outerShdw blurRad="292100" dist="139700" dir="2700000" algn="tl" rotWithShape="0">
              <a:srgbClr val="333333">
                <a:alpha val="65000"/>
              </a:srgbClr>
            </a:outerShdw>
          </a:effectLst>
        </p:spPr>
      </p:pic>
      <p:pic>
        <p:nvPicPr>
          <p:cNvPr id="3" name="Picture 2">
            <a:extLst>
              <a:ext uri="{FF2B5EF4-FFF2-40B4-BE49-F238E27FC236}">
                <a16:creationId xmlns:a16="http://schemas.microsoft.com/office/drawing/2014/main" id="{73B1FC72-DB94-4306-87A3-E492D8AE75D6}"/>
              </a:ext>
            </a:extLst>
          </p:cNvPr>
          <p:cNvPicPr>
            <a:picLocks noChangeAspect="1"/>
          </p:cNvPicPr>
          <p:nvPr/>
        </p:nvPicPr>
        <p:blipFill>
          <a:blip r:embed="rId7"/>
          <a:stretch>
            <a:fillRect/>
          </a:stretch>
        </p:blipFill>
        <p:spPr>
          <a:xfrm>
            <a:off x="1668529" y="2672228"/>
            <a:ext cx="7228879" cy="1524598"/>
          </a:xfrm>
          <a:prstGeom prst="rect">
            <a:avLst/>
          </a:prstGeom>
          <a:ln w="38100">
            <a:solidFill>
              <a:srgbClr val="11B29F"/>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1729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descr="A person standing in front of a stage&#10;&#10;Description automatically generated">
            <a:extLst>
              <a:ext uri="{FF2B5EF4-FFF2-40B4-BE49-F238E27FC236}">
                <a16:creationId xmlns:a16="http://schemas.microsoft.com/office/drawing/2014/main" id="{A42767BB-CAB9-488F-A87D-1DF3B70B00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1229083"/>
            <a:ext cx="3292524" cy="1852044"/>
          </a:xfrm>
          <a:prstGeom prst="rect">
            <a:avLst/>
          </a:prstGeom>
        </p:spPr>
      </p:pic>
      <p:cxnSp>
        <p:nvCxnSpPr>
          <p:cNvPr id="38" name="Straight Connector 37">
            <a:extLst>
              <a:ext uri="{FF2B5EF4-FFF2-40B4-BE49-F238E27FC236}">
                <a16:creationId xmlns:a16="http://schemas.microsoft.com/office/drawing/2014/main" id="{D4BDCD00-BA97-40D8-93CD-0A9CA931BE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2080" y="3429000"/>
            <a:ext cx="2636520"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7" name="Picture 6" descr="A person standing on a stage&#10;&#10;Description automatically generated">
            <a:extLst>
              <a:ext uri="{FF2B5EF4-FFF2-40B4-BE49-F238E27FC236}">
                <a16:creationId xmlns:a16="http://schemas.microsoft.com/office/drawing/2014/main" id="{A73B4BD8-20BE-4146-A0D5-358D552EF0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115" y="3777596"/>
            <a:ext cx="3279025" cy="1844451"/>
          </a:xfrm>
          <a:prstGeom prst="rect">
            <a:avLst/>
          </a:prstGeom>
        </p:spPr>
      </p:pic>
      <p:cxnSp>
        <p:nvCxnSpPr>
          <p:cNvPr id="40" name="Straight Connector 39">
            <a:extLst>
              <a:ext uri="{FF2B5EF4-FFF2-40B4-BE49-F238E27FC236}">
                <a16:creationId xmlns:a16="http://schemas.microsoft.com/office/drawing/2014/main" id="{2D631E40-F51C-4828-B23B-DF9035132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9" name="Picture 8" descr="A person wearing glasses&#10;&#10;Description automatically generated">
            <a:extLst>
              <a:ext uri="{FF2B5EF4-FFF2-40B4-BE49-F238E27FC236}">
                <a16:creationId xmlns:a16="http://schemas.microsoft.com/office/drawing/2014/main" id="{3EB215C3-B070-46C5-A35F-F59C861644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0096" y="2150324"/>
            <a:ext cx="4468031" cy="2755286"/>
          </a:xfrm>
          <a:prstGeom prst="rect">
            <a:avLst/>
          </a:prstGeom>
        </p:spPr>
      </p:pic>
      <p:sp>
        <p:nvSpPr>
          <p:cNvPr id="41" name="Title 1">
            <a:extLst>
              <a:ext uri="{FF2B5EF4-FFF2-40B4-BE49-F238E27FC236}">
                <a16:creationId xmlns:a16="http://schemas.microsoft.com/office/drawing/2014/main" id="{4975FBE8-E1F1-40A9-A445-CF42DD964411}"/>
              </a:ext>
            </a:extLst>
          </p:cNvPr>
          <p:cNvSpPr txBox="1">
            <a:spLocks/>
          </p:cNvSpPr>
          <p:nvPr/>
        </p:nvSpPr>
        <p:spPr>
          <a:xfrm>
            <a:off x="4647844" y="1278569"/>
            <a:ext cx="4837571" cy="163026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solidFill>
                  <a:srgbClr val="404040"/>
                </a:solidFill>
                <a:latin typeface="Bodoni MT" panose="02070603080606020203" pitchFamily="18" charset="0"/>
              </a:rPr>
              <a:t>The End</a:t>
            </a:r>
            <a:br>
              <a:rPr lang="en-US" sz="4800" dirty="0">
                <a:solidFill>
                  <a:srgbClr val="404040"/>
                </a:solidFill>
                <a:latin typeface="Bodoni MT" panose="02070603080606020203" pitchFamily="18" charset="0"/>
              </a:rPr>
            </a:br>
            <a:endParaRPr lang="en-US" sz="4800" dirty="0">
              <a:solidFill>
                <a:srgbClr val="404040"/>
              </a:solidFill>
              <a:latin typeface="Bodoni MT" panose="02070603080606020203" pitchFamily="18" charset="0"/>
            </a:endParaRPr>
          </a:p>
        </p:txBody>
      </p:sp>
      <p:pic>
        <p:nvPicPr>
          <p:cNvPr id="47" name="Picture 46" descr="A close up of a sign&#10;&#10;Description automatically generated">
            <a:extLst>
              <a:ext uri="{FF2B5EF4-FFF2-40B4-BE49-F238E27FC236}">
                <a16:creationId xmlns:a16="http://schemas.microsoft.com/office/drawing/2014/main" id="{4BEB7004-B150-4E0E-A9B4-21AABDFCC80A}"/>
              </a:ext>
            </a:extLst>
          </p:cNvPr>
          <p:cNvPicPr>
            <a:picLocks noChangeAspect="1"/>
          </p:cNvPicPr>
          <p:nvPr/>
        </p:nvPicPr>
        <p:blipFill rotWithShape="1">
          <a:blip r:embed="rId5">
            <a:extLst>
              <a:ext uri="{28A0092B-C50C-407E-A947-70E740481C1C}">
                <a14:useLocalDpi xmlns:a14="http://schemas.microsoft.com/office/drawing/2010/main" val="0"/>
              </a:ext>
            </a:extLst>
          </a:blip>
          <a:srcRect l="10310" r="7976"/>
          <a:stretch/>
        </p:blipFill>
        <p:spPr>
          <a:xfrm>
            <a:off x="9981400" y="-295748"/>
            <a:ext cx="2938735" cy="2022933"/>
          </a:xfrm>
          <a:custGeom>
            <a:avLst/>
            <a:gdLst>
              <a:gd name="connsiteX0" fmla="*/ 3025687 w 7761924"/>
              <a:gd name="connsiteY0" fmla="*/ 76 h 5343065"/>
              <a:gd name="connsiteX1" fmla="*/ 3372722 w 7761924"/>
              <a:gd name="connsiteY1" fmla="*/ 16088 h 5343065"/>
              <a:gd name="connsiteX2" fmla="*/ 7761924 w 7761924"/>
              <a:gd name="connsiteY2" fmla="*/ 3316816 h 5343065"/>
              <a:gd name="connsiteX3" fmla="*/ 3701109 w 7761924"/>
              <a:gd name="connsiteY3" fmla="*/ 5320611 h 5343065"/>
              <a:gd name="connsiteX4" fmla="*/ 36290 w 7761924"/>
              <a:gd name="connsiteY4" fmla="*/ 2696959 h 5343065"/>
              <a:gd name="connsiteX5" fmla="*/ 3025687 w 7761924"/>
              <a:gd name="connsiteY5" fmla="*/ 76 h 5343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
        <p:nvSpPr>
          <p:cNvPr id="48" name="Rectangle 47">
            <a:extLst>
              <a:ext uri="{FF2B5EF4-FFF2-40B4-BE49-F238E27FC236}">
                <a16:creationId xmlns:a16="http://schemas.microsoft.com/office/drawing/2014/main" id="{76DA99BA-A459-4321-827E-6ACCBD243DD0}"/>
              </a:ext>
            </a:extLst>
          </p:cNvPr>
          <p:cNvSpPr/>
          <p:nvPr/>
        </p:nvSpPr>
        <p:spPr>
          <a:xfrm rot="16200000">
            <a:off x="2494994" y="3378162"/>
            <a:ext cx="4364682" cy="123079"/>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AAD5EDD9-A3CF-48A9-BE75-6B7CD3111F3C}"/>
              </a:ext>
            </a:extLst>
          </p:cNvPr>
          <p:cNvSpPr/>
          <p:nvPr/>
        </p:nvSpPr>
        <p:spPr>
          <a:xfrm>
            <a:off x="1296205" y="3367034"/>
            <a:ext cx="3006060" cy="136562"/>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74A910BA-78D0-4350-8253-60C9942DD877}"/>
              </a:ext>
            </a:extLst>
          </p:cNvPr>
          <p:cNvGrpSpPr/>
          <p:nvPr/>
        </p:nvGrpSpPr>
        <p:grpSpPr>
          <a:xfrm>
            <a:off x="9048882" y="2203230"/>
            <a:ext cx="3453201" cy="3376201"/>
            <a:chOff x="9048882" y="2203230"/>
            <a:chExt cx="3453201" cy="3376201"/>
          </a:xfrm>
        </p:grpSpPr>
        <p:pic>
          <p:nvPicPr>
            <p:cNvPr id="52" name="Graphic 51" descr="Palm tree">
              <a:extLst>
                <a:ext uri="{FF2B5EF4-FFF2-40B4-BE49-F238E27FC236}">
                  <a16:creationId xmlns:a16="http://schemas.microsoft.com/office/drawing/2014/main" id="{FF8FCA4F-1B2E-41BD-8E05-4A774DCB735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59414" y="2336762"/>
              <a:ext cx="3242669" cy="3242669"/>
            </a:xfrm>
            <a:prstGeom prst="rect">
              <a:avLst/>
            </a:prstGeom>
          </p:spPr>
        </p:pic>
        <p:pic>
          <p:nvPicPr>
            <p:cNvPr id="51" name="Graphic 50" descr="Palm tree">
              <a:extLst>
                <a:ext uri="{FF2B5EF4-FFF2-40B4-BE49-F238E27FC236}">
                  <a16:creationId xmlns:a16="http://schemas.microsoft.com/office/drawing/2014/main" id="{3E7EE49C-ACCF-4CDB-90B5-F2EB5436440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162849" y="2283856"/>
              <a:ext cx="3242669" cy="3242669"/>
            </a:xfrm>
            <a:prstGeom prst="rect">
              <a:avLst/>
            </a:prstGeom>
          </p:spPr>
        </p:pic>
        <p:pic>
          <p:nvPicPr>
            <p:cNvPr id="50" name="Graphic 49" descr="Palm tree">
              <a:extLst>
                <a:ext uri="{FF2B5EF4-FFF2-40B4-BE49-F238E27FC236}">
                  <a16:creationId xmlns:a16="http://schemas.microsoft.com/office/drawing/2014/main" id="{E53917E4-E875-4D1B-9B2B-8BB76AA830F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048882" y="2203230"/>
              <a:ext cx="3242669" cy="3242669"/>
            </a:xfrm>
            <a:prstGeom prst="rect">
              <a:avLst/>
            </a:prstGeom>
          </p:spPr>
        </p:pic>
      </p:grpSp>
      <p:sp>
        <p:nvSpPr>
          <p:cNvPr id="53" name="Title 1">
            <a:extLst>
              <a:ext uri="{FF2B5EF4-FFF2-40B4-BE49-F238E27FC236}">
                <a16:creationId xmlns:a16="http://schemas.microsoft.com/office/drawing/2014/main" id="{FAA300DC-78B4-42A4-AEB5-8F180BD7ED54}"/>
              </a:ext>
            </a:extLst>
          </p:cNvPr>
          <p:cNvSpPr txBox="1">
            <a:spLocks/>
          </p:cNvSpPr>
          <p:nvPr/>
        </p:nvSpPr>
        <p:spPr>
          <a:xfrm>
            <a:off x="4745327" y="4200002"/>
            <a:ext cx="4837571" cy="1630269"/>
          </a:xfrm>
          <a:prstGeom prst="rect">
            <a:avLst/>
          </a:prstGeom>
        </p:spPr>
        <p:txBody>
          <a:bodyPr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a:solidFill>
                  <a:srgbClr val="404040"/>
                </a:solidFill>
                <a:latin typeface="Bodoni MT" panose="02070603080606020203" pitchFamily="18" charset="0"/>
              </a:rPr>
              <a:t>Dale</a:t>
            </a:r>
            <a:endParaRPr lang="en-US" sz="4800" dirty="0">
              <a:solidFill>
                <a:srgbClr val="404040"/>
              </a:solidFill>
              <a:latin typeface="Bodoni MT" panose="02070603080606020203" pitchFamily="18" charset="0"/>
            </a:endParaRPr>
          </a:p>
        </p:txBody>
      </p:sp>
    </p:spTree>
    <p:extLst>
      <p:ext uri="{BB962C8B-B14F-4D97-AF65-F5344CB8AC3E}">
        <p14:creationId xmlns:p14="http://schemas.microsoft.com/office/powerpoint/2010/main" val="3890872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Excel for Goal Programming</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9018069"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Builds off linear programming using Excel Solver</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Solve the linear program multiple times with different objective functions</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Go in order of priority</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After finding the optimal solution, we add the optimal value attained in the first objective function as a new constraint and move on to the next objective function</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Possible that while solving for a given priority, we simultaneously optimize other lower ranked priorities</a:t>
            </a:r>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87675" y="1277468"/>
            <a:ext cx="404329" cy="404329"/>
          </a:xfrm>
          <a:prstGeom prst="rect">
            <a:avLst/>
          </a:prstGeom>
        </p:spPr>
      </p:pic>
    </p:spTree>
    <p:extLst>
      <p:ext uri="{BB962C8B-B14F-4D97-AF65-F5344CB8AC3E}">
        <p14:creationId xmlns:p14="http://schemas.microsoft.com/office/powerpoint/2010/main" val="2368738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Beaver Creek Pottery</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9018069"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Download </a:t>
                </a:r>
                <a:r>
                  <a:rPr lang="en-US" sz="2000" dirty="0">
                    <a:solidFill>
                      <a:srgbClr val="A71B86"/>
                    </a:solidFill>
                    <a:latin typeface="Corbel" panose="020B0503020204020204" pitchFamily="34" charset="0"/>
                  </a:rPr>
                  <a:t>GoalProgramming.xlsx</a:t>
                </a:r>
                <a:r>
                  <a:rPr lang="en-US" sz="2000" dirty="0">
                    <a:solidFill>
                      <a:srgbClr val="404040"/>
                    </a:solidFill>
                    <a:latin typeface="Corbel" panose="020B0503020204020204" pitchFamily="34" charset="0"/>
                  </a:rPr>
                  <a:t> from link </a:t>
                </a:r>
                <a:r>
                  <a:rPr lang="en-US" sz="2000" dirty="0">
                    <a:solidFill>
                      <a:srgbClr val="A71B86"/>
                    </a:solidFill>
                    <a:latin typeface="Corbel" panose="020B0503020204020204" pitchFamily="34" charset="0"/>
                  </a:rPr>
                  <a:t>Sheet 1 </a:t>
                </a:r>
                <a:r>
                  <a:rPr lang="en-US" sz="2000" dirty="0">
                    <a:solidFill>
                      <a:srgbClr val="404040"/>
                    </a:solidFill>
                    <a:latin typeface="Corbel" panose="020B0503020204020204" pitchFamily="34" charset="0"/>
                  </a:rPr>
                  <a:t>on course website</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See tab </a:t>
                </a:r>
                <a:r>
                  <a:rPr lang="en-US" sz="2000" dirty="0">
                    <a:solidFill>
                      <a:srgbClr val="A71B86"/>
                    </a:solidFill>
                    <a:latin typeface="Corbel" panose="020B0503020204020204" pitchFamily="34" charset="0"/>
                  </a:rPr>
                  <a:t>Priority 1</a:t>
                </a:r>
                <a:r>
                  <a:rPr lang="en-US" sz="2000" dirty="0">
                    <a:solidFill>
                      <a:srgbClr val="404040"/>
                    </a:solidFill>
                    <a:latin typeface="Corbel" panose="020B0503020204020204" pitchFamily="34" charset="0"/>
                  </a:rPr>
                  <a:t> for minimization of </a:t>
                </a:r>
                <a14:m>
                  <m:oMath xmlns:m="http://schemas.openxmlformats.org/officeDocument/2006/math">
                    <m:sSubSup>
                      <m:sSubSupPr>
                        <m:ctrlPr>
                          <a:rPr lang="en-US" sz="2000" i="1" smtClean="0">
                            <a:solidFill>
                              <a:srgbClr val="A71B86"/>
                            </a:solidFill>
                            <a:latin typeface="Cambria Math" panose="02040503050406030204" pitchFamily="18" charset="0"/>
                          </a:rPr>
                        </m:ctrlPr>
                      </m:sSubSupPr>
                      <m:e>
                        <m:r>
                          <a:rPr lang="en-US" sz="2000" i="1">
                            <a:solidFill>
                              <a:srgbClr val="A71B86"/>
                            </a:solidFill>
                            <a:latin typeface="Cambria Math" panose="02040503050406030204" pitchFamily="18" charset="0"/>
                          </a:rPr>
                          <m:t>𝑑</m:t>
                        </m:r>
                      </m:e>
                      <m:sub>
                        <m:r>
                          <a:rPr lang="en-US" sz="2000" i="1">
                            <a:solidFill>
                              <a:srgbClr val="A71B86"/>
                            </a:solidFill>
                            <a:latin typeface="Cambria Math" panose="02040503050406030204" pitchFamily="18" charset="0"/>
                          </a:rPr>
                          <m:t>1</m:t>
                        </m:r>
                      </m:sub>
                      <m:sup>
                        <m:r>
                          <a:rPr lang="en-US" sz="2000" i="1">
                            <a:solidFill>
                              <a:srgbClr val="A71B86"/>
                            </a:solidFill>
                            <a:latin typeface="Cambria Math" panose="02040503050406030204" pitchFamily="18" charset="0"/>
                          </a:rPr>
                          <m:t>−</m:t>
                        </m:r>
                      </m:sup>
                    </m:sSubSup>
                  </m:oMath>
                </a14:m>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Optimal solution</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It is optimal to set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1</m:t>
                        </m:r>
                      </m:sub>
                      <m:sup>
                        <m:r>
                          <a:rPr lang="en-US" sz="2000" i="1">
                            <a:latin typeface="Cambria Math" panose="02040503050406030204" pitchFamily="18" charset="0"/>
                          </a:rPr>
                          <m:t>−</m:t>
                        </m:r>
                      </m:sup>
                    </m:sSubSup>
                    <m:r>
                      <a:rPr lang="en-US" sz="2000" b="0" i="0" smtClean="0">
                        <a:latin typeface="Cambria Math" panose="02040503050406030204" pitchFamily="18" charset="0"/>
                      </a:rPr>
                      <m:t>=0</m:t>
                    </m:r>
                  </m:oMath>
                </a14:m>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In our system of linear constraints, we have employees working at least 40 </a:t>
                </a:r>
                <a:r>
                  <a:rPr lang="en-US" sz="2000" dirty="0" err="1">
                    <a:solidFill>
                      <a:srgbClr val="404040"/>
                    </a:solidFill>
                    <a:latin typeface="Corbel" panose="020B0503020204020204" pitchFamily="34" charset="0"/>
                  </a:rPr>
                  <a:t>hr</a:t>
                </a: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Move on to P2 for minimization of </a:t>
                </a:r>
                <a14:m>
                  <m:oMath xmlns:m="http://schemas.openxmlformats.org/officeDocument/2006/math">
                    <m:sSubSup>
                      <m:sSubSupPr>
                        <m:ctrlPr>
                          <a:rPr lang="en-US" sz="2000" i="1">
                            <a:solidFill>
                              <a:srgbClr val="A71B86"/>
                            </a:solidFill>
                            <a:latin typeface="Cambria Math" panose="02040503050406030204" pitchFamily="18" charset="0"/>
                          </a:rPr>
                        </m:ctrlPr>
                      </m:sSubSupPr>
                      <m:e>
                        <m:r>
                          <a:rPr lang="en-US" sz="2000" i="1">
                            <a:solidFill>
                              <a:srgbClr val="A71B86"/>
                            </a:solidFill>
                            <a:latin typeface="Cambria Math" panose="02040503050406030204" pitchFamily="18" charset="0"/>
                          </a:rPr>
                          <m:t>𝑑</m:t>
                        </m:r>
                      </m:e>
                      <m:sub>
                        <m:r>
                          <a:rPr lang="en-US" sz="2000" b="0" i="1" smtClean="0">
                            <a:solidFill>
                              <a:srgbClr val="A71B86"/>
                            </a:solidFill>
                            <a:latin typeface="Cambria Math" panose="02040503050406030204" pitchFamily="18" charset="0"/>
                          </a:rPr>
                          <m:t>2</m:t>
                        </m:r>
                      </m:sub>
                      <m:sup>
                        <m:r>
                          <a:rPr lang="en-US" sz="2000" i="1">
                            <a:solidFill>
                              <a:srgbClr val="A71B86"/>
                            </a:solidFill>
                            <a:latin typeface="Cambria Math" panose="02040503050406030204" pitchFamily="18" charset="0"/>
                          </a:rPr>
                          <m:t>−</m:t>
                        </m:r>
                      </m:sup>
                    </m:sSubSup>
                  </m:oMath>
                </a14:m>
                <a:endParaRPr lang="en-US" sz="2000" dirty="0">
                  <a:solidFill>
                    <a:srgbClr val="A71B86"/>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Notice from last solution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2</m:t>
                        </m:r>
                      </m:sub>
                      <m:sup>
                        <m:r>
                          <a:rPr lang="en-US" sz="2000" i="1">
                            <a:latin typeface="Cambria Math" panose="02040503050406030204" pitchFamily="18" charset="0"/>
                          </a:rPr>
                          <m:t>−</m:t>
                        </m:r>
                      </m:sup>
                    </m:sSubSup>
                    <m:r>
                      <a:rPr lang="en-US" sz="2000">
                        <a:latin typeface="Cambria Math" panose="02040503050406030204" pitchFamily="18" charset="0"/>
                      </a:rPr>
                      <m:t>=0</m:t>
                    </m:r>
                  </m:oMath>
                </a14:m>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Optimal solution from P1 minimizes objective function from P2</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Unnecessary to consider P3 since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3</m:t>
                        </m:r>
                      </m:sub>
                      <m:sup>
                        <m:r>
                          <a:rPr lang="en-US" sz="2000" b="0" i="1" smtClean="0">
                            <a:latin typeface="Cambria Math" panose="02040503050406030204" pitchFamily="18" charset="0"/>
                          </a:rPr>
                          <m:t>+</m:t>
                        </m:r>
                      </m:sup>
                    </m:sSubSup>
                    <m:r>
                      <a:rPr lang="en-US" sz="2000">
                        <a:latin typeface="Cambria Math" panose="02040503050406030204" pitchFamily="18" charset="0"/>
                      </a:rPr>
                      <m:t>=0</m:t>
                    </m:r>
                  </m:oMath>
                </a14:m>
                <a:r>
                  <a:rPr lang="en-US" sz="2000" dirty="0">
                    <a:solidFill>
                      <a:srgbClr val="404040"/>
                    </a:solidFill>
                    <a:latin typeface="Corbel" panose="020B0503020204020204" pitchFamily="34" charset="0"/>
                  </a:rPr>
                  <a:t> under optimal solution of P1</a:t>
                </a:r>
              </a:p>
            </p:txBody>
          </p:sp>
        </mc:Choice>
        <mc:Fallback xmlns="">
          <p:sp>
            <p:nvSpPr>
              <p:cNvPr id="36" name="TextBox 35">
                <a:extLst>
                  <a:ext uri="{FF2B5EF4-FFF2-40B4-BE49-F238E27FC236}">
                    <a16:creationId xmlns:a16="http://schemas.microsoft.com/office/drawing/2014/main" id="{389720C5-6DCB-428D-8C4F-A02DEC239333}"/>
                  </a:ext>
                </a:extLst>
              </p:cNvPr>
              <p:cNvSpPr txBox="1">
                <a:spLocks noRot="1" noChangeAspect="1" noMove="1" noResize="1" noEditPoints="1" noAdjustHandles="1" noChangeArrowheads="1" noChangeShapeType="1" noTextEdit="1"/>
              </p:cNvSpPr>
              <p:nvPr/>
            </p:nvSpPr>
            <p:spPr>
              <a:xfrm>
                <a:off x="773935" y="1947592"/>
                <a:ext cx="9018069" cy="4708981"/>
              </a:xfrm>
              <a:prstGeom prst="rect">
                <a:avLst/>
              </a:prstGeom>
              <a:blipFill>
                <a:blip r:embed="rId4"/>
                <a:stretch>
                  <a:fillRect l="-609" t="-647" b="-1294"/>
                </a:stretch>
              </a:blipFill>
            </p:spPr>
            <p:txBody>
              <a:bodyPr/>
              <a:lstStyle/>
              <a:p>
                <a:r>
                  <a:rPr lang="en-US">
                    <a:noFill/>
                  </a:rPr>
                  <a:t> </a:t>
                </a:r>
              </a:p>
            </p:txBody>
          </p:sp>
        </mc:Fallback>
      </mc:AlternateContent>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6C2B4EF-0958-4FBF-B8B0-3C2F08C3E6E1}"/>
                  </a:ext>
                </a:extLst>
              </p:cNvPr>
              <p:cNvSpPr txBox="1"/>
              <p:nvPr/>
            </p:nvSpPr>
            <p:spPr>
              <a:xfrm>
                <a:off x="619243" y="3286818"/>
                <a:ext cx="8802951" cy="707886"/>
              </a:xfrm>
              <a:prstGeom prst="rect">
                <a:avLst/>
              </a:prstGeom>
              <a:noFill/>
            </p:spPr>
            <p:txBody>
              <a:bodyPr wrap="square" rtlCol="0">
                <a:spAutoFit/>
              </a:bodyPr>
              <a:lstStyle/>
              <a:p>
                <a:r>
                  <a:rPr lang="en-US" sz="2000" dirty="0"/>
                  <a:t>	</a:t>
                </a:r>
                <a14:m>
                  <m:oMath xmlns:m="http://schemas.openxmlformats.org/officeDocument/2006/math">
                    <m:r>
                      <a:rPr lang="en-US" sz="2000" i="1">
                        <a:latin typeface="Cambria Math" panose="02040503050406030204" pitchFamily="18" charset="0"/>
                      </a:rPr>
                      <m:t>𝑥</m:t>
                    </m:r>
                    <m:r>
                      <a:rPr lang="en-US" sz="2000" b="0" i="1" smtClean="0">
                        <a:latin typeface="Cambria Math" panose="02040503050406030204" pitchFamily="18" charset="0"/>
                      </a:rPr>
                      <m:t>=15      </m:t>
                    </m:r>
                    <m:r>
                      <a:rPr lang="en-US" sz="2000" i="1">
                        <a:latin typeface="Cambria Math" panose="02040503050406030204" pitchFamily="18" charset="0"/>
                      </a:rPr>
                      <m:t>𝑦</m:t>
                    </m:r>
                    <m:r>
                      <a:rPr lang="en-US" sz="2000" b="0" i="1" smtClean="0">
                        <a:latin typeface="Cambria Math" panose="02040503050406030204" pitchFamily="18" charset="0"/>
                      </a:rPr>
                      <m:t>=20       </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1</m:t>
                        </m:r>
                      </m:sub>
                      <m:sup>
                        <m:r>
                          <a:rPr lang="en-US" sz="2000" i="1">
                            <a:latin typeface="Cambria Math" panose="02040503050406030204" pitchFamily="18" charset="0"/>
                          </a:rPr>
                          <m:t>+</m:t>
                        </m:r>
                      </m:sup>
                    </m:sSubSup>
                    <m:r>
                      <a:rPr lang="en-US" sz="2000" i="1">
                        <a:latin typeface="Cambria Math" panose="02040503050406030204" pitchFamily="18" charset="0"/>
                      </a:rPr>
                      <m:t>=15</m:t>
                    </m:r>
                    <m:r>
                      <a:rPr lang="en-US" sz="2000" b="0" i="1" smtClean="0">
                        <a:latin typeface="Cambria Math" panose="02040503050406030204" pitchFamily="18" charset="0"/>
                      </a:rPr>
                      <m:t>     </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=5</m:t>
                    </m:r>
                    <m:r>
                      <a:rPr lang="en-US" sz="2000" b="0" i="1" smtClean="0">
                        <a:latin typeface="Cambria Math" panose="02040503050406030204" pitchFamily="18" charset="0"/>
                      </a:rPr>
                      <m:t>      </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5</m:t>
                        </m:r>
                      </m:sub>
                      <m:sup>
                        <m:r>
                          <a:rPr lang="en-US" sz="2000" i="1">
                            <a:latin typeface="Cambria Math" panose="02040503050406030204" pitchFamily="18" charset="0"/>
                          </a:rPr>
                          <m:t>−</m:t>
                        </m:r>
                      </m:sup>
                    </m:sSubSup>
                    <m:r>
                      <a:rPr lang="en-US" sz="2000" i="1">
                        <a:latin typeface="Cambria Math" panose="02040503050406030204" pitchFamily="18" charset="0"/>
                      </a:rPr>
                      <m:t>=15</m:t>
                    </m:r>
                  </m:oMath>
                </a14:m>
                <a:endParaRPr lang="en-US" sz="2000" b="0" i="1" dirty="0">
                  <a:latin typeface="Cambria Math" panose="02040503050406030204" pitchFamily="18" charset="0"/>
                </a:endParaRPr>
              </a:p>
              <a:p>
                <a:r>
                  <a:rPr lang="en-US" sz="2000" dirty="0"/>
                  <a: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1</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2</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2</m:t>
                        </m:r>
                      </m:sub>
                      <m:sup>
                        <m:r>
                          <a:rPr lang="en-US" sz="2000" i="1">
                            <a:latin typeface="Cambria Math" panose="02040503050406030204" pitchFamily="18" charset="0"/>
                          </a:rPr>
                          <m:t>+</m:t>
                        </m:r>
                      </m:sup>
                    </m:sSubSup>
                    <m:r>
                      <a:rPr lang="en-US" sz="2000" b="0" i="0"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3</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3</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6</m:t>
                        </m:r>
                      </m:sub>
                      <m:sup>
                        <m:r>
                          <a:rPr lang="en-US" sz="2000" i="1">
                            <a:latin typeface="Cambria Math" panose="02040503050406030204" pitchFamily="18" charset="0"/>
                          </a:rPr>
                          <m:t>−</m:t>
                        </m:r>
                      </m:sup>
                    </m:sSubSup>
                    <m:r>
                      <a:rPr lang="en-US" sz="2000" b="0" i="1" smtClean="0">
                        <a:latin typeface="Cambria Math" panose="02040503050406030204" pitchFamily="18" charset="0"/>
                      </a:rPr>
                      <m:t>=0</m:t>
                    </m:r>
                  </m:oMath>
                </a14:m>
                <a:r>
                  <a:rPr lang="en-US" sz="2000" dirty="0"/>
                  <a:t>	</a:t>
                </a:r>
              </a:p>
            </p:txBody>
          </p:sp>
        </mc:Choice>
        <mc:Fallback xmlns="">
          <p:sp>
            <p:nvSpPr>
              <p:cNvPr id="23" name="TextBox 22">
                <a:extLst>
                  <a:ext uri="{FF2B5EF4-FFF2-40B4-BE49-F238E27FC236}">
                    <a16:creationId xmlns:a16="http://schemas.microsoft.com/office/drawing/2014/main" id="{B6C2B4EF-0958-4FBF-B8B0-3C2F08C3E6E1}"/>
                  </a:ext>
                </a:extLst>
              </p:cNvPr>
              <p:cNvSpPr txBox="1">
                <a:spLocks noRot="1" noChangeAspect="1" noMove="1" noResize="1" noEditPoints="1" noAdjustHandles="1" noChangeArrowheads="1" noChangeShapeType="1" noTextEdit="1"/>
              </p:cNvSpPr>
              <p:nvPr/>
            </p:nvSpPr>
            <p:spPr>
              <a:xfrm>
                <a:off x="619243" y="3286818"/>
                <a:ext cx="8802951" cy="707886"/>
              </a:xfrm>
              <a:prstGeom prst="rect">
                <a:avLst/>
              </a:prstGeom>
              <a:blipFill>
                <a:blip r:embed="rId7"/>
                <a:stretch>
                  <a:fillRect b="-862"/>
                </a:stretch>
              </a:blipFill>
            </p:spPr>
            <p:txBody>
              <a:bodyPr/>
              <a:lstStyle/>
              <a:p>
                <a:r>
                  <a:rPr lang="en-US">
                    <a:noFill/>
                  </a:rPr>
                  <a:t> </a:t>
                </a:r>
              </a:p>
            </p:txBody>
          </p:sp>
        </mc:Fallback>
      </mc:AlternateContent>
    </p:spTree>
    <p:extLst>
      <p:ext uri="{BB962C8B-B14F-4D97-AF65-F5344CB8AC3E}">
        <p14:creationId xmlns:p14="http://schemas.microsoft.com/office/powerpoint/2010/main" val="3229650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Beaver Creek Pottery</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9018069"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See tab </a:t>
                </a:r>
                <a:r>
                  <a:rPr lang="en-US" sz="2000" dirty="0">
                    <a:solidFill>
                      <a:srgbClr val="A71B86"/>
                    </a:solidFill>
                    <a:latin typeface="Corbel" panose="020B0503020204020204" pitchFamily="34" charset="0"/>
                  </a:rPr>
                  <a:t>Priority 4</a:t>
                </a:r>
                <a:r>
                  <a:rPr lang="en-US" sz="2000" dirty="0">
                    <a:solidFill>
                      <a:srgbClr val="404040"/>
                    </a:solidFill>
                    <a:latin typeface="Corbel" panose="020B0503020204020204" pitchFamily="34" charset="0"/>
                  </a:rPr>
                  <a:t> for minimization of </a:t>
                </a:r>
                <a14:m>
                  <m:oMath xmlns:m="http://schemas.openxmlformats.org/officeDocument/2006/math">
                    <m:sSubSup>
                      <m:sSubSupPr>
                        <m:ctrlPr>
                          <a:rPr lang="en-US" sz="2000" i="1" smtClean="0">
                            <a:solidFill>
                              <a:srgbClr val="A71B86"/>
                            </a:solidFill>
                            <a:latin typeface="Cambria Math" panose="02040503050406030204" pitchFamily="18" charset="0"/>
                          </a:rPr>
                        </m:ctrlPr>
                      </m:sSubSupPr>
                      <m:e>
                        <m:r>
                          <a:rPr lang="en-US" sz="2000" i="1">
                            <a:solidFill>
                              <a:srgbClr val="A71B86"/>
                            </a:solidFill>
                            <a:latin typeface="Cambria Math" panose="02040503050406030204" pitchFamily="18" charset="0"/>
                          </a:rPr>
                          <m:t>𝑑</m:t>
                        </m:r>
                      </m:e>
                      <m:sub>
                        <m:r>
                          <a:rPr lang="en-US" sz="2000" b="0" i="1" smtClean="0">
                            <a:solidFill>
                              <a:srgbClr val="A71B86"/>
                            </a:solidFill>
                            <a:latin typeface="Cambria Math" panose="02040503050406030204" pitchFamily="18" charset="0"/>
                          </a:rPr>
                          <m:t>4</m:t>
                        </m:r>
                      </m:sub>
                      <m:sup>
                        <m:r>
                          <a:rPr lang="en-US" sz="2000" b="0" i="1" smtClean="0">
                            <a:solidFill>
                              <a:srgbClr val="A71B86"/>
                            </a:solidFill>
                            <a:latin typeface="Cambria Math" panose="02040503050406030204" pitchFamily="18" charset="0"/>
                          </a:rPr>
                          <m:t>+</m:t>
                        </m:r>
                      </m:sup>
                    </m:sSubSup>
                  </m:oMath>
                </a14:m>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To ensure none of the optimal values achieved thus far change when we attempt to minimize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4</m:t>
                        </m:r>
                      </m:sub>
                      <m:sup>
                        <m:r>
                          <a:rPr lang="en-US" sz="2000" b="0" i="1" smtClean="0">
                            <a:latin typeface="Cambria Math" panose="02040503050406030204" pitchFamily="18" charset="0"/>
                          </a:rPr>
                          <m:t>+</m:t>
                        </m:r>
                      </m:sup>
                    </m:sSubSup>
                  </m:oMath>
                </a14:m>
                <a:r>
                  <a:rPr lang="en-US" sz="2000" dirty="0">
                    <a:solidFill>
                      <a:srgbClr val="404040"/>
                    </a:solidFill>
                    <a:latin typeface="Corbel" panose="020B0503020204020204" pitchFamily="34" charset="0"/>
                  </a:rPr>
                  <a:t>, we add the values attained as constraints</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We add one constraint for each goal we have already attained</a:t>
                </a:r>
              </a:p>
            </p:txBody>
          </p:sp>
        </mc:Choice>
        <mc:Fallback xmlns="">
          <p:sp>
            <p:nvSpPr>
              <p:cNvPr id="36" name="TextBox 35">
                <a:extLst>
                  <a:ext uri="{FF2B5EF4-FFF2-40B4-BE49-F238E27FC236}">
                    <a16:creationId xmlns:a16="http://schemas.microsoft.com/office/drawing/2014/main" id="{389720C5-6DCB-428D-8C4F-A02DEC239333}"/>
                  </a:ext>
                </a:extLst>
              </p:cNvPr>
              <p:cNvSpPr txBox="1">
                <a:spLocks noRot="1" noChangeAspect="1" noMove="1" noResize="1" noEditPoints="1" noAdjustHandles="1" noChangeArrowheads="1" noChangeShapeType="1" noTextEdit="1"/>
              </p:cNvSpPr>
              <p:nvPr/>
            </p:nvSpPr>
            <p:spPr>
              <a:xfrm>
                <a:off x="773935" y="1947592"/>
                <a:ext cx="9018069" cy="1323439"/>
              </a:xfrm>
              <a:prstGeom prst="rect">
                <a:avLst/>
              </a:prstGeom>
              <a:blipFill>
                <a:blip r:embed="rId4"/>
                <a:stretch>
                  <a:fillRect l="-609" t="-2294" b="-6881"/>
                </a:stretch>
              </a:blipFill>
            </p:spPr>
            <p:txBody>
              <a:bodyPr/>
              <a:lstStyle/>
              <a:p>
                <a:r>
                  <a:rPr lang="en-US">
                    <a:noFill/>
                  </a:rPr>
                  <a:t> </a:t>
                </a:r>
              </a:p>
            </p:txBody>
          </p:sp>
        </mc:Fallback>
      </mc:AlternateContent>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E12E3D9A-89F6-40F3-BEAE-89D37BC9B2E1}"/>
                  </a:ext>
                </a:extLst>
              </p:cNvPr>
              <p:cNvSpPr txBox="1"/>
              <p:nvPr/>
            </p:nvSpPr>
            <p:spPr>
              <a:xfrm>
                <a:off x="1248024" y="3256410"/>
                <a:ext cx="8802951" cy="3170099"/>
              </a:xfrm>
              <a:prstGeom prst="rect">
                <a:avLst/>
              </a:prstGeom>
              <a:noFill/>
            </p:spPr>
            <p:txBody>
              <a:bodyPr wrap="square" rtlCol="0">
                <a:spAutoFit/>
              </a:bodyPr>
              <a:lstStyle/>
              <a:p>
                <a:r>
                  <a:rPr lang="en-US" sz="2000" b="0" dirty="0">
                    <a:latin typeface="Corbel" panose="020B0503020204020204" pitchFamily="34" charset="0"/>
                  </a:rPr>
                  <a:t>Minimize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4</m:t>
                        </m:r>
                      </m:sub>
                      <m:sup>
                        <m:r>
                          <a:rPr lang="en-US" sz="2000" i="1">
                            <a:latin typeface="Cambria Math" panose="02040503050406030204" pitchFamily="18" charset="0"/>
                          </a:rPr>
                          <m:t>+</m:t>
                        </m:r>
                      </m:sup>
                    </m:sSubSup>
                  </m:oMath>
                </a14:m>
                <a:endParaRPr lang="en-US" sz="2000" dirty="0">
                  <a:latin typeface="Corbel" panose="020B0503020204020204" pitchFamily="34" charset="0"/>
                </a:endParaRPr>
              </a:p>
              <a:p>
                <a:endParaRPr lang="en-US" sz="2000" dirty="0">
                  <a:latin typeface="Corbel" panose="020B0503020204020204" pitchFamily="34" charset="0"/>
                </a:endParaRPr>
              </a:p>
              <a:p>
                <a:r>
                  <a:rPr lang="en-US" sz="2000" dirty="0">
                    <a:latin typeface="Corbel" panose="020B0503020204020204" pitchFamily="34" charset="0"/>
                  </a:rPr>
                  <a:t>Subject to	</a:t>
                </a:r>
                <a:r>
                  <a:rPr lang="en-US" sz="2000" dirty="0"/>
                  <a:t> </a:t>
                </a:r>
                <a14:m>
                  <m:oMath xmlns:m="http://schemas.openxmlformats.org/officeDocument/2006/math">
                    <m:r>
                      <a:rPr lang="en-US" sz="2000" i="1">
                        <a:latin typeface="Cambria Math" panose="02040503050406030204" pitchFamily="18" charset="0"/>
                      </a:rPr>
                      <m:t>𝑥</m:t>
                    </m:r>
                    <m:r>
                      <a:rPr lang="en-US" sz="2000" i="1">
                        <a:latin typeface="Cambria Math" panose="02040503050406030204" pitchFamily="18" charset="0"/>
                      </a:rPr>
                      <m:t>+2</m:t>
                    </m:r>
                    <m:r>
                      <a:rPr lang="en-US" sz="2000" i="1">
                        <a:latin typeface="Cambria Math" panose="02040503050406030204" pitchFamily="18" charset="0"/>
                      </a:rPr>
                      <m:t>𝑦</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1</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1</m:t>
                        </m:r>
                      </m:sub>
                      <m:sup>
                        <m:r>
                          <a:rPr lang="en-US" sz="2000" i="1">
                            <a:latin typeface="Cambria Math" panose="02040503050406030204" pitchFamily="18" charset="0"/>
                          </a:rPr>
                          <m:t>+</m:t>
                        </m:r>
                      </m:sup>
                    </m:sSubSup>
                    <m:r>
                      <a:rPr lang="en-US" sz="2000" i="1">
                        <a:latin typeface="Cambria Math" panose="02040503050406030204" pitchFamily="18" charset="0"/>
                      </a:rPr>
                      <m:t>=40</m:t>
                    </m:r>
                  </m:oMath>
                </a14:m>
                <a:r>
                  <a:rPr lang="en-US" sz="2000" dirty="0"/>
                  <a:t>			(</a:t>
                </a:r>
                <a:r>
                  <a:rPr lang="en-US" sz="2000" dirty="0">
                    <a:solidFill>
                      <a:srgbClr val="A71B86"/>
                    </a:solidFill>
                  </a:rPr>
                  <a:t>Labor</a:t>
                </a:r>
                <a:r>
                  <a:rPr lang="en-US" sz="2000" dirty="0"/>
                  <a:t>)</a:t>
                </a:r>
                <a:endParaRPr lang="en-US" sz="2000" dirty="0">
                  <a:latin typeface="Corbel" panose="020B0503020204020204" pitchFamily="34" charset="0"/>
                </a:endParaRPr>
              </a:p>
              <a:p>
                <a:r>
                  <a:rPr lang="en-US" sz="2000" dirty="0"/>
                  <a:t>		</a:t>
                </a:r>
                <a14:m>
                  <m:oMath xmlns:m="http://schemas.openxmlformats.org/officeDocument/2006/math">
                    <m:r>
                      <a:rPr lang="en-US" sz="2000">
                        <a:latin typeface="Cambria Math" panose="02040503050406030204" pitchFamily="18" charset="0"/>
                      </a:rPr>
                      <m:t>40</m:t>
                    </m:r>
                    <m:r>
                      <a:rPr lang="en-US" sz="2000" i="1">
                        <a:latin typeface="Cambria Math" panose="02040503050406030204" pitchFamily="18" charset="0"/>
                      </a:rPr>
                      <m:t>𝑥</m:t>
                    </m:r>
                    <m:r>
                      <a:rPr lang="en-US" sz="2000" i="1">
                        <a:latin typeface="Cambria Math" panose="02040503050406030204" pitchFamily="18" charset="0"/>
                      </a:rPr>
                      <m:t>+50</m:t>
                    </m:r>
                    <m:r>
                      <a:rPr lang="en-US" sz="2000" i="1">
                        <a:latin typeface="Cambria Math" panose="02040503050406030204" pitchFamily="18" charset="0"/>
                      </a:rPr>
                      <m:t>𝑦</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2</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2</m:t>
                        </m:r>
                      </m:sub>
                      <m:sup>
                        <m:r>
                          <a:rPr lang="en-US" sz="2000" i="1">
                            <a:latin typeface="Cambria Math" panose="02040503050406030204" pitchFamily="18" charset="0"/>
                          </a:rPr>
                          <m:t>+</m:t>
                        </m:r>
                      </m:sup>
                    </m:sSubSup>
                    <m:r>
                      <a:rPr lang="en-US" sz="2000" i="1">
                        <a:latin typeface="Cambria Math" panose="02040503050406030204" pitchFamily="18" charset="0"/>
                      </a:rPr>
                      <m:t>=1600</m:t>
                    </m:r>
                  </m:oMath>
                </a14:m>
                <a:r>
                  <a:rPr lang="en-US" sz="2000" dirty="0"/>
                  <a:t>		(</a:t>
                </a:r>
                <a:r>
                  <a:rPr lang="en-US" sz="2000" dirty="0">
                    <a:solidFill>
                      <a:srgbClr val="A71B86"/>
                    </a:solidFill>
                  </a:rPr>
                  <a:t>Profit</a:t>
                </a:r>
                <a:r>
                  <a:rPr lang="en-US" sz="2000" dirty="0"/>
                  <a:t>)	</a:t>
                </a:r>
              </a:p>
              <a:p>
                <a:r>
                  <a:rPr lang="en-US" sz="2000" dirty="0"/>
                  <a:t>		</a:t>
                </a:r>
                <a14:m>
                  <m:oMath xmlns:m="http://schemas.openxmlformats.org/officeDocument/2006/math">
                    <m:r>
                      <a:rPr lang="en-US" sz="2000" i="1">
                        <a:latin typeface="Cambria Math" panose="02040503050406030204" pitchFamily="18" charset="0"/>
                      </a:rPr>
                      <m:t>4</m:t>
                    </m:r>
                    <m:r>
                      <a:rPr lang="en-US" sz="2000" i="1">
                        <a:latin typeface="Cambria Math" panose="02040503050406030204" pitchFamily="18" charset="0"/>
                      </a:rPr>
                      <m:t>𝑥</m:t>
                    </m:r>
                    <m:r>
                      <a:rPr lang="en-US" sz="2000" i="1">
                        <a:latin typeface="Cambria Math" panose="02040503050406030204" pitchFamily="18" charset="0"/>
                      </a:rPr>
                      <m:t>+3</m:t>
                    </m:r>
                    <m:r>
                      <a:rPr lang="en-US" sz="2000" i="1">
                        <a:latin typeface="Cambria Math" panose="02040503050406030204" pitchFamily="18" charset="0"/>
                      </a:rPr>
                      <m:t>𝑦</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3</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3</m:t>
                        </m:r>
                      </m:sub>
                      <m:sup>
                        <m:r>
                          <a:rPr lang="en-US" sz="2000" i="1">
                            <a:latin typeface="Cambria Math" panose="02040503050406030204" pitchFamily="18" charset="0"/>
                          </a:rPr>
                          <m:t>+</m:t>
                        </m:r>
                      </m:sup>
                    </m:sSubSup>
                    <m:r>
                      <a:rPr lang="en-US" sz="2000" i="1">
                        <a:latin typeface="Cambria Math" panose="02040503050406030204" pitchFamily="18" charset="0"/>
                      </a:rPr>
                      <m:t>=120</m:t>
                    </m:r>
                  </m:oMath>
                </a14:m>
                <a:r>
                  <a:rPr lang="en-US" sz="2000" dirty="0"/>
                  <a:t>		(</a:t>
                </a:r>
                <a:r>
                  <a:rPr lang="en-US" sz="2000" dirty="0">
                    <a:solidFill>
                      <a:srgbClr val="A71B86"/>
                    </a:solidFill>
                  </a:rPr>
                  <a:t>Clay</a:t>
                </a:r>
                <a:r>
                  <a:rPr lang="en-US" sz="2000" dirty="0"/>
                  <a:t>)</a:t>
                </a:r>
              </a:p>
              <a:p>
                <a:r>
                  <a:rPr lang="en-US" sz="2000" dirty="0"/>
                  <a: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1</m:t>
                        </m:r>
                      </m:sub>
                      <m:sup>
                        <m:r>
                          <a:rPr lang="en-US" sz="2000" b="0" i="1" smtClean="0">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=10</m:t>
                    </m:r>
                  </m:oMath>
                </a14:m>
                <a:r>
                  <a:rPr lang="en-US" sz="2000" dirty="0"/>
                  <a:t>			(</a:t>
                </a:r>
                <a:r>
                  <a:rPr lang="en-US" sz="2000" dirty="0">
                    <a:solidFill>
                      <a:srgbClr val="A71B86"/>
                    </a:solidFill>
                  </a:rPr>
                  <a:t>Overtime</a:t>
                </a:r>
                <a:r>
                  <a:rPr lang="en-US" sz="2000" dirty="0"/>
                  <a:t>)</a:t>
                </a:r>
              </a:p>
              <a:p>
                <a:r>
                  <a:rPr lang="en-US" sz="2000" dirty="0"/>
                  <a:t>		</a:t>
                </a:r>
                <a14:m>
                  <m:oMath xmlns:m="http://schemas.openxmlformats.org/officeDocument/2006/math">
                    <m:r>
                      <a:rPr lang="en-US" sz="2000" i="1">
                        <a:latin typeface="Cambria Math" panose="02040503050406030204" pitchFamily="18" charset="0"/>
                      </a:rPr>
                      <m:t>𝑥</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5</m:t>
                        </m:r>
                      </m:sub>
                      <m:sup>
                        <m:r>
                          <a:rPr lang="en-US" sz="2000" i="1">
                            <a:latin typeface="Cambria Math" panose="02040503050406030204" pitchFamily="18" charset="0"/>
                          </a:rPr>
                          <m:t>−</m:t>
                        </m:r>
                      </m:sup>
                    </m:sSubSup>
                    <m:r>
                      <a:rPr lang="en-US" sz="2000" i="1">
                        <a:latin typeface="Cambria Math" panose="02040503050406030204" pitchFamily="18" charset="0"/>
                      </a:rPr>
                      <m:t>=30</m:t>
                    </m:r>
                  </m:oMath>
                </a14:m>
                <a:r>
                  <a:rPr lang="en-US" sz="2000" dirty="0"/>
                  <a:t>				(</a:t>
                </a:r>
                <a:r>
                  <a:rPr lang="en-US" sz="2000" dirty="0">
                    <a:solidFill>
                      <a:srgbClr val="A71B86"/>
                    </a:solidFill>
                  </a:rPr>
                  <a:t>Bowls</a:t>
                </a:r>
                <a:r>
                  <a:rPr lang="en-US" sz="2000" dirty="0"/>
                  <a:t>)	</a:t>
                </a:r>
              </a:p>
              <a:p>
                <a:r>
                  <a:rPr lang="en-US" sz="2000" dirty="0"/>
                  <a:t>		</a:t>
                </a:r>
                <a14:m>
                  <m:oMath xmlns:m="http://schemas.openxmlformats.org/officeDocument/2006/math">
                    <m:r>
                      <a:rPr lang="en-US" sz="2000" i="1">
                        <a:latin typeface="Cambria Math" panose="02040503050406030204" pitchFamily="18" charset="0"/>
                      </a:rPr>
                      <m:t>𝑦</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6</m:t>
                        </m:r>
                      </m:sub>
                      <m:sup>
                        <m:r>
                          <a:rPr lang="en-US" sz="2000" i="1">
                            <a:latin typeface="Cambria Math" panose="02040503050406030204" pitchFamily="18" charset="0"/>
                          </a:rPr>
                          <m:t>−</m:t>
                        </m:r>
                      </m:sup>
                    </m:sSubSup>
                    <m:r>
                      <a:rPr lang="en-US" sz="2000" i="1">
                        <a:latin typeface="Cambria Math" panose="02040503050406030204" pitchFamily="18" charset="0"/>
                      </a:rPr>
                      <m:t>=20</m:t>
                    </m:r>
                  </m:oMath>
                </a14:m>
                <a:r>
                  <a:rPr lang="en-US" sz="2000" dirty="0"/>
                  <a:t>				(</a:t>
                </a:r>
                <a:r>
                  <a:rPr lang="en-US" sz="2000" dirty="0">
                    <a:solidFill>
                      <a:srgbClr val="A71B86"/>
                    </a:solidFill>
                  </a:rPr>
                  <a:t>Mugs</a:t>
                </a:r>
                <a:r>
                  <a:rPr lang="en-US" sz="2000" dirty="0"/>
                  <a:t>)</a:t>
                </a:r>
              </a:p>
              <a:p>
                <a:r>
                  <a:rPr lang="en-US" sz="2000" dirty="0"/>
                  <a: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1</m:t>
                        </m:r>
                      </m:sub>
                      <m:sup>
                        <m:r>
                          <a:rPr lang="en-US" sz="2000" i="1">
                            <a:latin typeface="Cambria Math" panose="02040503050406030204" pitchFamily="18" charset="0"/>
                          </a:rPr>
                          <m:t>−</m:t>
                        </m:r>
                      </m:sup>
                    </m:sSubSup>
                  </m:oMath>
                </a14:m>
                <a:r>
                  <a:rPr lang="en-US" sz="2000" dirty="0"/>
                  <a: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2</m:t>
                        </m:r>
                      </m:sub>
                      <m:sup>
                        <m:r>
                          <a:rPr lang="en-US" sz="2000" i="1">
                            <a:latin typeface="Cambria Math" panose="02040503050406030204" pitchFamily="18" charset="0"/>
                          </a:rPr>
                          <m:t>−</m:t>
                        </m:r>
                      </m:sup>
                    </m:sSubSup>
                  </m:oMath>
                </a14:m>
                <a:r>
                  <a:rPr lang="en-US" sz="2000" dirty="0"/>
                  <a: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3</m:t>
                        </m:r>
                      </m:sub>
                      <m:sup>
                        <m:r>
                          <a:rPr lang="en-US" sz="2000" i="1">
                            <a:latin typeface="Cambria Math" panose="02040503050406030204" pitchFamily="18" charset="0"/>
                          </a:rPr>
                          <m:t>+</m:t>
                        </m:r>
                      </m:sup>
                    </m:sSubSup>
                    <m:r>
                      <a:rPr lang="en-US" sz="2000" b="0" i="1" smtClean="0">
                        <a:latin typeface="Cambria Math" panose="02040503050406030204" pitchFamily="18" charset="0"/>
                      </a:rPr>
                      <m:t>=0</m:t>
                    </m:r>
                  </m:oMath>
                </a14:m>
                <a:r>
                  <a:rPr lang="en-US" sz="2000" dirty="0"/>
                  <a:t>						</a:t>
                </a:r>
                <a14:m>
                  <m:oMath xmlns:m="http://schemas.openxmlformats.org/officeDocument/2006/math">
                    <m:r>
                      <a:rPr lang="en-US" sz="2000" i="1">
                        <a:latin typeface="Cambria Math" panose="02040503050406030204" pitchFamily="18" charset="0"/>
                      </a:rPr>
                      <m:t>𝑥</m:t>
                    </m:r>
                    <m:r>
                      <a:rPr lang="en-US" sz="2000" b="0" i="1" smtClean="0">
                        <a:latin typeface="Cambria Math" panose="02040503050406030204" pitchFamily="18" charset="0"/>
                      </a:rPr>
                      <m:t>,</m:t>
                    </m:r>
                    <m:r>
                      <a:rPr lang="en-US" sz="2000" i="1">
                        <a:latin typeface="Cambria Math" panose="02040503050406030204" pitchFamily="18" charset="0"/>
                      </a:rPr>
                      <m:t>𝑦</m:t>
                    </m:r>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𝑑</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2</m:t>
                        </m:r>
                      </m:sub>
                      <m:sup>
                        <m:r>
                          <a:rPr lang="en-US" sz="2000" i="1">
                            <a:latin typeface="Cambria Math" panose="02040503050406030204" pitchFamily="18" charset="0"/>
                          </a:rPr>
                          <m:t>+</m:t>
                        </m:r>
                      </m:sup>
                    </m:sSubSup>
                    <m:r>
                      <a:rPr lang="en-US" sz="2000" b="0" i="0"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3</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4</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5</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6</m:t>
                        </m:r>
                      </m:sub>
                      <m:sup>
                        <m:r>
                          <a:rPr lang="en-US" sz="2000" i="1">
                            <a:latin typeface="Cambria Math" panose="02040503050406030204" pitchFamily="18" charset="0"/>
                          </a:rPr>
                          <m:t>−</m:t>
                        </m:r>
                      </m:sup>
                    </m:sSubSup>
                    <m:r>
                      <a:rPr lang="en-US" sz="2000" b="0" i="1" smtClean="0">
                        <a:latin typeface="Cambria Math" panose="02040503050406030204" pitchFamily="18" charset="0"/>
                      </a:rPr>
                      <m:t>≥0</m:t>
                    </m:r>
                  </m:oMath>
                </a14:m>
                <a:r>
                  <a:rPr lang="en-US" sz="2000" dirty="0"/>
                  <a:t>	</a:t>
                </a:r>
              </a:p>
            </p:txBody>
          </p:sp>
        </mc:Choice>
        <mc:Fallback xmlns="">
          <p:sp>
            <p:nvSpPr>
              <p:cNvPr id="29" name="TextBox 28">
                <a:extLst>
                  <a:ext uri="{FF2B5EF4-FFF2-40B4-BE49-F238E27FC236}">
                    <a16:creationId xmlns:a16="http://schemas.microsoft.com/office/drawing/2014/main" id="{E12E3D9A-89F6-40F3-BEAE-89D37BC9B2E1}"/>
                  </a:ext>
                </a:extLst>
              </p:cNvPr>
              <p:cNvSpPr txBox="1">
                <a:spLocks noRot="1" noChangeAspect="1" noMove="1" noResize="1" noEditPoints="1" noAdjustHandles="1" noChangeArrowheads="1" noChangeShapeType="1" noTextEdit="1"/>
              </p:cNvSpPr>
              <p:nvPr/>
            </p:nvSpPr>
            <p:spPr>
              <a:xfrm>
                <a:off x="1248024" y="3256410"/>
                <a:ext cx="8802951" cy="3170099"/>
              </a:xfrm>
              <a:prstGeom prst="rect">
                <a:avLst/>
              </a:prstGeom>
              <a:blipFill>
                <a:blip r:embed="rId7"/>
                <a:stretch>
                  <a:fillRect l="-762" t="-962" b="-192"/>
                </a:stretch>
              </a:blipFill>
            </p:spPr>
            <p:txBody>
              <a:bodyPr/>
              <a:lstStyle/>
              <a:p>
                <a:r>
                  <a:rPr lang="en-US">
                    <a:noFill/>
                  </a:rPr>
                  <a:t> </a:t>
                </a:r>
              </a:p>
            </p:txBody>
          </p:sp>
        </mc:Fallback>
      </mc:AlternateContent>
    </p:spTree>
    <p:extLst>
      <p:ext uri="{BB962C8B-B14F-4D97-AF65-F5344CB8AC3E}">
        <p14:creationId xmlns:p14="http://schemas.microsoft.com/office/powerpoint/2010/main" val="3177908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Beaver Creek Pottery</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9018069"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See tab </a:t>
                </a:r>
                <a:r>
                  <a:rPr lang="en-US" sz="2000" dirty="0">
                    <a:solidFill>
                      <a:srgbClr val="A71B86"/>
                    </a:solidFill>
                    <a:latin typeface="Corbel" panose="020B0503020204020204" pitchFamily="34" charset="0"/>
                  </a:rPr>
                  <a:t>Priority 4</a:t>
                </a:r>
                <a:r>
                  <a:rPr lang="en-US" sz="2000" dirty="0">
                    <a:solidFill>
                      <a:srgbClr val="404040"/>
                    </a:solidFill>
                    <a:latin typeface="Corbel" panose="020B0503020204020204" pitchFamily="34" charset="0"/>
                  </a:rPr>
                  <a:t> for minimization of </a:t>
                </a:r>
                <a14:m>
                  <m:oMath xmlns:m="http://schemas.openxmlformats.org/officeDocument/2006/math">
                    <m:sSubSup>
                      <m:sSubSupPr>
                        <m:ctrlPr>
                          <a:rPr lang="en-US" sz="2000" i="1" smtClean="0">
                            <a:solidFill>
                              <a:srgbClr val="A71B86"/>
                            </a:solidFill>
                            <a:latin typeface="Cambria Math" panose="02040503050406030204" pitchFamily="18" charset="0"/>
                          </a:rPr>
                        </m:ctrlPr>
                      </m:sSubSupPr>
                      <m:e>
                        <m:r>
                          <a:rPr lang="en-US" sz="2000" i="1">
                            <a:solidFill>
                              <a:srgbClr val="A71B86"/>
                            </a:solidFill>
                            <a:latin typeface="Cambria Math" panose="02040503050406030204" pitchFamily="18" charset="0"/>
                          </a:rPr>
                          <m:t>𝑑</m:t>
                        </m:r>
                      </m:e>
                      <m:sub>
                        <m:r>
                          <a:rPr lang="en-US" sz="2000" b="0" i="1" smtClean="0">
                            <a:solidFill>
                              <a:srgbClr val="A71B86"/>
                            </a:solidFill>
                            <a:latin typeface="Cambria Math" panose="02040503050406030204" pitchFamily="18" charset="0"/>
                          </a:rPr>
                          <m:t>4</m:t>
                        </m:r>
                      </m:sub>
                      <m:sup>
                        <m:r>
                          <a:rPr lang="en-US" sz="2000" b="0" i="1" smtClean="0">
                            <a:solidFill>
                              <a:srgbClr val="A71B86"/>
                            </a:solidFill>
                            <a:latin typeface="Cambria Math" panose="02040503050406030204" pitchFamily="18" charset="0"/>
                          </a:rPr>
                          <m:t>+</m:t>
                        </m:r>
                      </m:sup>
                    </m:sSubSup>
                  </m:oMath>
                </a14:m>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Optimal solution</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Solution did not change and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=5</m:t>
                    </m:r>
                  </m:oMath>
                </a14:m>
                <a:r>
                  <a:rPr lang="en-US" sz="2000" dirty="0">
                    <a:solidFill>
                      <a:srgbClr val="404040"/>
                    </a:solidFill>
                    <a:latin typeface="Corbel" panose="020B0503020204020204" pitchFamily="34" charset="0"/>
                  </a:rPr>
                  <a:t>  in both cases</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Not possible to reduce the value of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4</m:t>
                        </m:r>
                      </m:sub>
                      <m:sup>
                        <m:r>
                          <a:rPr lang="en-US" sz="2000" i="1">
                            <a:latin typeface="Cambria Math" panose="02040503050406030204" pitchFamily="18" charset="0"/>
                          </a:rPr>
                          <m:t>+</m:t>
                        </m:r>
                      </m:sup>
                    </m:sSubSup>
                  </m:oMath>
                </a14:m>
                <a:r>
                  <a:rPr lang="en-US" sz="2000" dirty="0">
                    <a:solidFill>
                      <a:srgbClr val="404040"/>
                    </a:solidFill>
                    <a:latin typeface="Corbel" panose="020B0503020204020204" pitchFamily="34" charset="0"/>
                  </a:rPr>
                  <a:t> without violating the optimal solutions for the three goals that have higher priority</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This indicates that the overtime must be exceed by 5 hours to fulfill other constraints from higher priority goals</a:t>
                </a:r>
              </a:p>
            </p:txBody>
          </p:sp>
        </mc:Choice>
        <mc:Fallback xmlns="">
          <p:sp>
            <p:nvSpPr>
              <p:cNvPr id="36" name="TextBox 35">
                <a:extLst>
                  <a:ext uri="{FF2B5EF4-FFF2-40B4-BE49-F238E27FC236}">
                    <a16:creationId xmlns:a16="http://schemas.microsoft.com/office/drawing/2014/main" id="{389720C5-6DCB-428D-8C4F-A02DEC239333}"/>
                  </a:ext>
                </a:extLst>
              </p:cNvPr>
              <p:cNvSpPr txBox="1">
                <a:spLocks noRot="1" noChangeAspect="1" noMove="1" noResize="1" noEditPoints="1" noAdjustHandles="1" noChangeArrowheads="1" noChangeShapeType="1" noTextEdit="1"/>
              </p:cNvSpPr>
              <p:nvPr/>
            </p:nvSpPr>
            <p:spPr>
              <a:xfrm>
                <a:off x="773935" y="1947592"/>
                <a:ext cx="9018069" cy="3170099"/>
              </a:xfrm>
              <a:prstGeom prst="rect">
                <a:avLst/>
              </a:prstGeom>
              <a:blipFill>
                <a:blip r:embed="rId4"/>
                <a:stretch>
                  <a:fillRect l="-609" t="-960" r="-1082" b="-2303"/>
                </a:stretch>
              </a:blipFill>
            </p:spPr>
            <p:txBody>
              <a:bodyPr/>
              <a:lstStyle/>
              <a:p>
                <a:r>
                  <a:rPr lang="en-US">
                    <a:noFill/>
                  </a:rPr>
                  <a:t> </a:t>
                </a:r>
              </a:p>
            </p:txBody>
          </p:sp>
        </mc:Fallback>
      </mc:AlternateContent>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1E0842FF-1570-4B34-9501-15C1847F564A}"/>
                  </a:ext>
                </a:extLst>
              </p:cNvPr>
              <p:cNvSpPr txBox="1"/>
              <p:nvPr/>
            </p:nvSpPr>
            <p:spPr>
              <a:xfrm>
                <a:off x="619243" y="2670334"/>
                <a:ext cx="8802951" cy="707886"/>
              </a:xfrm>
              <a:prstGeom prst="rect">
                <a:avLst/>
              </a:prstGeom>
              <a:noFill/>
            </p:spPr>
            <p:txBody>
              <a:bodyPr wrap="square" rtlCol="0">
                <a:spAutoFit/>
              </a:bodyPr>
              <a:lstStyle/>
              <a:p>
                <a:r>
                  <a:rPr lang="en-US" sz="2000" dirty="0"/>
                  <a:t>	</a:t>
                </a:r>
                <a14:m>
                  <m:oMath xmlns:m="http://schemas.openxmlformats.org/officeDocument/2006/math">
                    <m:r>
                      <a:rPr lang="en-US" sz="2000" i="1">
                        <a:latin typeface="Cambria Math" panose="02040503050406030204" pitchFamily="18" charset="0"/>
                      </a:rPr>
                      <m:t>𝑥</m:t>
                    </m:r>
                    <m:r>
                      <a:rPr lang="en-US" sz="2000" b="0" i="1" smtClean="0">
                        <a:latin typeface="Cambria Math" panose="02040503050406030204" pitchFamily="18" charset="0"/>
                      </a:rPr>
                      <m:t>=15      </m:t>
                    </m:r>
                    <m:r>
                      <a:rPr lang="en-US" sz="2000" i="1">
                        <a:latin typeface="Cambria Math" panose="02040503050406030204" pitchFamily="18" charset="0"/>
                      </a:rPr>
                      <m:t>𝑦</m:t>
                    </m:r>
                    <m:r>
                      <a:rPr lang="en-US" sz="2000" b="0" i="1" smtClean="0">
                        <a:latin typeface="Cambria Math" panose="02040503050406030204" pitchFamily="18" charset="0"/>
                      </a:rPr>
                      <m:t>=20       </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1</m:t>
                        </m:r>
                      </m:sub>
                      <m:sup>
                        <m:r>
                          <a:rPr lang="en-US" sz="2000" i="1">
                            <a:latin typeface="Cambria Math" panose="02040503050406030204" pitchFamily="18" charset="0"/>
                          </a:rPr>
                          <m:t>+</m:t>
                        </m:r>
                      </m:sup>
                    </m:sSubSup>
                    <m:r>
                      <a:rPr lang="en-US" sz="2000" i="1">
                        <a:latin typeface="Cambria Math" panose="02040503050406030204" pitchFamily="18" charset="0"/>
                      </a:rPr>
                      <m:t>=15</m:t>
                    </m:r>
                    <m:r>
                      <a:rPr lang="en-US" sz="2000" b="0" i="1" smtClean="0">
                        <a:latin typeface="Cambria Math" panose="02040503050406030204" pitchFamily="18" charset="0"/>
                      </a:rPr>
                      <m:t>     </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=5</m:t>
                    </m:r>
                    <m:r>
                      <a:rPr lang="en-US" sz="2000" b="0" i="1" smtClean="0">
                        <a:latin typeface="Cambria Math" panose="02040503050406030204" pitchFamily="18" charset="0"/>
                      </a:rPr>
                      <m:t>      </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5</m:t>
                        </m:r>
                      </m:sub>
                      <m:sup>
                        <m:r>
                          <a:rPr lang="en-US" sz="2000" i="1">
                            <a:latin typeface="Cambria Math" panose="02040503050406030204" pitchFamily="18" charset="0"/>
                          </a:rPr>
                          <m:t>−</m:t>
                        </m:r>
                      </m:sup>
                    </m:sSubSup>
                    <m:r>
                      <a:rPr lang="en-US" sz="2000" i="1">
                        <a:latin typeface="Cambria Math" panose="02040503050406030204" pitchFamily="18" charset="0"/>
                      </a:rPr>
                      <m:t>=15</m:t>
                    </m:r>
                  </m:oMath>
                </a14:m>
                <a:endParaRPr lang="en-US" sz="2000" b="0" i="1" dirty="0">
                  <a:latin typeface="Cambria Math" panose="02040503050406030204" pitchFamily="18" charset="0"/>
                </a:endParaRPr>
              </a:p>
              <a:p>
                <a:r>
                  <a:rPr lang="en-US" sz="2000" dirty="0"/>
                  <a: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1</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2</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2</m:t>
                        </m:r>
                      </m:sub>
                      <m:sup>
                        <m:r>
                          <a:rPr lang="en-US" sz="2000" i="1">
                            <a:latin typeface="Cambria Math" panose="02040503050406030204" pitchFamily="18" charset="0"/>
                          </a:rPr>
                          <m:t>+</m:t>
                        </m:r>
                      </m:sup>
                    </m:sSubSup>
                    <m:r>
                      <a:rPr lang="en-US" sz="2000" b="0" i="0"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3</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3</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6</m:t>
                        </m:r>
                      </m:sub>
                      <m:sup>
                        <m:r>
                          <a:rPr lang="en-US" sz="2000" i="1">
                            <a:latin typeface="Cambria Math" panose="02040503050406030204" pitchFamily="18" charset="0"/>
                          </a:rPr>
                          <m:t>−</m:t>
                        </m:r>
                      </m:sup>
                    </m:sSubSup>
                    <m:r>
                      <a:rPr lang="en-US" sz="2000" b="0" i="1" smtClean="0">
                        <a:latin typeface="Cambria Math" panose="02040503050406030204" pitchFamily="18" charset="0"/>
                      </a:rPr>
                      <m:t>=0</m:t>
                    </m:r>
                  </m:oMath>
                </a14:m>
                <a:r>
                  <a:rPr lang="en-US" sz="2000" dirty="0"/>
                  <a:t>	</a:t>
                </a:r>
              </a:p>
            </p:txBody>
          </p:sp>
        </mc:Choice>
        <mc:Fallback xmlns="">
          <p:sp>
            <p:nvSpPr>
              <p:cNvPr id="23" name="TextBox 22">
                <a:extLst>
                  <a:ext uri="{FF2B5EF4-FFF2-40B4-BE49-F238E27FC236}">
                    <a16:creationId xmlns:a16="http://schemas.microsoft.com/office/drawing/2014/main" id="{1E0842FF-1570-4B34-9501-15C1847F564A}"/>
                  </a:ext>
                </a:extLst>
              </p:cNvPr>
              <p:cNvSpPr txBox="1">
                <a:spLocks noRot="1" noChangeAspect="1" noMove="1" noResize="1" noEditPoints="1" noAdjustHandles="1" noChangeArrowheads="1" noChangeShapeType="1" noTextEdit="1"/>
              </p:cNvSpPr>
              <p:nvPr/>
            </p:nvSpPr>
            <p:spPr>
              <a:xfrm>
                <a:off x="619243" y="2670334"/>
                <a:ext cx="8802951" cy="707886"/>
              </a:xfrm>
              <a:prstGeom prst="rect">
                <a:avLst/>
              </a:prstGeom>
              <a:blipFill>
                <a:blip r:embed="rId7"/>
                <a:stretch>
                  <a:fillRect b="-862"/>
                </a:stretch>
              </a:blipFill>
            </p:spPr>
            <p:txBody>
              <a:bodyPr/>
              <a:lstStyle/>
              <a:p>
                <a:r>
                  <a:rPr lang="en-US">
                    <a:noFill/>
                  </a:rPr>
                  <a:t> </a:t>
                </a:r>
              </a:p>
            </p:txBody>
          </p:sp>
        </mc:Fallback>
      </mc:AlternateContent>
    </p:spTree>
    <p:extLst>
      <p:ext uri="{BB962C8B-B14F-4D97-AF65-F5344CB8AC3E}">
        <p14:creationId xmlns:p14="http://schemas.microsoft.com/office/powerpoint/2010/main" val="221054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Beaver Creek Pottery</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9018069"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See tab </a:t>
                </a:r>
                <a:r>
                  <a:rPr lang="en-US" sz="2000" dirty="0">
                    <a:solidFill>
                      <a:srgbClr val="A71B86"/>
                    </a:solidFill>
                    <a:latin typeface="Corbel" panose="020B0503020204020204" pitchFamily="34" charset="0"/>
                  </a:rPr>
                  <a:t>Priority 5</a:t>
                </a:r>
                <a:r>
                  <a:rPr lang="en-US" sz="2000" dirty="0">
                    <a:solidFill>
                      <a:srgbClr val="404040"/>
                    </a:solidFill>
                    <a:latin typeface="Corbel" panose="020B0503020204020204" pitchFamily="34" charset="0"/>
                  </a:rPr>
                  <a:t> for minimization of  </a:t>
                </a:r>
                <a14:m>
                  <m:oMath xmlns:m="http://schemas.openxmlformats.org/officeDocument/2006/math">
                    <m:r>
                      <a:rPr lang="en-US" sz="2000" b="0" i="0" smtClean="0">
                        <a:solidFill>
                          <a:srgbClr val="A71B86"/>
                        </a:solidFill>
                        <a:latin typeface="Cambria Math" panose="02040503050406030204" pitchFamily="18" charset="0"/>
                      </a:rPr>
                      <m:t>4</m:t>
                    </m:r>
                    <m:sSubSup>
                      <m:sSubSupPr>
                        <m:ctrlPr>
                          <a:rPr lang="en-US" sz="2000" i="1">
                            <a:solidFill>
                              <a:srgbClr val="A71B86"/>
                            </a:solidFill>
                            <a:latin typeface="Cambria Math" panose="02040503050406030204" pitchFamily="18" charset="0"/>
                          </a:rPr>
                        </m:ctrlPr>
                      </m:sSubSupPr>
                      <m:e>
                        <m:r>
                          <a:rPr lang="en-US" sz="2000" i="1">
                            <a:solidFill>
                              <a:srgbClr val="A71B86"/>
                            </a:solidFill>
                            <a:latin typeface="Cambria Math" panose="02040503050406030204" pitchFamily="18" charset="0"/>
                          </a:rPr>
                          <m:t>𝑑</m:t>
                        </m:r>
                      </m:e>
                      <m:sub>
                        <m:r>
                          <a:rPr lang="en-US" sz="2000" i="1">
                            <a:solidFill>
                              <a:srgbClr val="A71B86"/>
                            </a:solidFill>
                            <a:latin typeface="Cambria Math" panose="02040503050406030204" pitchFamily="18" charset="0"/>
                          </a:rPr>
                          <m:t>5</m:t>
                        </m:r>
                      </m:sub>
                      <m:sup>
                        <m:r>
                          <a:rPr lang="en-US" sz="2000" i="1">
                            <a:solidFill>
                              <a:srgbClr val="A71B86"/>
                            </a:solidFill>
                            <a:latin typeface="Cambria Math" panose="02040503050406030204" pitchFamily="18" charset="0"/>
                          </a:rPr>
                          <m:t>−</m:t>
                        </m:r>
                      </m:sup>
                    </m:sSubSup>
                    <m:r>
                      <a:rPr lang="en-US" sz="2000" i="1">
                        <a:solidFill>
                          <a:srgbClr val="A71B86"/>
                        </a:solidFill>
                        <a:latin typeface="Cambria Math" panose="02040503050406030204" pitchFamily="18" charset="0"/>
                      </a:rPr>
                      <m:t>+</m:t>
                    </m:r>
                    <m:r>
                      <m:rPr>
                        <m:nor/>
                      </m:rPr>
                      <a:rPr lang="en-US" sz="2000" dirty="0">
                        <a:solidFill>
                          <a:srgbClr val="A71B86"/>
                        </a:solidFill>
                      </a:rPr>
                      <m:t> </m:t>
                    </m:r>
                    <m:r>
                      <a:rPr lang="en-US" sz="2000" b="0" i="1" smtClean="0">
                        <a:solidFill>
                          <a:srgbClr val="A71B86"/>
                        </a:solidFill>
                        <a:latin typeface="Cambria Math" panose="02040503050406030204" pitchFamily="18" charset="0"/>
                      </a:rPr>
                      <m:t>5</m:t>
                    </m:r>
                    <m:sSubSup>
                      <m:sSubSupPr>
                        <m:ctrlPr>
                          <a:rPr lang="en-US" sz="2000" i="1">
                            <a:solidFill>
                              <a:srgbClr val="A71B86"/>
                            </a:solidFill>
                            <a:latin typeface="Cambria Math" panose="02040503050406030204" pitchFamily="18" charset="0"/>
                          </a:rPr>
                        </m:ctrlPr>
                      </m:sSubSupPr>
                      <m:e>
                        <m:r>
                          <a:rPr lang="en-US" sz="2000" i="1">
                            <a:solidFill>
                              <a:srgbClr val="A71B86"/>
                            </a:solidFill>
                            <a:latin typeface="Cambria Math" panose="02040503050406030204" pitchFamily="18" charset="0"/>
                          </a:rPr>
                          <m:t>𝑑</m:t>
                        </m:r>
                      </m:e>
                      <m:sub>
                        <m:r>
                          <a:rPr lang="en-US" sz="2000" i="1">
                            <a:solidFill>
                              <a:srgbClr val="A71B86"/>
                            </a:solidFill>
                            <a:latin typeface="Cambria Math" panose="02040503050406030204" pitchFamily="18" charset="0"/>
                          </a:rPr>
                          <m:t>6</m:t>
                        </m:r>
                      </m:sub>
                      <m:sup>
                        <m:r>
                          <a:rPr lang="en-US" sz="2000" i="1">
                            <a:solidFill>
                              <a:srgbClr val="A71B86"/>
                            </a:solidFill>
                            <a:latin typeface="Cambria Math" panose="02040503050406030204" pitchFamily="18" charset="0"/>
                          </a:rPr>
                          <m:t>−</m:t>
                        </m:r>
                      </m:sup>
                    </m:sSubSup>
                  </m:oMath>
                </a14:m>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Add result from previous priority rank as a constraint</a:t>
                </a:r>
              </a:p>
            </p:txBody>
          </p:sp>
        </mc:Choice>
        <mc:Fallback xmlns="">
          <p:sp>
            <p:nvSpPr>
              <p:cNvPr id="36" name="TextBox 35">
                <a:extLst>
                  <a:ext uri="{FF2B5EF4-FFF2-40B4-BE49-F238E27FC236}">
                    <a16:creationId xmlns:a16="http://schemas.microsoft.com/office/drawing/2014/main" id="{389720C5-6DCB-428D-8C4F-A02DEC239333}"/>
                  </a:ext>
                </a:extLst>
              </p:cNvPr>
              <p:cNvSpPr txBox="1">
                <a:spLocks noRot="1" noChangeAspect="1" noMove="1" noResize="1" noEditPoints="1" noAdjustHandles="1" noChangeArrowheads="1" noChangeShapeType="1" noTextEdit="1"/>
              </p:cNvSpPr>
              <p:nvPr/>
            </p:nvSpPr>
            <p:spPr>
              <a:xfrm>
                <a:off x="773935" y="1947592"/>
                <a:ext cx="9018069" cy="707886"/>
              </a:xfrm>
              <a:prstGeom prst="rect">
                <a:avLst/>
              </a:prstGeom>
              <a:blipFill>
                <a:blip r:embed="rId4"/>
                <a:stretch>
                  <a:fillRect l="-609" t="-4274" b="-13675"/>
                </a:stretch>
              </a:blipFill>
            </p:spPr>
            <p:txBody>
              <a:bodyPr/>
              <a:lstStyle/>
              <a:p>
                <a:r>
                  <a:rPr lang="en-US">
                    <a:noFill/>
                  </a:rPr>
                  <a:t> </a:t>
                </a:r>
              </a:p>
            </p:txBody>
          </p:sp>
        </mc:Fallback>
      </mc:AlternateContent>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3CD0DF70-60F5-4076-B6AE-B8A71FC43367}"/>
                  </a:ext>
                </a:extLst>
              </p:cNvPr>
              <p:cNvSpPr txBox="1"/>
              <p:nvPr/>
            </p:nvSpPr>
            <p:spPr>
              <a:xfrm>
                <a:off x="1248024" y="2694465"/>
                <a:ext cx="8802951" cy="3477875"/>
              </a:xfrm>
              <a:prstGeom prst="rect">
                <a:avLst/>
              </a:prstGeom>
              <a:noFill/>
            </p:spPr>
            <p:txBody>
              <a:bodyPr wrap="square" rtlCol="0">
                <a:spAutoFit/>
              </a:bodyPr>
              <a:lstStyle/>
              <a:p>
                <a:r>
                  <a:rPr lang="en-US" sz="2000" b="0" dirty="0">
                    <a:latin typeface="Corbel" panose="020B0503020204020204" pitchFamily="34" charset="0"/>
                  </a:rPr>
                  <a:t>Minimize	</a:t>
                </a:r>
                <a14:m>
                  <m:oMath xmlns:m="http://schemas.openxmlformats.org/officeDocument/2006/math">
                    <m:r>
                      <a:rPr lang="en-US" sz="2000" b="0" i="0" smtClean="0">
                        <a:latin typeface="Cambria Math" panose="02040503050406030204" pitchFamily="18" charset="0"/>
                      </a:rPr>
                      <m:t>4</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5</m:t>
                        </m:r>
                      </m:sub>
                      <m:sup>
                        <m:r>
                          <a:rPr lang="en-US" sz="2000" i="1">
                            <a:latin typeface="Cambria Math" panose="02040503050406030204" pitchFamily="18" charset="0"/>
                          </a:rPr>
                          <m:t>−</m:t>
                        </m:r>
                      </m:sup>
                    </m:sSubSup>
                    <m:r>
                      <a:rPr lang="en-US" sz="2000" i="1">
                        <a:latin typeface="Cambria Math" panose="02040503050406030204" pitchFamily="18" charset="0"/>
                      </a:rPr>
                      <m:t>+</m:t>
                    </m:r>
                    <m:r>
                      <m:rPr>
                        <m:nor/>
                      </m:rPr>
                      <a:rPr lang="en-US" sz="2000" dirty="0"/>
                      <m:t> </m:t>
                    </m:r>
                    <m:r>
                      <a:rPr lang="en-US" sz="2000" b="0" i="1" dirty="0" smtClean="0">
                        <a:latin typeface="Cambria Math" panose="02040503050406030204" pitchFamily="18" charset="0"/>
                      </a:rPr>
                      <m:t>5</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6</m:t>
                        </m:r>
                      </m:sub>
                      <m:sup>
                        <m:r>
                          <a:rPr lang="en-US" sz="2000" i="1">
                            <a:latin typeface="Cambria Math" panose="02040503050406030204" pitchFamily="18" charset="0"/>
                          </a:rPr>
                          <m:t>−</m:t>
                        </m:r>
                      </m:sup>
                    </m:sSubSup>
                  </m:oMath>
                </a14:m>
                <a:endParaRPr lang="en-US" sz="2000" dirty="0">
                  <a:latin typeface="Corbel" panose="020B0503020204020204" pitchFamily="34" charset="0"/>
                </a:endParaRPr>
              </a:p>
              <a:p>
                <a:endParaRPr lang="en-US" sz="2000" dirty="0">
                  <a:latin typeface="Corbel" panose="020B0503020204020204" pitchFamily="34" charset="0"/>
                </a:endParaRPr>
              </a:p>
              <a:p>
                <a:r>
                  <a:rPr lang="en-US" sz="2000" dirty="0">
                    <a:latin typeface="Corbel" panose="020B0503020204020204" pitchFamily="34" charset="0"/>
                  </a:rPr>
                  <a:t>Subject to	</a:t>
                </a:r>
                <a:r>
                  <a:rPr lang="en-US" sz="2000" dirty="0"/>
                  <a:t> </a:t>
                </a:r>
                <a14:m>
                  <m:oMath xmlns:m="http://schemas.openxmlformats.org/officeDocument/2006/math">
                    <m:r>
                      <a:rPr lang="en-US" sz="2000" i="1">
                        <a:latin typeface="Cambria Math" panose="02040503050406030204" pitchFamily="18" charset="0"/>
                      </a:rPr>
                      <m:t>𝑥</m:t>
                    </m:r>
                    <m:r>
                      <a:rPr lang="en-US" sz="2000" i="1">
                        <a:latin typeface="Cambria Math" panose="02040503050406030204" pitchFamily="18" charset="0"/>
                      </a:rPr>
                      <m:t>+2</m:t>
                    </m:r>
                    <m:r>
                      <a:rPr lang="en-US" sz="2000" i="1">
                        <a:latin typeface="Cambria Math" panose="02040503050406030204" pitchFamily="18" charset="0"/>
                      </a:rPr>
                      <m:t>𝑦</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1</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1</m:t>
                        </m:r>
                      </m:sub>
                      <m:sup>
                        <m:r>
                          <a:rPr lang="en-US" sz="2000" i="1">
                            <a:latin typeface="Cambria Math" panose="02040503050406030204" pitchFamily="18" charset="0"/>
                          </a:rPr>
                          <m:t>+</m:t>
                        </m:r>
                      </m:sup>
                    </m:sSubSup>
                    <m:r>
                      <a:rPr lang="en-US" sz="2000" i="1">
                        <a:latin typeface="Cambria Math" panose="02040503050406030204" pitchFamily="18" charset="0"/>
                      </a:rPr>
                      <m:t>=40</m:t>
                    </m:r>
                  </m:oMath>
                </a14:m>
                <a:r>
                  <a:rPr lang="en-US" sz="2000" dirty="0"/>
                  <a:t>			(</a:t>
                </a:r>
                <a:r>
                  <a:rPr lang="en-US" sz="2000" dirty="0">
                    <a:solidFill>
                      <a:srgbClr val="A71B86"/>
                    </a:solidFill>
                  </a:rPr>
                  <a:t>Labor</a:t>
                </a:r>
                <a:r>
                  <a:rPr lang="en-US" sz="2000" dirty="0"/>
                  <a:t>)</a:t>
                </a:r>
                <a:endParaRPr lang="en-US" sz="2000" dirty="0">
                  <a:latin typeface="Corbel" panose="020B0503020204020204" pitchFamily="34" charset="0"/>
                </a:endParaRPr>
              </a:p>
              <a:p>
                <a:r>
                  <a:rPr lang="en-US" sz="2000" dirty="0"/>
                  <a:t>		</a:t>
                </a:r>
                <a14:m>
                  <m:oMath xmlns:m="http://schemas.openxmlformats.org/officeDocument/2006/math">
                    <m:r>
                      <a:rPr lang="en-US" sz="2000">
                        <a:latin typeface="Cambria Math" panose="02040503050406030204" pitchFamily="18" charset="0"/>
                      </a:rPr>
                      <m:t>40</m:t>
                    </m:r>
                    <m:r>
                      <a:rPr lang="en-US" sz="2000" i="1">
                        <a:latin typeface="Cambria Math" panose="02040503050406030204" pitchFamily="18" charset="0"/>
                      </a:rPr>
                      <m:t>𝑥</m:t>
                    </m:r>
                    <m:r>
                      <a:rPr lang="en-US" sz="2000" i="1">
                        <a:latin typeface="Cambria Math" panose="02040503050406030204" pitchFamily="18" charset="0"/>
                      </a:rPr>
                      <m:t>+50</m:t>
                    </m:r>
                    <m:r>
                      <a:rPr lang="en-US" sz="2000" i="1">
                        <a:latin typeface="Cambria Math" panose="02040503050406030204" pitchFamily="18" charset="0"/>
                      </a:rPr>
                      <m:t>𝑦</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2</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2</m:t>
                        </m:r>
                      </m:sub>
                      <m:sup>
                        <m:r>
                          <a:rPr lang="en-US" sz="2000" i="1">
                            <a:latin typeface="Cambria Math" panose="02040503050406030204" pitchFamily="18" charset="0"/>
                          </a:rPr>
                          <m:t>+</m:t>
                        </m:r>
                      </m:sup>
                    </m:sSubSup>
                    <m:r>
                      <a:rPr lang="en-US" sz="2000" i="1">
                        <a:latin typeface="Cambria Math" panose="02040503050406030204" pitchFamily="18" charset="0"/>
                      </a:rPr>
                      <m:t>=1600</m:t>
                    </m:r>
                  </m:oMath>
                </a14:m>
                <a:r>
                  <a:rPr lang="en-US" sz="2000" dirty="0"/>
                  <a:t>		(</a:t>
                </a:r>
                <a:r>
                  <a:rPr lang="en-US" sz="2000" dirty="0">
                    <a:solidFill>
                      <a:srgbClr val="A71B86"/>
                    </a:solidFill>
                  </a:rPr>
                  <a:t>Profit</a:t>
                </a:r>
                <a:r>
                  <a:rPr lang="en-US" sz="2000" dirty="0"/>
                  <a:t>)	</a:t>
                </a:r>
              </a:p>
              <a:p>
                <a:r>
                  <a:rPr lang="en-US" sz="2000" dirty="0"/>
                  <a:t>		</a:t>
                </a:r>
                <a14:m>
                  <m:oMath xmlns:m="http://schemas.openxmlformats.org/officeDocument/2006/math">
                    <m:r>
                      <a:rPr lang="en-US" sz="2000" i="1">
                        <a:latin typeface="Cambria Math" panose="02040503050406030204" pitchFamily="18" charset="0"/>
                      </a:rPr>
                      <m:t>4</m:t>
                    </m:r>
                    <m:r>
                      <a:rPr lang="en-US" sz="2000" i="1">
                        <a:latin typeface="Cambria Math" panose="02040503050406030204" pitchFamily="18" charset="0"/>
                      </a:rPr>
                      <m:t>𝑥</m:t>
                    </m:r>
                    <m:r>
                      <a:rPr lang="en-US" sz="2000" i="1">
                        <a:latin typeface="Cambria Math" panose="02040503050406030204" pitchFamily="18" charset="0"/>
                      </a:rPr>
                      <m:t>+3</m:t>
                    </m:r>
                    <m:r>
                      <a:rPr lang="en-US" sz="2000" i="1">
                        <a:latin typeface="Cambria Math" panose="02040503050406030204" pitchFamily="18" charset="0"/>
                      </a:rPr>
                      <m:t>𝑦</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3</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3</m:t>
                        </m:r>
                      </m:sub>
                      <m:sup>
                        <m:r>
                          <a:rPr lang="en-US" sz="2000" i="1">
                            <a:latin typeface="Cambria Math" panose="02040503050406030204" pitchFamily="18" charset="0"/>
                          </a:rPr>
                          <m:t>+</m:t>
                        </m:r>
                      </m:sup>
                    </m:sSubSup>
                    <m:r>
                      <a:rPr lang="en-US" sz="2000" i="1">
                        <a:latin typeface="Cambria Math" panose="02040503050406030204" pitchFamily="18" charset="0"/>
                      </a:rPr>
                      <m:t>=120</m:t>
                    </m:r>
                  </m:oMath>
                </a14:m>
                <a:r>
                  <a:rPr lang="en-US" sz="2000" dirty="0"/>
                  <a:t>		(</a:t>
                </a:r>
                <a:r>
                  <a:rPr lang="en-US" sz="2000" dirty="0">
                    <a:solidFill>
                      <a:srgbClr val="A71B86"/>
                    </a:solidFill>
                  </a:rPr>
                  <a:t>Clay</a:t>
                </a:r>
                <a:r>
                  <a:rPr lang="en-US" sz="2000" dirty="0"/>
                  <a:t>)</a:t>
                </a:r>
              </a:p>
              <a:p>
                <a:r>
                  <a:rPr lang="en-US" sz="2000" dirty="0"/>
                  <a: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1</m:t>
                        </m:r>
                      </m:sub>
                      <m:sup>
                        <m:r>
                          <a:rPr lang="en-US" sz="2000" b="0" i="1" smtClean="0">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=10</m:t>
                    </m:r>
                  </m:oMath>
                </a14:m>
                <a:r>
                  <a:rPr lang="en-US" sz="2000" dirty="0"/>
                  <a:t>			(</a:t>
                </a:r>
                <a:r>
                  <a:rPr lang="en-US" sz="2000" dirty="0">
                    <a:solidFill>
                      <a:srgbClr val="A71B86"/>
                    </a:solidFill>
                  </a:rPr>
                  <a:t>Overtime</a:t>
                </a:r>
                <a:r>
                  <a:rPr lang="en-US" sz="2000" dirty="0"/>
                  <a:t>)</a:t>
                </a:r>
              </a:p>
              <a:p>
                <a:r>
                  <a:rPr lang="en-US" sz="2000" dirty="0"/>
                  <a:t>		</a:t>
                </a:r>
                <a14:m>
                  <m:oMath xmlns:m="http://schemas.openxmlformats.org/officeDocument/2006/math">
                    <m:r>
                      <a:rPr lang="en-US" sz="2000" i="1">
                        <a:latin typeface="Cambria Math" panose="02040503050406030204" pitchFamily="18" charset="0"/>
                      </a:rPr>
                      <m:t>𝑥</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5</m:t>
                        </m:r>
                      </m:sub>
                      <m:sup>
                        <m:r>
                          <a:rPr lang="en-US" sz="2000" i="1">
                            <a:latin typeface="Cambria Math" panose="02040503050406030204" pitchFamily="18" charset="0"/>
                          </a:rPr>
                          <m:t>−</m:t>
                        </m:r>
                      </m:sup>
                    </m:sSubSup>
                    <m:r>
                      <a:rPr lang="en-US" sz="2000" i="1">
                        <a:latin typeface="Cambria Math" panose="02040503050406030204" pitchFamily="18" charset="0"/>
                      </a:rPr>
                      <m:t>=30</m:t>
                    </m:r>
                  </m:oMath>
                </a14:m>
                <a:r>
                  <a:rPr lang="en-US" sz="2000" dirty="0"/>
                  <a:t>				(</a:t>
                </a:r>
                <a:r>
                  <a:rPr lang="en-US" sz="2000" dirty="0">
                    <a:solidFill>
                      <a:srgbClr val="A71B86"/>
                    </a:solidFill>
                  </a:rPr>
                  <a:t>Bowls</a:t>
                </a:r>
                <a:r>
                  <a:rPr lang="en-US" sz="2000" dirty="0"/>
                  <a:t>)	</a:t>
                </a:r>
              </a:p>
              <a:p>
                <a:r>
                  <a:rPr lang="en-US" sz="2000" dirty="0"/>
                  <a:t>		</a:t>
                </a:r>
                <a14:m>
                  <m:oMath xmlns:m="http://schemas.openxmlformats.org/officeDocument/2006/math">
                    <m:r>
                      <a:rPr lang="en-US" sz="2000" i="1">
                        <a:latin typeface="Cambria Math" panose="02040503050406030204" pitchFamily="18" charset="0"/>
                      </a:rPr>
                      <m:t>𝑦</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6</m:t>
                        </m:r>
                      </m:sub>
                      <m:sup>
                        <m:r>
                          <a:rPr lang="en-US" sz="2000" i="1">
                            <a:latin typeface="Cambria Math" panose="02040503050406030204" pitchFamily="18" charset="0"/>
                          </a:rPr>
                          <m:t>−</m:t>
                        </m:r>
                      </m:sup>
                    </m:sSubSup>
                    <m:r>
                      <a:rPr lang="en-US" sz="2000" i="1">
                        <a:latin typeface="Cambria Math" panose="02040503050406030204" pitchFamily="18" charset="0"/>
                      </a:rPr>
                      <m:t>=20</m:t>
                    </m:r>
                  </m:oMath>
                </a14:m>
                <a:r>
                  <a:rPr lang="en-US" sz="2000" dirty="0"/>
                  <a:t>				(</a:t>
                </a:r>
                <a:r>
                  <a:rPr lang="en-US" sz="2000" dirty="0">
                    <a:solidFill>
                      <a:srgbClr val="A71B86"/>
                    </a:solidFill>
                  </a:rPr>
                  <a:t>Mugs</a:t>
                </a:r>
                <a:r>
                  <a:rPr lang="en-US" sz="2000" dirty="0"/>
                  <a:t>)</a:t>
                </a:r>
              </a:p>
              <a:p>
                <a:r>
                  <a:rPr lang="en-US" sz="2000" dirty="0"/>
                  <a: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1</m:t>
                        </m:r>
                      </m:sub>
                      <m:sup>
                        <m:r>
                          <a:rPr lang="en-US" sz="2000" i="1">
                            <a:latin typeface="Cambria Math" panose="02040503050406030204" pitchFamily="18" charset="0"/>
                          </a:rPr>
                          <m:t>−</m:t>
                        </m:r>
                      </m:sup>
                    </m:sSubSup>
                  </m:oMath>
                </a14:m>
                <a:r>
                  <a:rPr lang="en-US" sz="2000" dirty="0"/>
                  <a: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2</m:t>
                        </m:r>
                      </m:sub>
                      <m:sup>
                        <m:r>
                          <a:rPr lang="en-US" sz="2000" i="1">
                            <a:latin typeface="Cambria Math" panose="02040503050406030204" pitchFamily="18" charset="0"/>
                          </a:rPr>
                          <m:t>−</m:t>
                        </m:r>
                      </m:sup>
                    </m:sSubSup>
                  </m:oMath>
                </a14:m>
                <a:r>
                  <a:rPr lang="en-US" sz="2000" dirty="0"/>
                  <a: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3</m:t>
                        </m:r>
                      </m:sub>
                      <m:sup>
                        <m:r>
                          <a:rPr lang="en-US" sz="2000" i="1">
                            <a:latin typeface="Cambria Math" panose="02040503050406030204" pitchFamily="18" charset="0"/>
                          </a:rPr>
                          <m:t>+</m:t>
                        </m:r>
                      </m:sup>
                    </m:sSubSup>
                    <m:r>
                      <a:rPr lang="en-US" sz="2000" i="1">
                        <a:latin typeface="Cambria Math" panose="02040503050406030204" pitchFamily="18" charset="0"/>
                      </a:rPr>
                      <m:t>=0</m:t>
                    </m:r>
                  </m:oMath>
                </a14:m>
                <a:r>
                  <a:rPr lang="en-US" sz="2000" dirty="0"/>
                  <a:t>				(</a:t>
                </a:r>
                <a:r>
                  <a:rPr lang="en-US" sz="2000" dirty="0">
                    <a:solidFill>
                      <a:srgbClr val="A71B86"/>
                    </a:solidFill>
                  </a:rPr>
                  <a:t>New Constraints</a:t>
                </a:r>
                <a:r>
                  <a:rPr lang="en-US" sz="2000" dirty="0"/>
                  <a:t>)</a:t>
                </a:r>
              </a:p>
              <a:p>
                <a:r>
                  <a:rPr lang="en-US" sz="2000" dirty="0"/>
                  <a: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m:t>
                    </m:r>
                    <m:r>
                      <a:rPr lang="en-US" sz="2000" b="0" i="1" smtClean="0">
                        <a:latin typeface="Cambria Math" panose="02040503050406030204" pitchFamily="18" charset="0"/>
                      </a:rPr>
                      <m:t>5</m:t>
                    </m:r>
                  </m:oMath>
                </a14:m>
                <a:r>
                  <a:rPr lang="en-US" sz="2000" dirty="0"/>
                  <a:t>					(</a:t>
                </a:r>
                <a:r>
                  <a:rPr lang="en-US" sz="2000" dirty="0">
                    <a:solidFill>
                      <a:srgbClr val="A71B86"/>
                    </a:solidFill>
                  </a:rPr>
                  <a:t>New Constraints</a:t>
                </a:r>
                <a:r>
                  <a:rPr lang="en-US" sz="2000" dirty="0"/>
                  <a:t>)		</a:t>
                </a:r>
                <a14:m>
                  <m:oMath xmlns:m="http://schemas.openxmlformats.org/officeDocument/2006/math">
                    <m:r>
                      <a:rPr lang="en-US" sz="2000" i="1">
                        <a:latin typeface="Cambria Math" panose="02040503050406030204" pitchFamily="18" charset="0"/>
                      </a:rPr>
                      <m:t>𝑥</m:t>
                    </m:r>
                    <m:r>
                      <a:rPr lang="en-US" sz="2000" b="0" i="1" smtClean="0">
                        <a:latin typeface="Cambria Math" panose="02040503050406030204" pitchFamily="18" charset="0"/>
                      </a:rPr>
                      <m:t>,</m:t>
                    </m:r>
                    <m:r>
                      <a:rPr lang="en-US" sz="2000" i="1">
                        <a:latin typeface="Cambria Math" panose="02040503050406030204" pitchFamily="18" charset="0"/>
                      </a:rPr>
                      <m:t>𝑦</m:t>
                    </m:r>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𝑑</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2</m:t>
                        </m:r>
                      </m:sub>
                      <m:sup>
                        <m:r>
                          <a:rPr lang="en-US" sz="2000" i="1">
                            <a:latin typeface="Cambria Math" panose="02040503050406030204" pitchFamily="18" charset="0"/>
                          </a:rPr>
                          <m:t>+</m:t>
                        </m:r>
                      </m:sup>
                    </m:sSubSup>
                    <m:r>
                      <a:rPr lang="en-US" sz="2000" b="0" i="0" smtClean="0">
                        <a:latin typeface="Cambria Math" panose="02040503050406030204" pitchFamily="18" charset="0"/>
                      </a:rPr>
                      <m:t>,</m:t>
                    </m:r>
                    <m:sSubSup>
                      <m:sSubSupPr>
                        <m:ctrlPr>
                          <a:rPr lang="en-US" sz="2000" i="1" smtClean="0">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3</m:t>
                        </m:r>
                      </m:sub>
                      <m:sup>
                        <m:r>
                          <a:rPr lang="en-US" sz="2000" i="1">
                            <a:latin typeface="Cambria Math" panose="02040503050406030204" pitchFamily="18" charset="0"/>
                          </a:rPr>
                          <m:t>−</m:t>
                        </m:r>
                      </m:sup>
                    </m:sSubSup>
                    <m:r>
                      <a:rPr lang="en-US" sz="2000" i="1">
                        <a:latin typeface="Cambria Math" panose="02040503050406030204" pitchFamily="18" charset="0"/>
                      </a:rPr>
                      <m:t>,</m:t>
                    </m:r>
                    <m:r>
                      <a:rPr lang="en-US" sz="2000" i="1" smtClean="0">
                        <a:latin typeface="Cambria Math" panose="02040503050406030204" pitchFamily="18" charset="0"/>
                      </a:rPr>
                      <m:t> </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4</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5</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6</m:t>
                        </m:r>
                      </m:sub>
                      <m:sup>
                        <m:r>
                          <a:rPr lang="en-US" sz="2000" i="1">
                            <a:latin typeface="Cambria Math" panose="02040503050406030204" pitchFamily="18" charset="0"/>
                          </a:rPr>
                          <m:t>−</m:t>
                        </m:r>
                      </m:sup>
                    </m:sSubSup>
                    <m:r>
                      <a:rPr lang="en-US" sz="2000" b="0" i="1" smtClean="0">
                        <a:latin typeface="Cambria Math" panose="02040503050406030204" pitchFamily="18" charset="0"/>
                      </a:rPr>
                      <m:t>≥0</m:t>
                    </m:r>
                  </m:oMath>
                </a14:m>
                <a:r>
                  <a:rPr lang="en-US" sz="2000" dirty="0"/>
                  <a:t>	</a:t>
                </a:r>
              </a:p>
            </p:txBody>
          </p:sp>
        </mc:Choice>
        <mc:Fallback xmlns="">
          <p:sp>
            <p:nvSpPr>
              <p:cNvPr id="29" name="TextBox 28">
                <a:extLst>
                  <a:ext uri="{FF2B5EF4-FFF2-40B4-BE49-F238E27FC236}">
                    <a16:creationId xmlns:a16="http://schemas.microsoft.com/office/drawing/2014/main" id="{3CD0DF70-60F5-4076-B6AE-B8A71FC43367}"/>
                  </a:ext>
                </a:extLst>
              </p:cNvPr>
              <p:cNvSpPr txBox="1">
                <a:spLocks noRot="1" noChangeAspect="1" noMove="1" noResize="1" noEditPoints="1" noAdjustHandles="1" noChangeArrowheads="1" noChangeShapeType="1" noTextEdit="1"/>
              </p:cNvSpPr>
              <p:nvPr/>
            </p:nvSpPr>
            <p:spPr>
              <a:xfrm>
                <a:off x="1248024" y="2694465"/>
                <a:ext cx="8802951" cy="3477875"/>
              </a:xfrm>
              <a:prstGeom prst="rect">
                <a:avLst/>
              </a:prstGeom>
              <a:blipFill>
                <a:blip r:embed="rId7"/>
                <a:stretch>
                  <a:fillRect l="-762" t="-876"/>
                </a:stretch>
              </a:blipFill>
            </p:spPr>
            <p:txBody>
              <a:bodyPr/>
              <a:lstStyle/>
              <a:p>
                <a:r>
                  <a:rPr lang="en-US">
                    <a:noFill/>
                  </a:rPr>
                  <a:t> </a:t>
                </a:r>
              </a:p>
            </p:txBody>
          </p:sp>
        </mc:Fallback>
      </mc:AlternateContent>
    </p:spTree>
    <p:extLst>
      <p:ext uri="{BB962C8B-B14F-4D97-AF65-F5344CB8AC3E}">
        <p14:creationId xmlns:p14="http://schemas.microsoft.com/office/powerpoint/2010/main" val="1130507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Beaver Creek Pottery</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9018069" cy="5324535"/>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See tab </a:t>
                </a:r>
                <a:r>
                  <a:rPr lang="en-US" sz="2000" dirty="0">
                    <a:solidFill>
                      <a:srgbClr val="A71B86"/>
                    </a:solidFill>
                    <a:latin typeface="Corbel" panose="020B0503020204020204" pitchFamily="34" charset="0"/>
                  </a:rPr>
                  <a:t>Priority 5</a:t>
                </a:r>
                <a:r>
                  <a:rPr lang="en-US" sz="2000" dirty="0">
                    <a:solidFill>
                      <a:srgbClr val="404040"/>
                    </a:solidFill>
                    <a:latin typeface="Corbel" panose="020B0503020204020204" pitchFamily="34" charset="0"/>
                  </a:rPr>
                  <a:t> for minimization of  </a:t>
                </a:r>
                <a14:m>
                  <m:oMath xmlns:m="http://schemas.openxmlformats.org/officeDocument/2006/math">
                    <m:r>
                      <a:rPr lang="en-US" sz="2000">
                        <a:solidFill>
                          <a:srgbClr val="A71B86"/>
                        </a:solidFill>
                        <a:latin typeface="Cambria Math" panose="02040503050406030204" pitchFamily="18" charset="0"/>
                      </a:rPr>
                      <m:t>4</m:t>
                    </m:r>
                    <m:sSubSup>
                      <m:sSubSupPr>
                        <m:ctrlPr>
                          <a:rPr lang="en-US" sz="2000" i="1">
                            <a:solidFill>
                              <a:srgbClr val="A71B86"/>
                            </a:solidFill>
                            <a:latin typeface="Cambria Math" panose="02040503050406030204" pitchFamily="18" charset="0"/>
                          </a:rPr>
                        </m:ctrlPr>
                      </m:sSubSupPr>
                      <m:e>
                        <m:r>
                          <a:rPr lang="en-US" sz="2000" i="1">
                            <a:solidFill>
                              <a:srgbClr val="A71B86"/>
                            </a:solidFill>
                            <a:latin typeface="Cambria Math" panose="02040503050406030204" pitchFamily="18" charset="0"/>
                          </a:rPr>
                          <m:t>𝑑</m:t>
                        </m:r>
                      </m:e>
                      <m:sub>
                        <m:r>
                          <a:rPr lang="en-US" sz="2000" i="1">
                            <a:solidFill>
                              <a:srgbClr val="A71B86"/>
                            </a:solidFill>
                            <a:latin typeface="Cambria Math" panose="02040503050406030204" pitchFamily="18" charset="0"/>
                          </a:rPr>
                          <m:t>5</m:t>
                        </m:r>
                      </m:sub>
                      <m:sup>
                        <m:r>
                          <a:rPr lang="en-US" sz="2000" i="1">
                            <a:solidFill>
                              <a:srgbClr val="A71B86"/>
                            </a:solidFill>
                            <a:latin typeface="Cambria Math" panose="02040503050406030204" pitchFamily="18" charset="0"/>
                          </a:rPr>
                          <m:t>−</m:t>
                        </m:r>
                      </m:sup>
                    </m:sSubSup>
                    <m:r>
                      <a:rPr lang="en-US" sz="2000" i="1">
                        <a:solidFill>
                          <a:srgbClr val="A71B86"/>
                        </a:solidFill>
                        <a:latin typeface="Cambria Math" panose="02040503050406030204" pitchFamily="18" charset="0"/>
                      </a:rPr>
                      <m:t>+</m:t>
                    </m:r>
                    <m:r>
                      <m:rPr>
                        <m:nor/>
                      </m:rPr>
                      <a:rPr lang="en-US" sz="2000" dirty="0">
                        <a:solidFill>
                          <a:srgbClr val="A71B86"/>
                        </a:solidFill>
                      </a:rPr>
                      <m:t> </m:t>
                    </m:r>
                    <m:r>
                      <a:rPr lang="en-US" sz="2000" i="1">
                        <a:solidFill>
                          <a:srgbClr val="A71B86"/>
                        </a:solidFill>
                        <a:latin typeface="Cambria Math" panose="02040503050406030204" pitchFamily="18" charset="0"/>
                      </a:rPr>
                      <m:t>5</m:t>
                    </m:r>
                    <m:sSubSup>
                      <m:sSubSupPr>
                        <m:ctrlPr>
                          <a:rPr lang="en-US" sz="2000" i="1">
                            <a:solidFill>
                              <a:srgbClr val="A71B86"/>
                            </a:solidFill>
                            <a:latin typeface="Cambria Math" panose="02040503050406030204" pitchFamily="18" charset="0"/>
                          </a:rPr>
                        </m:ctrlPr>
                      </m:sSubSupPr>
                      <m:e>
                        <m:r>
                          <a:rPr lang="en-US" sz="2000" i="1">
                            <a:solidFill>
                              <a:srgbClr val="A71B86"/>
                            </a:solidFill>
                            <a:latin typeface="Cambria Math" panose="02040503050406030204" pitchFamily="18" charset="0"/>
                          </a:rPr>
                          <m:t>𝑑</m:t>
                        </m:r>
                      </m:e>
                      <m:sub>
                        <m:r>
                          <a:rPr lang="en-US" sz="2000" i="1">
                            <a:solidFill>
                              <a:srgbClr val="A71B86"/>
                            </a:solidFill>
                            <a:latin typeface="Cambria Math" panose="02040503050406030204" pitchFamily="18" charset="0"/>
                          </a:rPr>
                          <m:t>6</m:t>
                        </m:r>
                      </m:sub>
                      <m:sup>
                        <m:r>
                          <a:rPr lang="en-US" sz="2000" i="1">
                            <a:solidFill>
                              <a:srgbClr val="A71B86"/>
                            </a:solidFill>
                            <a:latin typeface="Cambria Math" panose="02040503050406030204" pitchFamily="18" charset="0"/>
                          </a:rPr>
                          <m:t>−</m:t>
                        </m:r>
                      </m:sup>
                    </m:sSubSup>
                  </m:oMath>
                </a14:m>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Optimal solution</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Solution still did not change</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Optimal solution stays optimal</a:t>
                </a:r>
              </a:p>
              <a:p>
                <a:pPr marL="742950" lvl="1" indent="-285750">
                  <a:buFont typeface="Arial" panose="020B0604020202020204" pitchFamily="34" charset="0"/>
                  <a:buChar char="•"/>
                </a:pPr>
                <a:endParaRPr lang="en-US" sz="1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Final Solution</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Produce 15 bowls and 20 mugs</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Hours of work: </a:t>
                </a:r>
                <a14:m>
                  <m:oMath xmlns:m="http://schemas.openxmlformats.org/officeDocument/2006/math">
                    <m:r>
                      <a:rPr lang="en-US" sz="2000" b="0" i="0" smtClean="0">
                        <a:latin typeface="Cambria Math" panose="02040503050406030204" pitchFamily="18" charset="0"/>
                      </a:rPr>
                      <m:t>15</m:t>
                    </m:r>
                    <m:r>
                      <a:rPr lang="en-US" sz="2000" i="1">
                        <a:latin typeface="Cambria Math" panose="02040503050406030204" pitchFamily="18" charset="0"/>
                      </a:rPr>
                      <m:t>+2</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20</m:t>
                        </m:r>
                      </m:e>
                    </m:d>
                    <m:r>
                      <a:rPr lang="en-US" sz="2000" b="0" i="1" smtClean="0">
                        <a:latin typeface="Cambria Math" panose="02040503050406030204" pitchFamily="18" charset="0"/>
                      </a:rPr>
                      <m:t>=55</m:t>
                    </m:r>
                  </m:oMath>
                </a14:m>
                <a:r>
                  <a:rPr lang="en-US" sz="2000" b="0" dirty="0">
                    <a:solidFill>
                      <a:srgbClr val="404040"/>
                    </a:solidFill>
                    <a:latin typeface="Corbel" panose="020B0503020204020204" pitchFamily="34" charset="0"/>
                  </a:rPr>
                  <a:t> (</a:t>
                </a:r>
                <a:r>
                  <a:rPr lang="en-US" sz="2000" b="0" dirty="0">
                    <a:solidFill>
                      <a:srgbClr val="A71B86"/>
                    </a:solidFill>
                    <a:latin typeface="Corbel" panose="020B0503020204020204" pitchFamily="34" charset="0"/>
                  </a:rPr>
                  <a:t>Over by 15 hours</a:t>
                </a:r>
                <a:r>
                  <a:rPr lang="en-US" sz="2000" b="0" dirty="0">
                    <a:solidFill>
                      <a:srgbClr val="404040"/>
                    </a:solidFill>
                    <a:latin typeface="Corbel" panose="020B0503020204020204" pitchFamily="34" charset="0"/>
                  </a:rPr>
                  <a:t>)</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Profit: </a:t>
                </a:r>
                <a14:m>
                  <m:oMath xmlns:m="http://schemas.openxmlformats.org/officeDocument/2006/math">
                    <m:r>
                      <a:rPr lang="en-US" sz="2000" dirty="0" smtClean="0">
                        <a:latin typeface="Cambria Math" panose="02040503050406030204" pitchFamily="18" charset="0"/>
                      </a:rPr>
                      <m:t>4</m:t>
                    </m:r>
                    <m:r>
                      <a:rPr lang="en-US" sz="2000" b="0" i="0" dirty="0" smtClean="0">
                        <a:latin typeface="Cambria Math" panose="02040503050406030204" pitchFamily="18" charset="0"/>
                      </a:rPr>
                      <m:t>0</m:t>
                    </m:r>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15</m:t>
                        </m:r>
                      </m:e>
                    </m:d>
                    <m:r>
                      <a:rPr lang="en-US" sz="2000" i="1">
                        <a:latin typeface="Cambria Math" panose="02040503050406030204" pitchFamily="18" charset="0"/>
                      </a:rPr>
                      <m:t>+</m:t>
                    </m:r>
                    <m:r>
                      <a:rPr lang="en-US" sz="2000" b="0" i="1" smtClean="0">
                        <a:latin typeface="Cambria Math" panose="02040503050406030204" pitchFamily="18" charset="0"/>
                      </a:rPr>
                      <m:t>50</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20</m:t>
                        </m:r>
                      </m:e>
                    </m:d>
                    <m:r>
                      <a:rPr lang="en-US" sz="2000" i="1">
                        <a:latin typeface="Cambria Math" panose="02040503050406030204" pitchFamily="18" charset="0"/>
                      </a:rPr>
                      <m:t>=</m:t>
                    </m:r>
                    <m:r>
                      <a:rPr lang="en-US" sz="2000" b="0" i="1" smtClean="0">
                        <a:latin typeface="Cambria Math" panose="02040503050406030204" pitchFamily="18" charset="0"/>
                      </a:rPr>
                      <m:t>1600</m:t>
                    </m:r>
                  </m:oMath>
                </a14:m>
                <a:endParaRPr lang="en-US" sz="2000" b="0" dirty="0">
                  <a:latin typeface="Corbel" panose="020B0503020204020204" pitchFamily="34" charset="0"/>
                </a:endParaRPr>
              </a:p>
              <a:p>
                <a:pPr marL="742950" lvl="1" indent="-285750">
                  <a:buFont typeface="Arial" panose="020B0604020202020204" pitchFamily="34" charset="0"/>
                  <a:buChar char="•"/>
                </a:pPr>
                <a:r>
                  <a:rPr lang="en-US" sz="2000" dirty="0">
                    <a:latin typeface="Corbel" panose="020B0503020204020204" pitchFamily="34" charset="0"/>
                  </a:rPr>
                  <a:t>Pounds of clay: </a:t>
                </a:r>
                <a14:m>
                  <m:oMath xmlns:m="http://schemas.openxmlformats.org/officeDocument/2006/math">
                    <m:r>
                      <a:rPr lang="en-US" sz="2000" dirty="0">
                        <a:latin typeface="Cambria Math" panose="02040503050406030204" pitchFamily="18" charset="0"/>
                      </a:rPr>
                      <m:t>4</m:t>
                    </m:r>
                    <m:d>
                      <m:dPr>
                        <m:ctrlPr>
                          <a:rPr lang="en-US" sz="2000" i="1" dirty="0">
                            <a:latin typeface="Cambria Math" panose="02040503050406030204" pitchFamily="18" charset="0"/>
                          </a:rPr>
                        </m:ctrlPr>
                      </m:dPr>
                      <m:e>
                        <m:r>
                          <a:rPr lang="en-US" sz="2000" i="1" dirty="0">
                            <a:latin typeface="Cambria Math" panose="02040503050406030204" pitchFamily="18" charset="0"/>
                          </a:rPr>
                          <m:t>15</m:t>
                        </m:r>
                      </m:e>
                    </m:d>
                    <m:r>
                      <a:rPr lang="en-US" sz="2000" i="1">
                        <a:latin typeface="Cambria Math" panose="02040503050406030204" pitchFamily="18" charset="0"/>
                      </a:rPr>
                      <m:t>+</m:t>
                    </m:r>
                    <m:r>
                      <a:rPr lang="en-US" sz="2000" b="0" i="1" smtClean="0">
                        <a:latin typeface="Cambria Math" panose="02040503050406030204" pitchFamily="18" charset="0"/>
                      </a:rPr>
                      <m:t>3</m:t>
                    </m:r>
                    <m:d>
                      <m:dPr>
                        <m:ctrlPr>
                          <a:rPr lang="en-US" sz="2000" i="1">
                            <a:latin typeface="Cambria Math" panose="02040503050406030204" pitchFamily="18" charset="0"/>
                          </a:rPr>
                        </m:ctrlPr>
                      </m:dPr>
                      <m:e>
                        <m:r>
                          <a:rPr lang="en-US" sz="2000" b="0" i="1" smtClean="0">
                            <a:latin typeface="Cambria Math" panose="02040503050406030204" pitchFamily="18" charset="0"/>
                          </a:rPr>
                          <m:t>20</m:t>
                        </m:r>
                      </m:e>
                    </m:d>
                    <m:r>
                      <a:rPr lang="en-US" sz="2000" i="1">
                        <a:latin typeface="Cambria Math" panose="02040503050406030204" pitchFamily="18" charset="0"/>
                      </a:rPr>
                      <m:t>=1</m:t>
                    </m:r>
                    <m:r>
                      <a:rPr lang="en-US" sz="2000" b="0" i="1" smtClean="0">
                        <a:latin typeface="Cambria Math" panose="02040503050406030204" pitchFamily="18" charset="0"/>
                      </a:rPr>
                      <m:t>20</m:t>
                    </m:r>
                  </m:oMath>
                </a14:m>
                <a:endParaRPr lang="en-US" sz="2000" b="0" dirty="0">
                  <a:latin typeface="Corbel" panose="020B0503020204020204" pitchFamily="34" charset="0"/>
                </a:endParaRPr>
              </a:p>
              <a:p>
                <a:pPr marL="742950" lvl="1" indent="-285750">
                  <a:buFont typeface="Arial" panose="020B0604020202020204" pitchFamily="34" charset="0"/>
                  <a:buChar char="•"/>
                </a:pPr>
                <a:r>
                  <a:rPr lang="en-US" sz="2000" dirty="0">
                    <a:latin typeface="Corbel" panose="020B0503020204020204" pitchFamily="34" charset="0"/>
                  </a:rPr>
                  <a:t>Overtime beyond 10 hours: </a:t>
                </a:r>
                <a14:m>
                  <m:oMath xmlns:m="http://schemas.openxmlformats.org/officeDocument/2006/math">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𝑑</m:t>
                        </m:r>
                      </m:e>
                      <m:sub>
                        <m:r>
                          <a:rPr lang="en-US" sz="2000" b="0" i="1" dirty="0" smtClean="0">
                            <a:latin typeface="Cambria Math" panose="02040503050406030204" pitchFamily="18" charset="0"/>
                          </a:rPr>
                          <m:t>4</m:t>
                        </m:r>
                      </m:sub>
                      <m:sup>
                        <m:r>
                          <a:rPr lang="en-US" sz="2000" b="0" i="1" dirty="0" smtClean="0">
                            <a:latin typeface="Cambria Math" panose="02040503050406030204" pitchFamily="18" charset="0"/>
                          </a:rPr>
                          <m:t>+</m:t>
                        </m:r>
                      </m:sup>
                    </m:sSubSup>
                    <m:r>
                      <a:rPr lang="en-US" sz="2000" b="0" i="1" dirty="0" smtClean="0">
                        <a:latin typeface="Cambria Math" panose="02040503050406030204" pitchFamily="18" charset="0"/>
                      </a:rPr>
                      <m:t>=5</m:t>
                    </m:r>
                  </m:oMath>
                </a14:m>
                <a:endParaRPr lang="en-US" sz="2000" dirty="0">
                  <a:latin typeface="Corbel" panose="020B0503020204020204" pitchFamily="34" charset="0"/>
                </a:endParaRPr>
              </a:p>
              <a:p>
                <a:pPr marL="742950" lvl="1" indent="-285750">
                  <a:buFont typeface="Arial" panose="020B0604020202020204" pitchFamily="34" charset="0"/>
                  <a:buChar char="•"/>
                </a:pPr>
                <a:r>
                  <a:rPr lang="en-US" sz="2000" dirty="0">
                    <a:latin typeface="Corbel" panose="020B0503020204020204" pitchFamily="34" charset="0"/>
                  </a:rPr>
                  <a:t>Slack for bowls below 30:  </a:t>
                </a:r>
                <a14:m>
                  <m:oMath xmlns:m="http://schemas.openxmlformats.org/officeDocument/2006/math">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𝑑</m:t>
                        </m:r>
                      </m:e>
                      <m:sub>
                        <m:r>
                          <a:rPr lang="en-US" sz="2000" b="0" i="1" dirty="0" smtClean="0">
                            <a:latin typeface="Cambria Math" panose="02040503050406030204" pitchFamily="18" charset="0"/>
                          </a:rPr>
                          <m:t>5</m:t>
                        </m:r>
                      </m:sub>
                      <m:sup>
                        <m:r>
                          <a:rPr lang="en-US" sz="2000" b="0" i="1" dirty="0" smtClean="0">
                            <a:latin typeface="Cambria Math" panose="02040503050406030204" pitchFamily="18" charset="0"/>
                          </a:rPr>
                          <m:t>−</m:t>
                        </m:r>
                      </m:sup>
                    </m:sSubSup>
                    <m:r>
                      <a:rPr lang="en-US" sz="2000" i="1" dirty="0">
                        <a:latin typeface="Cambria Math" panose="02040503050406030204" pitchFamily="18" charset="0"/>
                      </a:rPr>
                      <m:t>=</m:t>
                    </m:r>
                    <m:r>
                      <a:rPr lang="en-US" sz="2000" b="0" i="1" dirty="0" smtClean="0">
                        <a:latin typeface="Cambria Math" panose="02040503050406030204" pitchFamily="18" charset="0"/>
                      </a:rPr>
                      <m:t>15</m:t>
                    </m:r>
                  </m:oMath>
                </a14:m>
                <a:endParaRPr lang="en-US" sz="2000" dirty="0">
                  <a:latin typeface="Corbel" panose="020B0503020204020204" pitchFamily="34" charset="0"/>
                </a:endParaRPr>
              </a:p>
              <a:p>
                <a:pPr marL="742950" lvl="1" indent="-285750">
                  <a:buFont typeface="Arial" panose="020B0604020202020204" pitchFamily="34" charset="0"/>
                  <a:buChar char="•"/>
                </a:pPr>
                <a:r>
                  <a:rPr lang="en-US" sz="2000" dirty="0">
                    <a:latin typeface="Corbel" panose="020B0503020204020204" pitchFamily="34" charset="0"/>
                  </a:rPr>
                  <a:t>Slack for mugs below 20:  </a:t>
                </a:r>
                <a14:m>
                  <m:oMath xmlns:m="http://schemas.openxmlformats.org/officeDocument/2006/math">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𝑑</m:t>
                        </m:r>
                      </m:e>
                      <m:sub>
                        <m:r>
                          <a:rPr lang="en-US" sz="2000" i="1" dirty="0">
                            <a:latin typeface="Cambria Math" panose="02040503050406030204" pitchFamily="18" charset="0"/>
                          </a:rPr>
                          <m:t>4</m:t>
                        </m:r>
                      </m:sub>
                      <m:sup>
                        <m:r>
                          <a:rPr lang="en-US" sz="2000" i="1" dirty="0">
                            <a:latin typeface="Cambria Math" panose="02040503050406030204" pitchFamily="18" charset="0"/>
                          </a:rPr>
                          <m:t>+</m:t>
                        </m:r>
                      </m:sup>
                    </m:sSubSup>
                    <m:r>
                      <a:rPr lang="en-US" sz="2000" i="1" dirty="0">
                        <a:latin typeface="Cambria Math" panose="02040503050406030204" pitchFamily="18" charset="0"/>
                      </a:rPr>
                      <m:t>=</m:t>
                    </m:r>
                    <m:r>
                      <a:rPr lang="en-US" sz="2000" b="0" i="1" dirty="0" smtClean="0">
                        <a:latin typeface="Cambria Math" panose="02040503050406030204" pitchFamily="18" charset="0"/>
                      </a:rPr>
                      <m:t>0</m:t>
                    </m:r>
                  </m:oMath>
                </a14:m>
                <a:endParaRPr lang="en-US" sz="2000" dirty="0">
                  <a:latin typeface="Corbel" panose="020B0503020204020204" pitchFamily="34" charset="0"/>
                </a:endParaRPr>
              </a:p>
              <a:p>
                <a:pPr marL="742950" lvl="1" indent="-285750">
                  <a:buFont typeface="Arial" panose="020B0604020202020204" pitchFamily="34" charset="0"/>
                  <a:buChar char="•"/>
                </a:pPr>
                <a:endParaRPr lang="en-US" sz="2000" b="0" dirty="0">
                  <a:latin typeface="Corbel" panose="020B0503020204020204" pitchFamily="34" charset="0"/>
                </a:endParaRPr>
              </a:p>
            </p:txBody>
          </p:sp>
        </mc:Choice>
        <mc:Fallback xmlns="">
          <p:sp>
            <p:nvSpPr>
              <p:cNvPr id="36" name="TextBox 35">
                <a:extLst>
                  <a:ext uri="{FF2B5EF4-FFF2-40B4-BE49-F238E27FC236}">
                    <a16:creationId xmlns:a16="http://schemas.microsoft.com/office/drawing/2014/main" id="{389720C5-6DCB-428D-8C4F-A02DEC239333}"/>
                  </a:ext>
                </a:extLst>
              </p:cNvPr>
              <p:cNvSpPr txBox="1">
                <a:spLocks noRot="1" noChangeAspect="1" noMove="1" noResize="1" noEditPoints="1" noAdjustHandles="1" noChangeArrowheads="1" noChangeShapeType="1" noTextEdit="1"/>
              </p:cNvSpPr>
              <p:nvPr/>
            </p:nvSpPr>
            <p:spPr>
              <a:xfrm>
                <a:off x="773935" y="1947592"/>
                <a:ext cx="9018069" cy="5324535"/>
              </a:xfrm>
              <a:prstGeom prst="rect">
                <a:avLst/>
              </a:prstGeom>
              <a:blipFill>
                <a:blip r:embed="rId4"/>
                <a:stretch>
                  <a:fillRect l="-609" t="-572"/>
                </a:stretch>
              </a:blipFill>
            </p:spPr>
            <p:txBody>
              <a:bodyPr/>
              <a:lstStyle/>
              <a:p>
                <a:r>
                  <a:rPr lang="en-US">
                    <a:noFill/>
                  </a:rPr>
                  <a:t> </a:t>
                </a:r>
              </a:p>
            </p:txBody>
          </p:sp>
        </mc:Fallback>
      </mc:AlternateContent>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1E0842FF-1570-4B34-9501-15C1847F564A}"/>
                  </a:ext>
                </a:extLst>
              </p:cNvPr>
              <p:cNvSpPr txBox="1"/>
              <p:nvPr/>
            </p:nvSpPr>
            <p:spPr>
              <a:xfrm>
                <a:off x="619243" y="2670334"/>
                <a:ext cx="8802951" cy="707886"/>
              </a:xfrm>
              <a:prstGeom prst="rect">
                <a:avLst/>
              </a:prstGeom>
              <a:noFill/>
            </p:spPr>
            <p:txBody>
              <a:bodyPr wrap="square" rtlCol="0">
                <a:spAutoFit/>
              </a:bodyPr>
              <a:lstStyle/>
              <a:p>
                <a:r>
                  <a:rPr lang="en-US" sz="2000" dirty="0"/>
                  <a:t>	</a:t>
                </a:r>
                <a14:m>
                  <m:oMath xmlns:m="http://schemas.openxmlformats.org/officeDocument/2006/math">
                    <m:r>
                      <a:rPr lang="en-US" sz="2000" i="1">
                        <a:latin typeface="Cambria Math" panose="02040503050406030204" pitchFamily="18" charset="0"/>
                      </a:rPr>
                      <m:t>𝑥</m:t>
                    </m:r>
                    <m:r>
                      <a:rPr lang="en-US" sz="2000" b="0" i="1" smtClean="0">
                        <a:latin typeface="Cambria Math" panose="02040503050406030204" pitchFamily="18" charset="0"/>
                      </a:rPr>
                      <m:t>=15      </m:t>
                    </m:r>
                    <m:r>
                      <a:rPr lang="en-US" sz="2000" i="1">
                        <a:latin typeface="Cambria Math" panose="02040503050406030204" pitchFamily="18" charset="0"/>
                      </a:rPr>
                      <m:t>𝑦</m:t>
                    </m:r>
                    <m:r>
                      <a:rPr lang="en-US" sz="2000" b="0" i="1" smtClean="0">
                        <a:latin typeface="Cambria Math" panose="02040503050406030204" pitchFamily="18" charset="0"/>
                      </a:rPr>
                      <m:t>=20       </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1</m:t>
                        </m:r>
                      </m:sub>
                      <m:sup>
                        <m:r>
                          <a:rPr lang="en-US" sz="2000" i="1">
                            <a:latin typeface="Cambria Math" panose="02040503050406030204" pitchFamily="18" charset="0"/>
                          </a:rPr>
                          <m:t>+</m:t>
                        </m:r>
                      </m:sup>
                    </m:sSubSup>
                    <m:r>
                      <a:rPr lang="en-US" sz="2000" i="1">
                        <a:latin typeface="Cambria Math" panose="02040503050406030204" pitchFamily="18" charset="0"/>
                      </a:rPr>
                      <m:t>=15</m:t>
                    </m:r>
                    <m:r>
                      <a:rPr lang="en-US" sz="2000" b="0" i="1" smtClean="0">
                        <a:latin typeface="Cambria Math" panose="02040503050406030204" pitchFamily="18" charset="0"/>
                      </a:rPr>
                      <m:t>     </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=5</m:t>
                    </m:r>
                    <m:r>
                      <a:rPr lang="en-US" sz="2000" b="0" i="1" smtClean="0">
                        <a:latin typeface="Cambria Math" panose="02040503050406030204" pitchFamily="18" charset="0"/>
                      </a:rPr>
                      <m:t>      </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5</m:t>
                        </m:r>
                      </m:sub>
                      <m:sup>
                        <m:r>
                          <a:rPr lang="en-US" sz="2000" i="1">
                            <a:latin typeface="Cambria Math" panose="02040503050406030204" pitchFamily="18" charset="0"/>
                          </a:rPr>
                          <m:t>−</m:t>
                        </m:r>
                      </m:sup>
                    </m:sSubSup>
                    <m:r>
                      <a:rPr lang="en-US" sz="2000" i="1">
                        <a:latin typeface="Cambria Math" panose="02040503050406030204" pitchFamily="18" charset="0"/>
                      </a:rPr>
                      <m:t>=15</m:t>
                    </m:r>
                  </m:oMath>
                </a14:m>
                <a:endParaRPr lang="en-US" sz="2000" b="0" i="1" dirty="0">
                  <a:latin typeface="Cambria Math" panose="02040503050406030204" pitchFamily="18" charset="0"/>
                </a:endParaRPr>
              </a:p>
              <a:p>
                <a:r>
                  <a:rPr lang="en-US" sz="2000" dirty="0"/>
                  <a: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1</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2</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2</m:t>
                        </m:r>
                      </m:sub>
                      <m:sup>
                        <m:r>
                          <a:rPr lang="en-US" sz="2000" i="1">
                            <a:latin typeface="Cambria Math" panose="02040503050406030204" pitchFamily="18" charset="0"/>
                          </a:rPr>
                          <m:t>+</m:t>
                        </m:r>
                      </m:sup>
                    </m:sSubSup>
                    <m:r>
                      <a:rPr lang="en-US" sz="2000" b="0" i="0"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3</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3</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6</m:t>
                        </m:r>
                      </m:sub>
                      <m:sup>
                        <m:r>
                          <a:rPr lang="en-US" sz="2000" i="1">
                            <a:latin typeface="Cambria Math" panose="02040503050406030204" pitchFamily="18" charset="0"/>
                          </a:rPr>
                          <m:t>−</m:t>
                        </m:r>
                      </m:sup>
                    </m:sSubSup>
                    <m:r>
                      <a:rPr lang="en-US" sz="2000" b="0" i="1" smtClean="0">
                        <a:latin typeface="Cambria Math" panose="02040503050406030204" pitchFamily="18" charset="0"/>
                      </a:rPr>
                      <m:t>=0</m:t>
                    </m:r>
                  </m:oMath>
                </a14:m>
                <a:r>
                  <a:rPr lang="en-US" sz="2000" dirty="0"/>
                  <a:t>	</a:t>
                </a:r>
              </a:p>
            </p:txBody>
          </p:sp>
        </mc:Choice>
        <mc:Fallback xmlns="">
          <p:sp>
            <p:nvSpPr>
              <p:cNvPr id="23" name="TextBox 22">
                <a:extLst>
                  <a:ext uri="{FF2B5EF4-FFF2-40B4-BE49-F238E27FC236}">
                    <a16:creationId xmlns:a16="http://schemas.microsoft.com/office/drawing/2014/main" id="{1E0842FF-1570-4B34-9501-15C1847F564A}"/>
                  </a:ext>
                </a:extLst>
              </p:cNvPr>
              <p:cNvSpPr txBox="1">
                <a:spLocks noRot="1" noChangeAspect="1" noMove="1" noResize="1" noEditPoints="1" noAdjustHandles="1" noChangeArrowheads="1" noChangeShapeType="1" noTextEdit="1"/>
              </p:cNvSpPr>
              <p:nvPr/>
            </p:nvSpPr>
            <p:spPr>
              <a:xfrm>
                <a:off x="619243" y="2670334"/>
                <a:ext cx="8802951" cy="707886"/>
              </a:xfrm>
              <a:prstGeom prst="rect">
                <a:avLst/>
              </a:prstGeom>
              <a:blipFill>
                <a:blip r:embed="rId7"/>
                <a:stretch>
                  <a:fillRect b="-862"/>
                </a:stretch>
              </a:blipFill>
            </p:spPr>
            <p:txBody>
              <a:bodyPr/>
              <a:lstStyle/>
              <a:p>
                <a:r>
                  <a:rPr lang="en-US">
                    <a:noFill/>
                  </a:rPr>
                  <a:t> </a:t>
                </a:r>
              </a:p>
            </p:txBody>
          </p:sp>
        </mc:Fallback>
      </mc:AlternateContent>
    </p:spTree>
    <p:extLst>
      <p:ext uri="{BB962C8B-B14F-4D97-AF65-F5344CB8AC3E}">
        <p14:creationId xmlns:p14="http://schemas.microsoft.com/office/powerpoint/2010/main" val="853391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Beaver Creek Pottery</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8859163"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Full modified goal programming model</a:t>
            </a:r>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87675" y="1277468"/>
            <a:ext cx="404329" cy="404329"/>
          </a:xfrm>
          <a:prstGeom prst="rect">
            <a:avLst/>
          </a:prstGeom>
        </p:spPr>
      </p:pic>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5CACA8C-8679-40FD-8533-6014E74B3A33}"/>
                  </a:ext>
                </a:extLst>
              </p:cNvPr>
              <p:cNvSpPr txBox="1"/>
              <p:nvPr/>
            </p:nvSpPr>
            <p:spPr>
              <a:xfrm>
                <a:off x="1084189" y="2433075"/>
                <a:ext cx="8802951" cy="3170099"/>
              </a:xfrm>
              <a:prstGeom prst="rect">
                <a:avLst/>
              </a:prstGeom>
              <a:noFill/>
            </p:spPr>
            <p:txBody>
              <a:bodyPr wrap="square" rtlCol="0">
                <a:spAutoFit/>
              </a:bodyPr>
              <a:lstStyle/>
              <a:p>
                <a:r>
                  <a:rPr lang="en-US" sz="2000" b="0" dirty="0">
                    <a:latin typeface="Corbel" panose="020B0503020204020204" pitchFamily="34" charset="0"/>
                  </a:rPr>
                  <a:t>Minimize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1</m:t>
                        </m:r>
                      </m:sub>
                    </m:sSub>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1</m:t>
                        </m:r>
                      </m:sub>
                      <m:sup>
                        <m:r>
                          <a:rPr lang="en-US" sz="2000" i="1">
                            <a:latin typeface="Cambria Math" panose="02040503050406030204" pitchFamily="18" charset="0"/>
                          </a:rPr>
                          <m:t>−</m:t>
                        </m:r>
                      </m:sup>
                    </m:sSubSup>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2</m:t>
                        </m:r>
                      </m:sub>
                    </m:sSub>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2</m:t>
                        </m:r>
                      </m:sub>
                      <m:sup>
                        <m:r>
                          <a:rPr lang="en-US" sz="2000" i="1">
                            <a:latin typeface="Cambria Math" panose="02040503050406030204" pitchFamily="18" charset="0"/>
                          </a:rPr>
                          <m:t>−</m:t>
                        </m:r>
                      </m:sup>
                    </m:sSubSup>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3</m:t>
                        </m:r>
                      </m:sub>
                    </m:sSub>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3</m:t>
                        </m:r>
                      </m:sub>
                      <m:sup>
                        <m:r>
                          <a:rPr lang="en-US" sz="2000" i="1">
                            <a:latin typeface="Cambria Math" panose="02040503050406030204" pitchFamily="18" charset="0"/>
                          </a:rPr>
                          <m:t>+</m:t>
                        </m:r>
                      </m:sup>
                    </m:sSubSup>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4</m:t>
                        </m:r>
                      </m:sub>
                    </m:sSub>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4</m:t>
                        </m:r>
                        <m:r>
                          <a:rPr lang="en-US" sz="2000" i="1">
                            <a:latin typeface="Cambria Math" panose="02040503050406030204" pitchFamily="18" charset="0"/>
                          </a:rPr>
                          <m:t>𝑃</m:t>
                        </m:r>
                      </m:e>
                      <m:sub>
                        <m:r>
                          <a:rPr lang="en-US" sz="2000" i="1">
                            <a:latin typeface="Cambria Math" panose="02040503050406030204" pitchFamily="18" charset="0"/>
                          </a:rPr>
                          <m:t>5</m:t>
                        </m:r>
                      </m:sub>
                    </m:sSub>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5</m:t>
                        </m:r>
                      </m:sub>
                      <m:sup>
                        <m:r>
                          <a:rPr lang="en-US" sz="2000" i="1">
                            <a:latin typeface="Cambria Math" panose="02040503050406030204" pitchFamily="18" charset="0"/>
                          </a:rPr>
                          <m:t>−</m:t>
                        </m:r>
                      </m:sup>
                    </m:sSubSup>
                    <m:r>
                      <a:rPr lang="en-US" sz="2000" i="1">
                        <a:latin typeface="Cambria Math" panose="02040503050406030204" pitchFamily="18" charset="0"/>
                      </a:rPr>
                      <m:t>+</m:t>
                    </m:r>
                    <m:r>
                      <m:rPr>
                        <m:nor/>
                      </m:rPr>
                      <a:rPr lang="en-US" sz="2000" dirty="0"/>
                      <m:t> </m:t>
                    </m:r>
                    <m:sSub>
                      <m:sSubPr>
                        <m:ctrlPr>
                          <a:rPr lang="en-US" sz="2000" i="1">
                            <a:latin typeface="Cambria Math" panose="02040503050406030204" pitchFamily="18" charset="0"/>
                          </a:rPr>
                        </m:ctrlPr>
                      </m:sSubPr>
                      <m:e>
                        <m:r>
                          <a:rPr lang="en-US" sz="2000" i="1">
                            <a:latin typeface="Cambria Math" panose="02040503050406030204" pitchFamily="18" charset="0"/>
                          </a:rPr>
                          <m:t>5</m:t>
                        </m:r>
                        <m:r>
                          <a:rPr lang="en-US" sz="2000" i="1">
                            <a:latin typeface="Cambria Math" panose="02040503050406030204" pitchFamily="18" charset="0"/>
                          </a:rPr>
                          <m:t>𝑃</m:t>
                        </m:r>
                      </m:e>
                      <m:sub>
                        <m:r>
                          <a:rPr lang="en-US" sz="2000" i="1">
                            <a:latin typeface="Cambria Math" panose="02040503050406030204" pitchFamily="18" charset="0"/>
                          </a:rPr>
                          <m:t>5</m:t>
                        </m:r>
                      </m:sub>
                    </m:sSub>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6</m:t>
                        </m:r>
                      </m:sub>
                      <m:sup>
                        <m:r>
                          <a:rPr lang="en-US" sz="2000" i="1">
                            <a:latin typeface="Cambria Math" panose="02040503050406030204" pitchFamily="18" charset="0"/>
                          </a:rPr>
                          <m:t>−</m:t>
                        </m:r>
                      </m:sup>
                    </m:sSubSup>
                  </m:oMath>
                </a14:m>
                <a:endParaRPr lang="en-US" sz="2000" dirty="0">
                  <a:latin typeface="Corbel" panose="020B0503020204020204" pitchFamily="34" charset="0"/>
                </a:endParaRPr>
              </a:p>
              <a:p>
                <a:endParaRPr lang="en-US" sz="2000" dirty="0">
                  <a:latin typeface="Corbel" panose="020B0503020204020204" pitchFamily="34" charset="0"/>
                </a:endParaRPr>
              </a:p>
              <a:p>
                <a:r>
                  <a:rPr lang="en-US" sz="2000" dirty="0">
                    <a:latin typeface="Corbel" panose="020B0503020204020204" pitchFamily="34" charset="0"/>
                  </a:rPr>
                  <a:t>Subject to	</a:t>
                </a:r>
                <a:r>
                  <a:rPr lang="en-US" sz="2000" dirty="0"/>
                  <a:t> </a:t>
                </a:r>
                <a14:m>
                  <m:oMath xmlns:m="http://schemas.openxmlformats.org/officeDocument/2006/math">
                    <m:r>
                      <a:rPr lang="en-US" sz="2000" i="1">
                        <a:latin typeface="Cambria Math" panose="02040503050406030204" pitchFamily="18" charset="0"/>
                      </a:rPr>
                      <m:t>𝑥</m:t>
                    </m:r>
                    <m:r>
                      <a:rPr lang="en-US" sz="2000" i="1">
                        <a:latin typeface="Cambria Math" panose="02040503050406030204" pitchFamily="18" charset="0"/>
                      </a:rPr>
                      <m:t>+2</m:t>
                    </m:r>
                    <m:r>
                      <a:rPr lang="en-US" sz="2000" i="1">
                        <a:latin typeface="Cambria Math" panose="02040503050406030204" pitchFamily="18" charset="0"/>
                      </a:rPr>
                      <m:t>𝑦</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1</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1</m:t>
                        </m:r>
                      </m:sub>
                      <m:sup>
                        <m:r>
                          <a:rPr lang="en-US" sz="2000" i="1">
                            <a:latin typeface="Cambria Math" panose="02040503050406030204" pitchFamily="18" charset="0"/>
                          </a:rPr>
                          <m:t>+</m:t>
                        </m:r>
                      </m:sup>
                    </m:sSubSup>
                    <m:r>
                      <a:rPr lang="en-US" sz="2000" i="1">
                        <a:latin typeface="Cambria Math" panose="02040503050406030204" pitchFamily="18" charset="0"/>
                      </a:rPr>
                      <m:t>=40</m:t>
                    </m:r>
                  </m:oMath>
                </a14:m>
                <a:r>
                  <a:rPr lang="en-US" sz="2000" dirty="0"/>
                  <a:t>			(</a:t>
                </a:r>
                <a:r>
                  <a:rPr lang="en-US" sz="2000" dirty="0">
                    <a:solidFill>
                      <a:srgbClr val="A71B86"/>
                    </a:solidFill>
                  </a:rPr>
                  <a:t>Labor</a:t>
                </a:r>
                <a:r>
                  <a:rPr lang="en-US" sz="2000" dirty="0"/>
                  <a:t>)</a:t>
                </a:r>
                <a:endParaRPr lang="en-US" sz="2000" dirty="0">
                  <a:latin typeface="Corbel" panose="020B0503020204020204" pitchFamily="34" charset="0"/>
                </a:endParaRPr>
              </a:p>
              <a:p>
                <a:r>
                  <a:rPr lang="en-US" sz="2000" dirty="0"/>
                  <a:t>		</a:t>
                </a:r>
                <a14:m>
                  <m:oMath xmlns:m="http://schemas.openxmlformats.org/officeDocument/2006/math">
                    <m:r>
                      <a:rPr lang="en-US" sz="2000">
                        <a:latin typeface="Cambria Math" panose="02040503050406030204" pitchFamily="18" charset="0"/>
                      </a:rPr>
                      <m:t>40</m:t>
                    </m:r>
                    <m:r>
                      <a:rPr lang="en-US" sz="2000" i="1">
                        <a:latin typeface="Cambria Math" panose="02040503050406030204" pitchFamily="18" charset="0"/>
                      </a:rPr>
                      <m:t>𝑥</m:t>
                    </m:r>
                    <m:r>
                      <a:rPr lang="en-US" sz="2000" i="1">
                        <a:latin typeface="Cambria Math" panose="02040503050406030204" pitchFamily="18" charset="0"/>
                      </a:rPr>
                      <m:t>+50</m:t>
                    </m:r>
                    <m:r>
                      <a:rPr lang="en-US" sz="2000" i="1">
                        <a:latin typeface="Cambria Math" panose="02040503050406030204" pitchFamily="18" charset="0"/>
                      </a:rPr>
                      <m:t>𝑦</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2</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2</m:t>
                        </m:r>
                      </m:sub>
                      <m:sup>
                        <m:r>
                          <a:rPr lang="en-US" sz="2000" i="1">
                            <a:latin typeface="Cambria Math" panose="02040503050406030204" pitchFamily="18" charset="0"/>
                          </a:rPr>
                          <m:t>+</m:t>
                        </m:r>
                      </m:sup>
                    </m:sSubSup>
                    <m:r>
                      <a:rPr lang="en-US" sz="2000" i="1">
                        <a:latin typeface="Cambria Math" panose="02040503050406030204" pitchFamily="18" charset="0"/>
                      </a:rPr>
                      <m:t>=1600</m:t>
                    </m:r>
                  </m:oMath>
                </a14:m>
                <a:r>
                  <a:rPr lang="en-US" sz="2000" dirty="0"/>
                  <a:t>		(</a:t>
                </a:r>
                <a:r>
                  <a:rPr lang="en-US" sz="2000" dirty="0">
                    <a:solidFill>
                      <a:srgbClr val="A71B86"/>
                    </a:solidFill>
                  </a:rPr>
                  <a:t>Profit</a:t>
                </a:r>
                <a:r>
                  <a:rPr lang="en-US" sz="2000" dirty="0"/>
                  <a:t>)	</a:t>
                </a:r>
              </a:p>
              <a:p>
                <a:r>
                  <a:rPr lang="en-US" sz="2000" dirty="0"/>
                  <a:t>		</a:t>
                </a:r>
                <a14:m>
                  <m:oMath xmlns:m="http://schemas.openxmlformats.org/officeDocument/2006/math">
                    <m:r>
                      <a:rPr lang="en-US" sz="2000" i="1">
                        <a:latin typeface="Cambria Math" panose="02040503050406030204" pitchFamily="18" charset="0"/>
                      </a:rPr>
                      <m:t>4</m:t>
                    </m:r>
                    <m:r>
                      <a:rPr lang="en-US" sz="2000" i="1">
                        <a:latin typeface="Cambria Math" panose="02040503050406030204" pitchFamily="18" charset="0"/>
                      </a:rPr>
                      <m:t>𝑥</m:t>
                    </m:r>
                    <m:r>
                      <a:rPr lang="en-US" sz="2000" i="1">
                        <a:latin typeface="Cambria Math" panose="02040503050406030204" pitchFamily="18" charset="0"/>
                      </a:rPr>
                      <m:t>+3</m:t>
                    </m:r>
                    <m:r>
                      <a:rPr lang="en-US" sz="2000" i="1">
                        <a:latin typeface="Cambria Math" panose="02040503050406030204" pitchFamily="18" charset="0"/>
                      </a:rPr>
                      <m:t>𝑦</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3</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3</m:t>
                        </m:r>
                      </m:sub>
                      <m:sup>
                        <m:r>
                          <a:rPr lang="en-US" sz="2000" i="1">
                            <a:latin typeface="Cambria Math" panose="02040503050406030204" pitchFamily="18" charset="0"/>
                          </a:rPr>
                          <m:t>+</m:t>
                        </m:r>
                      </m:sup>
                    </m:sSubSup>
                    <m:r>
                      <a:rPr lang="en-US" sz="2000" i="1">
                        <a:latin typeface="Cambria Math" panose="02040503050406030204" pitchFamily="18" charset="0"/>
                      </a:rPr>
                      <m:t>=120</m:t>
                    </m:r>
                  </m:oMath>
                </a14:m>
                <a:r>
                  <a:rPr lang="en-US" sz="2000" dirty="0"/>
                  <a:t>		(</a:t>
                </a:r>
                <a:r>
                  <a:rPr lang="en-US" sz="2000" dirty="0">
                    <a:solidFill>
                      <a:srgbClr val="A71B86"/>
                    </a:solidFill>
                  </a:rPr>
                  <a:t>Clay</a:t>
                </a:r>
                <a:r>
                  <a:rPr lang="en-US" sz="2000" dirty="0"/>
                  <a:t>)</a:t>
                </a:r>
              </a:p>
              <a:p>
                <a:r>
                  <a:rPr lang="en-US" sz="2000" dirty="0"/>
                  <a: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1</m:t>
                        </m:r>
                      </m:sub>
                      <m:sup>
                        <m:r>
                          <a:rPr lang="en-US" sz="2000" b="0" i="1" smtClean="0">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=10</m:t>
                    </m:r>
                  </m:oMath>
                </a14:m>
                <a:r>
                  <a:rPr lang="en-US" sz="2000" dirty="0"/>
                  <a:t>			(</a:t>
                </a:r>
                <a:r>
                  <a:rPr lang="en-US" sz="2000" dirty="0">
                    <a:solidFill>
                      <a:srgbClr val="A71B86"/>
                    </a:solidFill>
                  </a:rPr>
                  <a:t>Overtime</a:t>
                </a:r>
                <a:r>
                  <a:rPr lang="en-US" sz="2000" dirty="0"/>
                  <a:t>)</a:t>
                </a:r>
              </a:p>
              <a:p>
                <a:r>
                  <a:rPr lang="en-US" sz="2000" dirty="0"/>
                  <a:t>		</a:t>
                </a:r>
                <a14:m>
                  <m:oMath xmlns:m="http://schemas.openxmlformats.org/officeDocument/2006/math">
                    <m:r>
                      <a:rPr lang="en-US" sz="2000" i="1">
                        <a:latin typeface="Cambria Math" panose="02040503050406030204" pitchFamily="18" charset="0"/>
                      </a:rPr>
                      <m:t>𝑥</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5</m:t>
                        </m:r>
                      </m:sub>
                      <m:sup>
                        <m:r>
                          <a:rPr lang="en-US" sz="2000" i="1">
                            <a:latin typeface="Cambria Math" panose="02040503050406030204" pitchFamily="18" charset="0"/>
                          </a:rPr>
                          <m:t>−</m:t>
                        </m:r>
                      </m:sup>
                    </m:sSubSup>
                    <m:r>
                      <a:rPr lang="en-US" sz="2000" i="1">
                        <a:latin typeface="Cambria Math" panose="02040503050406030204" pitchFamily="18" charset="0"/>
                      </a:rPr>
                      <m:t>=30</m:t>
                    </m:r>
                  </m:oMath>
                </a14:m>
                <a:r>
                  <a:rPr lang="en-US" sz="2000" dirty="0"/>
                  <a:t>				(</a:t>
                </a:r>
                <a:r>
                  <a:rPr lang="en-US" sz="2000" dirty="0">
                    <a:solidFill>
                      <a:srgbClr val="A71B86"/>
                    </a:solidFill>
                  </a:rPr>
                  <a:t>Bowls</a:t>
                </a:r>
                <a:r>
                  <a:rPr lang="en-US" sz="2000" dirty="0"/>
                  <a:t>)	</a:t>
                </a:r>
              </a:p>
              <a:p>
                <a:r>
                  <a:rPr lang="en-US" sz="2000" dirty="0"/>
                  <a:t>		</a:t>
                </a:r>
                <a14:m>
                  <m:oMath xmlns:m="http://schemas.openxmlformats.org/officeDocument/2006/math">
                    <m:r>
                      <a:rPr lang="en-US" sz="2000" i="1">
                        <a:latin typeface="Cambria Math" panose="02040503050406030204" pitchFamily="18" charset="0"/>
                      </a:rPr>
                      <m:t>𝑦</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6</m:t>
                        </m:r>
                      </m:sub>
                      <m:sup>
                        <m:r>
                          <a:rPr lang="en-US" sz="2000" i="1">
                            <a:latin typeface="Cambria Math" panose="02040503050406030204" pitchFamily="18" charset="0"/>
                          </a:rPr>
                          <m:t>−</m:t>
                        </m:r>
                      </m:sup>
                    </m:sSubSup>
                    <m:r>
                      <a:rPr lang="en-US" sz="2000" i="1">
                        <a:latin typeface="Cambria Math" panose="02040503050406030204" pitchFamily="18" charset="0"/>
                      </a:rPr>
                      <m:t>=20</m:t>
                    </m:r>
                  </m:oMath>
                </a14:m>
                <a:r>
                  <a:rPr lang="en-US" sz="2000" dirty="0"/>
                  <a:t>				(</a:t>
                </a:r>
                <a:r>
                  <a:rPr lang="en-US" sz="2000" dirty="0">
                    <a:solidFill>
                      <a:srgbClr val="A71B86"/>
                    </a:solidFill>
                  </a:rPr>
                  <a:t>Mugs</a:t>
                </a:r>
                <a:r>
                  <a:rPr lang="en-US" sz="2000" dirty="0"/>
                  <a:t>)</a:t>
                </a:r>
              </a:p>
              <a:p>
                <a:r>
                  <a:rPr lang="en-US" sz="2000" dirty="0"/>
                  <a:t>	</a:t>
                </a:r>
              </a:p>
              <a:p>
                <a:r>
                  <a:rPr lang="en-US" sz="2000" dirty="0"/>
                  <a:t>		</a:t>
                </a:r>
                <a14:m>
                  <m:oMath xmlns:m="http://schemas.openxmlformats.org/officeDocument/2006/math">
                    <m:r>
                      <a:rPr lang="en-US" sz="2000" i="1">
                        <a:latin typeface="Cambria Math" panose="02040503050406030204" pitchFamily="18" charset="0"/>
                      </a:rPr>
                      <m:t>𝑥</m:t>
                    </m:r>
                    <m:r>
                      <a:rPr lang="en-US" sz="2000" b="0" i="1" smtClean="0">
                        <a:latin typeface="Cambria Math" panose="02040503050406030204" pitchFamily="18" charset="0"/>
                      </a:rPr>
                      <m:t>,</m:t>
                    </m:r>
                    <m:r>
                      <a:rPr lang="en-US" sz="2000" i="1">
                        <a:latin typeface="Cambria Math" panose="02040503050406030204" pitchFamily="18" charset="0"/>
                      </a:rPr>
                      <m:t>𝑦</m:t>
                    </m:r>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1</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𝑑</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2</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2</m:t>
                        </m:r>
                      </m:sub>
                      <m:sup>
                        <m:r>
                          <a:rPr lang="en-US" sz="2000" i="1">
                            <a:latin typeface="Cambria Math" panose="02040503050406030204" pitchFamily="18" charset="0"/>
                          </a:rPr>
                          <m:t>+</m:t>
                        </m:r>
                      </m:sup>
                    </m:sSubSup>
                    <m:r>
                      <a:rPr lang="en-US" sz="2000" b="0" i="0"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3</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3</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4</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5</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6</m:t>
                        </m:r>
                      </m:sub>
                      <m:sup>
                        <m:r>
                          <a:rPr lang="en-US" sz="2000" i="1">
                            <a:latin typeface="Cambria Math" panose="02040503050406030204" pitchFamily="18" charset="0"/>
                          </a:rPr>
                          <m:t>−</m:t>
                        </m:r>
                      </m:sup>
                    </m:sSubSup>
                    <m:r>
                      <a:rPr lang="en-US" sz="2000" b="0" i="1" smtClean="0">
                        <a:latin typeface="Cambria Math" panose="02040503050406030204" pitchFamily="18" charset="0"/>
                      </a:rPr>
                      <m:t>≥0</m:t>
                    </m:r>
                  </m:oMath>
                </a14:m>
                <a:r>
                  <a:rPr lang="en-US" sz="2000" dirty="0"/>
                  <a:t>	</a:t>
                </a:r>
              </a:p>
            </p:txBody>
          </p:sp>
        </mc:Choice>
        <mc:Fallback xmlns="">
          <p:sp>
            <p:nvSpPr>
              <p:cNvPr id="30" name="TextBox 29">
                <a:extLst>
                  <a:ext uri="{FF2B5EF4-FFF2-40B4-BE49-F238E27FC236}">
                    <a16:creationId xmlns:a16="http://schemas.microsoft.com/office/drawing/2014/main" id="{55CACA8C-8679-40FD-8533-6014E74B3A33}"/>
                  </a:ext>
                </a:extLst>
              </p:cNvPr>
              <p:cNvSpPr txBox="1">
                <a:spLocks noRot="1" noChangeAspect="1" noMove="1" noResize="1" noEditPoints="1" noAdjustHandles="1" noChangeArrowheads="1" noChangeShapeType="1" noTextEdit="1"/>
              </p:cNvSpPr>
              <p:nvPr/>
            </p:nvSpPr>
            <p:spPr>
              <a:xfrm>
                <a:off x="1084189" y="2433075"/>
                <a:ext cx="8802951" cy="3170099"/>
              </a:xfrm>
              <a:prstGeom prst="rect">
                <a:avLst/>
              </a:prstGeom>
              <a:blipFill>
                <a:blip r:embed="rId6"/>
                <a:stretch>
                  <a:fillRect l="-762" t="-962" b="-192"/>
                </a:stretch>
              </a:blipFill>
            </p:spPr>
            <p:txBody>
              <a:bodyPr/>
              <a:lstStyle/>
              <a:p>
                <a:r>
                  <a:rPr lang="en-US">
                    <a:noFill/>
                  </a:rPr>
                  <a:t> </a:t>
                </a:r>
              </a:p>
            </p:txBody>
          </p:sp>
        </mc:Fallback>
      </mc:AlternateContent>
    </p:spTree>
    <p:extLst>
      <p:ext uri="{BB962C8B-B14F-4D97-AF65-F5344CB8AC3E}">
        <p14:creationId xmlns:p14="http://schemas.microsoft.com/office/powerpoint/2010/main" val="3347972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Oakdale School Busing</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8859163"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Oakdale County school board met in a special session</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Federal Judge Barry ordered them to present an acceptable busing plan for racially balancing the 4 high schools in Oakdale County</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Racial balance of the 4 high schools</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West High School: 500 Black &amp; 500 White</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North High School: 300 Black &amp; 1,000 White</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East High School: 400 Black &amp; 1,050 White</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South High School: 800 Black &amp; 450 White</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Overall 5,000 Students: 40% Black &amp; 60% White</a:t>
            </a:r>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87675" y="1277468"/>
            <a:ext cx="404329" cy="404329"/>
          </a:xfrm>
          <a:prstGeom prst="rect">
            <a:avLst/>
          </a:prstGeom>
        </p:spPr>
      </p:pic>
    </p:spTree>
    <p:extLst>
      <p:ext uri="{BB962C8B-B14F-4D97-AF65-F5344CB8AC3E}">
        <p14:creationId xmlns:p14="http://schemas.microsoft.com/office/powerpoint/2010/main" val="27510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7596</TotalTime>
  <Words>1892</Words>
  <Application>Microsoft Office PowerPoint</Application>
  <PresentationFormat>Widescreen</PresentationFormat>
  <Paragraphs>181</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Bodoni MT</vt:lpstr>
      <vt:lpstr>Calibri</vt:lpstr>
      <vt:lpstr>Calibri Light</vt:lpstr>
      <vt:lpstr>Cambria Math</vt:lpstr>
      <vt:lpstr>Corbel</vt:lpstr>
      <vt:lpstr>Rockwell</vt:lpstr>
      <vt:lpstr>Office Theme</vt:lpstr>
      <vt:lpstr>Lecture 16 </vt:lpstr>
      <vt:lpstr>Excel for Goal Programming</vt:lpstr>
      <vt:lpstr>Ex: Beaver Creek Pottery</vt:lpstr>
      <vt:lpstr>Ex: Beaver Creek Pottery</vt:lpstr>
      <vt:lpstr>Ex: Beaver Creek Pottery</vt:lpstr>
      <vt:lpstr>Ex: Beaver Creek Pottery</vt:lpstr>
      <vt:lpstr>Ex: Beaver Creek Pottery</vt:lpstr>
      <vt:lpstr>Ex: Beaver Creek Pottery</vt:lpstr>
      <vt:lpstr>Ex: Oakdale School Busing</vt:lpstr>
      <vt:lpstr>Ex: Oakdale School Busing</vt:lpstr>
      <vt:lpstr>Ex: Oakdale School Busing</vt:lpstr>
      <vt:lpstr>Ex: Oakdale School Busing</vt:lpstr>
      <vt:lpstr>Ex: Oakdale School Busing</vt:lpstr>
      <vt:lpstr>Ex: Oakdale School Busing</vt:lpstr>
      <vt:lpstr>Ex: Oakdale School Busing</vt:lpstr>
      <vt:lpstr>Ex: Oakdale School Busing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dc:title>
  <dc:creator>Super Mario</dc:creator>
  <cp:lastModifiedBy>Super Mario</cp:lastModifiedBy>
  <cp:revision>629</cp:revision>
  <dcterms:created xsi:type="dcterms:W3CDTF">2020-01-09T19:32:24Z</dcterms:created>
  <dcterms:modified xsi:type="dcterms:W3CDTF">2020-02-18T15:10:31Z</dcterms:modified>
</cp:coreProperties>
</file>