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3" r:id="rId4"/>
    <p:sldId id="265" r:id="rId5"/>
    <p:sldId id="268" r:id="rId6"/>
    <p:sldId id="266" r:id="rId7"/>
    <p:sldId id="267" r:id="rId8"/>
    <p:sldId id="269" r:id="rId9"/>
    <p:sldId id="270" r:id="rId10"/>
    <p:sldId id="271" r:id="rId11"/>
    <p:sldId id="272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404040"/>
    <a:srgbClr val="A71B86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2" autoAdjust="0"/>
    <p:restoredTop sz="94660"/>
  </p:normalViewPr>
  <p:slideViewPr>
    <p:cSldViewPr snapToGrid="0">
      <p:cViewPr varScale="1">
        <p:scale>
          <a:sx n="45" d="100"/>
          <a:sy n="45" d="100"/>
        </p:scale>
        <p:origin x="20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7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jpg"/><Relationship Id="rId7" Type="http://schemas.openxmlformats.org/officeDocument/2006/relationships/image" Target="../media/image23.sv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21.gif"/><Relationship Id="rId9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g"/><Relationship Id="rId7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3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Evaluate objective function at extreme points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913674-CAB1-4288-BE72-AF7688126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893" y="3757213"/>
            <a:ext cx="3235702" cy="22576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DADE8B2-97C7-48A7-9EF4-4FEEDBC7E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93010"/>
              </p:ext>
            </p:extLst>
          </p:nvPr>
        </p:nvGraphicFramePr>
        <p:xfrm>
          <a:off x="1248024" y="2401722"/>
          <a:ext cx="393258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862">
                  <a:extLst>
                    <a:ext uri="{9D8B030D-6E8A-4147-A177-3AD203B41FA5}">
                      <a16:colId xmlns:a16="http://schemas.microsoft.com/office/drawing/2014/main" val="2542953462"/>
                    </a:ext>
                  </a:extLst>
                </a:gridCol>
                <a:gridCol w="1310862">
                  <a:extLst>
                    <a:ext uri="{9D8B030D-6E8A-4147-A177-3AD203B41FA5}">
                      <a16:colId xmlns:a16="http://schemas.microsoft.com/office/drawing/2014/main" val="1869795769"/>
                    </a:ext>
                  </a:extLst>
                </a:gridCol>
                <a:gridCol w="1310862">
                  <a:extLst>
                    <a:ext uri="{9D8B030D-6E8A-4147-A177-3AD203B41FA5}">
                      <a16:colId xmlns:a16="http://schemas.microsoft.com/office/drawing/2014/main" val="2848422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12x+16y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55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11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34.3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22.8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776.4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5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800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73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744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1873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7797949D-EA5C-4556-B527-6E7B993D82F5}"/>
              </a:ext>
            </a:extLst>
          </p:cNvPr>
          <p:cNvSpPr/>
          <p:nvPr/>
        </p:nvSpPr>
        <p:spPr>
          <a:xfrm>
            <a:off x="1008019" y="3725609"/>
            <a:ext cx="4330460" cy="524806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7C8C43-2769-4DEA-B232-26FBD5A098C7}"/>
              </a:ext>
            </a:extLst>
          </p:cNvPr>
          <p:cNvSpPr/>
          <p:nvPr/>
        </p:nvSpPr>
        <p:spPr>
          <a:xfrm>
            <a:off x="7429722" y="5174068"/>
            <a:ext cx="188110" cy="176727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0D6C56D9-9C9B-403E-B4B6-6856B4AB8880}"/>
              </a:ext>
            </a:extLst>
          </p:cNvPr>
          <p:cNvSpPr/>
          <p:nvPr/>
        </p:nvSpPr>
        <p:spPr>
          <a:xfrm rot="16200000">
            <a:off x="4952420" y="2835213"/>
            <a:ext cx="998393" cy="3932585"/>
          </a:xfrm>
          <a:prstGeom prst="bentArrow">
            <a:avLst>
              <a:gd name="adj1" fmla="val 4464"/>
              <a:gd name="adj2" fmla="val 25000"/>
              <a:gd name="adj3" fmla="val 22064"/>
              <a:gd name="adj4" fmla="val 16763"/>
            </a:avLst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07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200" y="1957466"/>
                <a:ext cx="895380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Alternative approach: use growth vector and level curves (contours)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Computing all extreme points can be time-consuming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objective function in form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growth vector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is the vector starting at the origin and in the direction of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last perpendicular line along the growth curve that intersects the feasible region will intersect at the optimal solution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57466"/>
                <a:ext cx="8953804" cy="2246769"/>
              </a:xfrm>
              <a:prstGeom prst="rect">
                <a:avLst/>
              </a:prstGeom>
              <a:blipFill>
                <a:blip r:embed="rId5"/>
                <a:stretch>
                  <a:fillRect l="-613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A91C31-F3C4-4FE1-ABDF-714A37F198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4059" y="3904179"/>
            <a:ext cx="2437263" cy="287162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285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Inequality constraints in a linear in a linear program with 2-variables usually lead to a feasible region in the shape of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polygon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feasible region can be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bounded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unbounded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corners of the polygon are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extreme points 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problems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variables, the feasible region is a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dimensional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polytope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which can be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bounded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unbounded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corners of the polytope are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extreme 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Unusual Cases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Multiple optimal solutions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Infeasible problem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Unbounded problem</a:t>
                </a:r>
              </a:p>
              <a:p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5324535"/>
              </a:xfrm>
              <a:prstGeom prst="rect">
                <a:avLst/>
              </a:prstGeom>
              <a:blipFill>
                <a:blip r:embed="rId4"/>
                <a:stretch>
                  <a:fillRect l="-539" t="-572" r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0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Simplex Algorithm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Theorem: If a linear program has an optimal solution, then it always has an optimal solution which is an extreme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simplex algorithm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was designed by George Dantzig to solve linear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Intelligently explores the feasible region to find extreme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Useful for linear programs in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standard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First an extreme point must be identified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If this point is not optimal, then an edge exists to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    Another extreme point where the objective function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    becomes closer to optimal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1026" name="Picture 2" descr="Image result for george dantzig simplex method">
            <a:extLst>
              <a:ext uri="{FF2B5EF4-FFF2-40B4-BE49-F238E27FC236}">
                <a16:creationId xmlns:a16="http://schemas.microsoft.com/office/drawing/2014/main" id="{AB24EE0E-4986-4545-9410-C4249B7D4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8" y="3932714"/>
            <a:ext cx="1714500" cy="26098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B21B6E-8D0D-42D1-A94F-7850C35227ED}"/>
                  </a:ext>
                </a:extLst>
              </p:cNvPr>
              <p:cNvSpPr txBox="1"/>
              <p:nvPr/>
            </p:nvSpPr>
            <p:spPr>
              <a:xfrm>
                <a:off x="1631542" y="3927350"/>
                <a:ext cx="3731127" cy="102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orbel" panose="020B0503020204020204" pitchFamily="34" charset="0"/>
                  </a:rPr>
                  <a:t>Maximize</a:t>
                </a:r>
                <a:r>
                  <a:rPr lang="en-US" sz="2000" b="1" dirty="0">
                    <a:latin typeface="Corbel" panose="020B0503020204020204" pitchFamily="3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000" b="1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B21B6E-8D0D-42D1-A94F-7850C3522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42" y="3927350"/>
                <a:ext cx="3731127" cy="1021177"/>
              </a:xfrm>
              <a:prstGeom prst="rect">
                <a:avLst/>
              </a:prstGeom>
              <a:blipFill>
                <a:blip r:embed="rId7"/>
                <a:stretch>
                  <a:fillRect l="-179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92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Angela Fox and Zooey Caulfield studied food and nutrition at UNC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They want to open a French restaurant  in Chapel Hill called 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i="1" dirty="0" err="1">
                <a:solidFill>
                  <a:srgbClr val="404040"/>
                </a:solidFill>
                <a:latin typeface="Corbel" panose="020B0503020204020204" pitchFamily="34" charset="0"/>
              </a:rPr>
              <a:t>Possiblity</a:t>
            </a:r>
            <a:endParaRPr lang="en-US" sz="2000" i="1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Unaware of the local customer’s tastes, they decide to serve only 2 full-course meals around beef and fish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Chef Pierre plans to experiment with different appetizers, soups, salads, deserts, etc. to identify the best selection of menu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considerations exists for Angela and Zooey to optimize their business?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3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𝐹𝑖𝑠h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𝑀𝑒𝑎𝑙𝑠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𝐸𝑎𝑐h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𝑁𝑖𝑔h𝑡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𝐵𝑒𝑒𝑓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𝑀𝑒𝑎𝑙𝑠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𝐸𝑎𝑐h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𝑁𝑖𝑔h𝑡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plan to profit $12 from each fish dinner and $16 from each beef dinner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Goal: maximize their nightly profit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+16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blipFill>
                <a:blip r:embed="rId4"/>
                <a:stretch>
                  <a:fillRect l="-539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99BC7C-4786-4A79-A82E-FDEB1AD9E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042" y="4228965"/>
            <a:ext cx="2435840" cy="243260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F65234-B865-446F-A24A-32FD464CB5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0916" y="5725709"/>
            <a:ext cx="4265084" cy="77659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71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84357"/>
                <a:ext cx="9048941" cy="4564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Number of dinners is nonnegative: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   &amp;  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Angela and Zooey estimate that they will sell a maximum of 60 meals each night: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≤60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fish dinner requires 15 minutes to prepare, each beef dinner takes twice as long, and there is a total of 20 hours of kitchen staff labor available each day: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80)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Based on the health consciousness of their potential clientele, they will sell at least three fish dinners for every two beef dinners: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(or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also believe a minimum of 10% of their customers will order beef dinners: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.1(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84357"/>
                <a:ext cx="9048941" cy="4564648"/>
              </a:xfrm>
              <a:prstGeom prst="rect">
                <a:avLst/>
              </a:prstGeom>
              <a:blipFill>
                <a:blip r:embed="rId4"/>
                <a:stretch>
                  <a:fillRect l="-606" t="-802" r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Complete linear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Since there are 2 decision variables, we can solve it graphically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C837C-C7B3-4183-A116-E6D8651FB027}"/>
                  </a:ext>
                </a:extLst>
              </p:cNvPr>
              <p:cNvSpPr txBox="1"/>
              <p:nvPr/>
            </p:nvSpPr>
            <p:spPr>
              <a:xfrm>
                <a:off x="1193390" y="2401722"/>
                <a:ext cx="373112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orbel" panose="020B0503020204020204" pitchFamily="34" charset="0"/>
                  </a:rPr>
                  <a:t>Maximize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≤60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≤80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	                   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C837C-C7B3-4183-A116-E6D8651F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90" y="2401722"/>
                <a:ext cx="3731127" cy="2246769"/>
              </a:xfrm>
              <a:prstGeom prst="rect">
                <a:avLst/>
              </a:prstGeom>
              <a:blipFill>
                <a:blip r:embed="rId6"/>
                <a:stretch>
                  <a:fillRect l="-1797" t="-1626" b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42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Graph of feasible region (use origin to determine which side to shade)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913674-CAB1-4288-BE72-AF7688126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805" y="2522347"/>
            <a:ext cx="5690129" cy="397025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410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Find the corners of the feasible region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Intersection of Green and Red: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34.3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22.8</m:t>
                        </m:r>
                      </m:e>
                    </m:d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Intersection of Blue and Red: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40,20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Intersection of Blue and Black: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54,6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785652"/>
              </a:xfrm>
              <a:prstGeom prst="rect">
                <a:avLst/>
              </a:prstGeom>
              <a:blipFill>
                <a:blip r:embed="rId4"/>
                <a:stretch>
                  <a:fillRect l="-539" t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913674-CAB1-4288-BE72-AF7688126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8245" y="2090915"/>
            <a:ext cx="3144203" cy="21938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9AFA80-8F36-476E-9D33-13240FBB258C}"/>
                  </a:ext>
                </a:extLst>
              </p:cNvPr>
              <p:cNvSpPr txBox="1"/>
              <p:nvPr/>
            </p:nvSpPr>
            <p:spPr>
              <a:xfrm>
                <a:off x="1171534" y="2892245"/>
                <a:ext cx="5198784" cy="1900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80−2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160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160−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=22.8</m:t>
                      </m:r>
                    </m:oMath>
                  </m:oMathPara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=80−2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=80−2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22.8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=34.3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9AFA80-8F36-476E-9D33-13240FBB2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34" y="2892245"/>
                <a:ext cx="5198784" cy="1900520"/>
              </a:xfrm>
              <a:prstGeom prst="rect">
                <a:avLst/>
              </a:prstGeom>
              <a:blipFill>
                <a:blip r:embed="rId8"/>
                <a:stretch>
                  <a:fillRect b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15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780</Words>
  <Application>Microsoft Office PowerPoint</Application>
  <PresentationFormat>Widescreen</PresentationFormat>
  <Paragraphs>128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3 </vt:lpstr>
      <vt:lpstr>Linear Programming</vt:lpstr>
      <vt:lpstr>Simplex Algorithm</vt:lpstr>
      <vt:lpstr>Ex: The Possibility Restaurant</vt:lpstr>
      <vt:lpstr>Ex: The Possibility Restaurant</vt:lpstr>
      <vt:lpstr>Ex: The Possibility Restaurant</vt:lpstr>
      <vt:lpstr>Ex: The Possibility Restaurant</vt:lpstr>
      <vt:lpstr>Ex: The Possibility Restaurant</vt:lpstr>
      <vt:lpstr>Ex: The Possibility Restaurant</vt:lpstr>
      <vt:lpstr>Ex: The Possibility Restaurant</vt:lpstr>
      <vt:lpstr>Ex: The Possibility Restaurant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98</cp:revision>
  <dcterms:created xsi:type="dcterms:W3CDTF">2020-01-09T19:32:24Z</dcterms:created>
  <dcterms:modified xsi:type="dcterms:W3CDTF">2020-01-17T02:20:44Z</dcterms:modified>
</cp:coreProperties>
</file>