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jpg"/><Relationship Id="rId7" Type="http://schemas.openxmlformats.org/officeDocument/2006/relationships/image" Target="../media/image41.sv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9.gif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853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Plotting the feasible region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56290-5495-4E8E-9B37-5A4F96062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50321"/>
            <a:ext cx="3352701" cy="39652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BF6D7-5293-4B15-84A4-529CF782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584" y="2447247"/>
            <a:ext cx="3231211" cy="39652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C9473-1D12-4555-8A72-B8967672598E}"/>
              </a:ext>
            </a:extLst>
          </p:cNvPr>
          <p:cNvCxnSpPr/>
          <p:nvPr/>
        </p:nvCxnSpPr>
        <p:spPr>
          <a:xfrm>
            <a:off x="4832493" y="4402959"/>
            <a:ext cx="652182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2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485365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Intercepts: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&amp;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Point: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4853655" cy="2554545"/>
              </a:xfrm>
              <a:prstGeom prst="rect">
                <a:avLst/>
              </a:prstGeom>
              <a:blipFill>
                <a:blip r:embed="rId4"/>
                <a:stretch>
                  <a:fillRect l="-1004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BF6D7-5293-4B15-84A4-529CF782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8550" y="2149775"/>
            <a:ext cx="2783454" cy="341574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06AF64-80A8-4D24-8405-F26C0629A16F}"/>
              </a:ext>
            </a:extLst>
          </p:cNvPr>
          <p:cNvSpPr/>
          <p:nvPr/>
        </p:nvSpPr>
        <p:spPr>
          <a:xfrm>
            <a:off x="7147899" y="4075382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03345-C57C-4160-AAB0-2B52F2AA8322}"/>
              </a:ext>
            </a:extLst>
          </p:cNvPr>
          <p:cNvSpPr/>
          <p:nvPr/>
        </p:nvSpPr>
        <p:spPr>
          <a:xfrm>
            <a:off x="8749375" y="5174068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C7ACF9-FA54-4825-B65A-ECDBDEE30747}"/>
              </a:ext>
            </a:extLst>
          </p:cNvPr>
          <p:cNvSpPr/>
          <p:nvPr/>
        </p:nvSpPr>
        <p:spPr>
          <a:xfrm>
            <a:off x="7147899" y="5200227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E51A91-6D89-41F4-921D-37100DC2E417}"/>
              </a:ext>
            </a:extLst>
          </p:cNvPr>
          <p:cNvSpPr/>
          <p:nvPr/>
        </p:nvSpPr>
        <p:spPr>
          <a:xfrm>
            <a:off x="8418451" y="4767680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E633E-B2A5-44E4-ADCA-E617EBBC4676}"/>
                  </a:ext>
                </a:extLst>
              </p:cNvPr>
              <p:cNvSpPr txBox="1"/>
              <p:nvPr/>
            </p:nvSpPr>
            <p:spPr>
              <a:xfrm>
                <a:off x="1561558" y="3660175"/>
                <a:ext cx="3997132" cy="3562707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x=24,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∗24=8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E633E-B2A5-44E4-ADCA-E617EBBC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58" y="3660175"/>
                <a:ext cx="3997132" cy="3562707"/>
              </a:xfrm>
              <a:prstGeom prst="rect">
                <a:avLst/>
              </a:prstGeom>
              <a:blipFill>
                <a:blip r:embed="rId8"/>
                <a:stretch>
                  <a:fillRect l="-122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72009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the corners of the feasible region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choice of decision variables is one of the corner points around feasible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Plug into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optimal solution and interpret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Ideally, we want to produce 24 bowls and 8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decision will lead to a maximum profit of $1360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0F1EB8-1B78-46D7-ACE3-93DCD8E11B8A}"/>
                  </a:ext>
                </a:extLst>
              </p:cNvPr>
              <p:cNvSpPr txBox="1"/>
              <p:nvPr/>
            </p:nvSpPr>
            <p:spPr>
              <a:xfrm>
                <a:off x="6010835" y="2942393"/>
                <a:ext cx="3781169" cy="1754326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Corner Points and Profit </a:t>
                </a:r>
              </a:p>
              <a:p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=$0</m:t>
                      </m:r>
                    </m:oMath>
                  </m:oMathPara>
                </a14:m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=$1000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=$1200</m:t>
                      </m:r>
                    </m:oMath>
                  </m:oMathPara>
                </a14:m>
                <a:endParaRPr lang="en-US" b="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24,8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=$1360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0F1EB8-1B78-46D7-ACE3-93DCD8E1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35" y="2942393"/>
                <a:ext cx="3781169" cy="1754326"/>
              </a:xfrm>
              <a:prstGeom prst="rect">
                <a:avLst/>
              </a:prstGeom>
              <a:blipFill>
                <a:blip r:embed="rId6"/>
                <a:stretch>
                  <a:fillRect t="-1024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89538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Another creative look at finding the 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8953805" cy="2246769"/>
              </a:xfrm>
              <a:prstGeom prst="rect">
                <a:avLst/>
              </a:prstGeom>
              <a:blipFill>
                <a:blip r:embed="rId4"/>
                <a:stretch>
                  <a:fillRect l="-545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279358-9DE7-46AB-8C59-1F7A5856B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082" y="2769069"/>
            <a:ext cx="3768385" cy="364646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C2F62-F485-45DA-AA62-E4B1BFD42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005" y="2769067"/>
            <a:ext cx="3767282" cy="36464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EC691-457B-4FBD-AA80-54EDE8D882EB}"/>
                  </a:ext>
                </a:extLst>
              </p:cNvPr>
              <p:cNvSpPr txBox="1"/>
              <p:nvPr/>
            </p:nvSpPr>
            <p:spPr>
              <a:xfrm>
                <a:off x="2297462" y="5083750"/>
                <a:ext cx="15229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EC691-457B-4FBD-AA80-54EDE8D88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62" y="5083750"/>
                <a:ext cx="1522984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F2B89-C153-4778-902B-E4056345B9C4}"/>
                  </a:ext>
                </a:extLst>
              </p:cNvPr>
              <p:cNvSpPr txBox="1"/>
              <p:nvPr/>
            </p:nvSpPr>
            <p:spPr>
              <a:xfrm>
                <a:off x="6440923" y="4026835"/>
                <a:ext cx="15532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F2B89-C153-4778-902B-E4056345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23" y="4026835"/>
                <a:ext cx="1553266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9063C6-000B-4938-862D-91F9193BDF76}"/>
                  </a:ext>
                </a:extLst>
              </p:cNvPr>
              <p:cNvSpPr txBox="1"/>
              <p:nvPr/>
            </p:nvSpPr>
            <p:spPr>
              <a:xfrm>
                <a:off x="6895797" y="4330524"/>
                <a:ext cx="1680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1200=40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9063C6-000B-4938-862D-91F9193B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97" y="4330524"/>
                <a:ext cx="1680706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E7D8C1-B340-4370-84B7-942BC6DDBA86}"/>
                  </a:ext>
                </a:extLst>
              </p:cNvPr>
              <p:cNvSpPr txBox="1"/>
              <p:nvPr/>
            </p:nvSpPr>
            <p:spPr>
              <a:xfrm>
                <a:off x="7153836" y="4628440"/>
                <a:ext cx="1680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E7D8C1-B340-4370-84B7-942BC6DD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36" y="4628440"/>
                <a:ext cx="168070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9E47BD-7E3E-4109-98D2-2568F86C27B6}"/>
                  </a:ext>
                </a:extLst>
              </p:cNvPr>
              <p:cNvSpPr txBox="1"/>
              <p:nvPr/>
            </p:nvSpPr>
            <p:spPr>
              <a:xfrm>
                <a:off x="8408410" y="6037729"/>
                <a:ext cx="16805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9E47BD-7E3E-4109-98D2-2568F86C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10" y="6037729"/>
                <a:ext cx="168054" cy="307777"/>
              </a:xfrm>
              <a:prstGeom prst="rect">
                <a:avLst/>
              </a:prstGeom>
              <a:blipFill>
                <a:blip r:embed="rId13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BBCE2-B543-4B34-83D4-EB057A3A8942}"/>
                  </a:ext>
                </a:extLst>
              </p:cNvPr>
              <p:cNvSpPr txBox="1"/>
              <p:nvPr/>
            </p:nvSpPr>
            <p:spPr>
              <a:xfrm>
                <a:off x="4276121" y="6042637"/>
                <a:ext cx="16805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BBCE2-B543-4B34-83D4-EB057A3A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21" y="6042637"/>
                <a:ext cx="168054" cy="307777"/>
              </a:xfrm>
              <a:prstGeom prst="rect">
                <a:avLst/>
              </a:prstGeom>
              <a:blipFill>
                <a:blip r:embed="rId13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1BC8D-BCC6-445A-9697-47CED68CA98B}"/>
                  </a:ext>
                </a:extLst>
              </p:cNvPr>
              <p:cNvSpPr txBox="1"/>
              <p:nvPr/>
            </p:nvSpPr>
            <p:spPr>
              <a:xfrm>
                <a:off x="1248024" y="3005418"/>
                <a:ext cx="220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1BC8D-BCC6-445A-9697-47CED68C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3005418"/>
                <a:ext cx="220537" cy="307777"/>
              </a:xfrm>
              <a:prstGeom prst="rect">
                <a:avLst/>
              </a:prstGeom>
              <a:blipFill>
                <a:blip r:embed="rId14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48D37-E9FA-46DA-BB98-0D9D293A1CC1}"/>
                  </a:ext>
                </a:extLst>
              </p:cNvPr>
              <p:cNvSpPr txBox="1"/>
              <p:nvPr/>
            </p:nvSpPr>
            <p:spPr>
              <a:xfrm>
                <a:off x="5421094" y="3004665"/>
                <a:ext cx="220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48D37-E9FA-46DA-BB98-0D9D293A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94" y="3004665"/>
                <a:ext cx="220537" cy="307777"/>
              </a:xfrm>
              <a:prstGeom prst="rect">
                <a:avLst/>
              </a:prstGeom>
              <a:blipFill>
                <a:blip r:embed="rId15"/>
                <a:stretch>
                  <a:fillRect r="-1666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7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895380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Another creative look at finding the optimal solution (Continued)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grows in the direction of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40,50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Lines that are perpendicular to this vector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level curves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 maximization problem, the optimal solution will be the point in the feasible region farthest in the direction of growth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8953805" cy="3170099"/>
              </a:xfrm>
              <a:prstGeom prst="rect">
                <a:avLst/>
              </a:prstGeom>
              <a:blipFill>
                <a:blip r:embed="rId4"/>
                <a:stretch>
                  <a:fillRect l="-545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DB227-6598-4AEE-95C9-90FA36795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758" y="3623557"/>
            <a:ext cx="2612471" cy="30991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2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Using Desmos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8953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Link Provided on Course Website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Online Graphing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Start with a Blank Coordinate Plane and Zoom Out as Necessary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BFE42-7EA7-4C03-85FE-B20E7840D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3080850"/>
            <a:ext cx="7342907" cy="3542177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16872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Using Desmos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8953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Type Inequalities for Constraints in the Left Panel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9C7662-0616-41B4-BEF8-2D2C6F223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25" y="2432262"/>
            <a:ext cx="9020679" cy="4334017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293194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Using Desmos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89538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Darkest Region Represents the Feasible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Points of Intersection Can Be Easily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Need to Use a Screen Shot to Capture Image to Save on Your Computer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9C7662-0616-41B4-BEF8-2D2C6F223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30310"/>
            <a:ext cx="5060677" cy="2431420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</p:spTree>
    <p:extLst>
      <p:ext uri="{BB962C8B-B14F-4D97-AF65-F5344CB8AC3E}">
        <p14:creationId xmlns:p14="http://schemas.microsoft.com/office/powerpoint/2010/main" val="31308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74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BreakEven.xlsx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Enter fixed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), variable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), and price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Excel formula  used to  find break-even point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741520"/>
              </a:xfrm>
              <a:prstGeom prst="rect">
                <a:avLst/>
              </a:prstGeom>
              <a:blipFill>
                <a:blip r:embed="rId4"/>
                <a:stretch>
                  <a:fillRect l="-53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A6991-74C6-4AE6-AE97-D101ABD91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978" y="3803308"/>
            <a:ext cx="3337316" cy="274152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C5774-118B-46E5-B21C-2F9E48856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537" y="4932562"/>
            <a:ext cx="4304488" cy="5080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AFF7B-1DE8-4C17-97BF-6BB646D9764E}"/>
              </a:ext>
            </a:extLst>
          </p:cNvPr>
          <p:cNvCxnSpPr>
            <a:cxnSpLocks/>
          </p:cNvCxnSpPr>
          <p:nvPr/>
        </p:nvCxnSpPr>
        <p:spPr>
          <a:xfrm flipV="1">
            <a:off x="4661660" y="5304916"/>
            <a:ext cx="796819" cy="1055969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QM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software for break-even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Begin by opening Excel QM software from computer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QM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tab and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Alphabetical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drop down menu,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Break-even Analysis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then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Breakeven (Cost vs 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Enter name of report, sheet title, and insert checkmark for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F8464-4DEE-431D-81BD-E9132A9D7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70" y="3660460"/>
            <a:ext cx="7162596" cy="11069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0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72708-1266-45DA-BB8D-C2CA78A93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4" y="2104184"/>
            <a:ext cx="4167341" cy="39973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67B8B0-40FB-4F60-9684-C3BDA3429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029" y="3600584"/>
            <a:ext cx="5610975" cy="16883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0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Beaver Creek Pottery produces the hottest clay bowls and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Bowls require 1 hr. of labor and 4 lbs. of clay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Mugs require 2 hrs. of labor and 3 lbs. of clay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Daily Limitations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 hrs.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120 lbs. of clay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Bowls return profit of $40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Mugs return profit of $50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number of clay bowls and mugs should the company make each day to maximize daily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the process of optimizing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 subject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constraints.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Seven steps of linear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the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the linear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linear inequalities to define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resulting system of inequalities (use lines and shading)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the corners of the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Substitute the coordinates of each corner into the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appropriate result based on when the objective function is optimized (either maximized or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mininized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and interpret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𝐵𝑜𝑤𝑙𝑠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𝑃𝑟𝑜𝑑𝑢𝑐𝑒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𝐷𝑎𝑦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𝑀𝑢𝑔𝑠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𝑃𝑟𝑜𝑑𝑢𝑐𝑒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𝐷𝑎𝑦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seek to maximize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55710-92AD-444E-A4EE-B0AA54553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606" y="4228329"/>
            <a:ext cx="3368488" cy="250122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(labor hours)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(pounds of clay)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(nonnegativity)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(nonnegativity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lie on a two-dimensional plane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feasible region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the set of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points where none of the constraints are violated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≤40∩4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Helpful to get constraints in form comfortable for plotting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/>
              <p:nvPr/>
            </p:nvSpPr>
            <p:spPr>
              <a:xfrm>
                <a:off x="6752333" y="2103890"/>
                <a:ext cx="3039671" cy="203132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Program</a:t>
                </a:r>
              </a:p>
              <a:p>
                <a:pPr algn="ctr"/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Maximize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33" y="2103890"/>
                <a:ext cx="3039671" cy="2031325"/>
              </a:xfrm>
              <a:prstGeom prst="rect">
                <a:avLst/>
              </a:prstGeom>
              <a:blipFill>
                <a:blip r:embed="rId7"/>
                <a:stretch>
                  <a:fillRect l="-1190" t="-590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ED8C2-B1DA-4F9E-B9FE-E4B481F1C3F7}"/>
                  </a:ext>
                </a:extLst>
              </p:cNvPr>
              <p:cNvSpPr txBox="1"/>
              <p:nvPr/>
            </p:nvSpPr>
            <p:spPr>
              <a:xfrm>
                <a:off x="1669552" y="5789212"/>
                <a:ext cx="7033774" cy="889731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Constraints in Slope-Intercept Form</a:t>
                </a:r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&amp;   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≤120  → 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ED8C2-B1DA-4F9E-B9FE-E4B481F1C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2" y="5789212"/>
                <a:ext cx="7033774" cy="889731"/>
              </a:xfrm>
              <a:prstGeom prst="rect">
                <a:avLst/>
              </a:prstGeom>
              <a:blipFill>
                <a:blip r:embed="rId8"/>
                <a:stretch>
                  <a:fillRect t="-1974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853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Plotting the feasible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nonnegativity constraints, the feasible region exists somewhere in the positive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 inequalities as if they were equalities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Shade according to the inequality symbol (check if the origin satisfies the inequality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feasible region is the intersection of the shaded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/>
              <p:nvPr/>
            </p:nvSpPr>
            <p:spPr>
              <a:xfrm>
                <a:off x="5790931" y="2027867"/>
                <a:ext cx="3997132" cy="223830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Constraints in Slope-Intercept Form</a:t>
                </a:r>
              </a:p>
              <a:p>
                <a:pPr algn="ctr"/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(vertical line)</a:t>
                </a:r>
                <a:endParaRPr lang="en-US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Corbel" panose="020B0503020204020204" pitchFamily="34" charset="0"/>
                  </a:rPr>
                  <a:t>  (horizontal line)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31" y="2027867"/>
                <a:ext cx="3997132" cy="2238305"/>
              </a:xfrm>
              <a:prstGeom prst="rect">
                <a:avLst/>
              </a:prstGeom>
              <a:blipFill>
                <a:blip r:embed="rId6"/>
                <a:stretch>
                  <a:fillRect t="-804" b="-2681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949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 </vt:lpstr>
      <vt:lpstr>Excel: Break-Even</vt:lpstr>
      <vt:lpstr>Excel: Break-Even</vt:lpstr>
      <vt:lpstr>Excel: Break-Even</vt:lpstr>
      <vt:lpstr>Ex: Production of Pottery</vt:lpstr>
      <vt:lpstr>Linear Programming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Using Desmos</vt:lpstr>
      <vt:lpstr>Using Desmos</vt:lpstr>
      <vt:lpstr>Using Desmos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71</cp:revision>
  <dcterms:created xsi:type="dcterms:W3CDTF">2020-01-09T19:32:24Z</dcterms:created>
  <dcterms:modified xsi:type="dcterms:W3CDTF">2021-01-25T13:41:52Z</dcterms:modified>
</cp:coreProperties>
</file>