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8" r:id="rId3"/>
    <p:sldId id="520" r:id="rId4"/>
    <p:sldId id="521" r:id="rId5"/>
    <p:sldId id="523" r:id="rId6"/>
    <p:sldId id="522" r:id="rId7"/>
    <p:sldId id="524" r:id="rId8"/>
    <p:sldId id="525" r:id="rId9"/>
    <p:sldId id="527" r:id="rId10"/>
    <p:sldId id="528" r:id="rId11"/>
    <p:sldId id="526" r:id="rId12"/>
    <p:sldId id="529" r:id="rId13"/>
    <p:sldId id="530" r:id="rId14"/>
    <p:sldId id="53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groups are different branches of the same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1 doesn’t prioritize labor and cares most about minimizing cost and increasing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2 cares most about profit and fulfilling demand and least about the utilization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3 cares most about fulfilling the demands of their customers and least about reaching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4 cares most about making sure their employees reach the desired regular production capacity and the ideal overtime scenario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priorities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541398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6339E6-E592-419C-AFCD-1B3E9C782B48}"/>
              </a:ext>
            </a:extLst>
          </p:cNvPr>
          <p:cNvSpPr txBox="1"/>
          <p:nvPr/>
        </p:nvSpPr>
        <p:spPr>
          <a:xfrm>
            <a:off x="3984172" y="2341566"/>
            <a:ext cx="2508068" cy="523220"/>
          </a:xfrm>
          <a:prstGeom prst="rect">
            <a:avLst/>
          </a:prstGeom>
          <a:solidFill>
            <a:srgbClr val="11B29F"/>
          </a:solidFill>
          <a:ln w="5715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Center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/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blipFill>
                <a:blip r:embed="rId6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7D825C8-84E9-403B-9731-B53C5DEF10B5}"/>
              </a:ext>
            </a:extLst>
          </p:cNvPr>
          <p:cNvSpPr txBox="1"/>
          <p:nvPr/>
        </p:nvSpPr>
        <p:spPr>
          <a:xfrm>
            <a:off x="5947294" y="2553655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E9B624-C9AD-47B1-81B1-514C3C782371}"/>
              </a:ext>
            </a:extLst>
          </p:cNvPr>
          <p:cNvSpPr txBox="1"/>
          <p:nvPr/>
        </p:nvSpPr>
        <p:spPr>
          <a:xfrm>
            <a:off x="5947294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A4420-7BD9-49E3-B6F9-4FD392C89F31}"/>
              </a:ext>
            </a:extLst>
          </p:cNvPr>
          <p:cNvSpPr txBox="1"/>
          <p:nvPr/>
        </p:nvSpPr>
        <p:spPr>
          <a:xfrm>
            <a:off x="1553082" y="2569624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F9762-CDC3-401E-ACEA-F6F65335297A}"/>
              </a:ext>
            </a:extLst>
          </p:cNvPr>
          <p:cNvSpPr txBox="1"/>
          <p:nvPr/>
        </p:nvSpPr>
        <p:spPr>
          <a:xfrm>
            <a:off x="1553082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  <a:endParaRPr lang="en-US" sz="2800" dirty="0">
              <a:solidFill>
                <a:srgbClr val="A71B8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/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blipFill>
                <a:blip r:embed="rId7"/>
                <a:stretch>
                  <a:fillRect l="-89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/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/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65443-FD6E-468C-A290-009AD9F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0" y="3285887"/>
            <a:ext cx="2509678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Top priority objective has been optimized (see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Almost all groups have different initial solutions ( Group I and IV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identical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Copy sheet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rename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(right click on tab)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F751F-8A78-42B9-B0B1-20150ED0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082" y="3285887"/>
            <a:ext cx="2091970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64346-2DF3-44C2-8FAF-D698F1480A78}"/>
              </a:ext>
            </a:extLst>
          </p:cNvPr>
          <p:cNvSpPr/>
          <p:nvPr/>
        </p:nvSpPr>
        <p:spPr>
          <a:xfrm>
            <a:off x="2581549" y="4054288"/>
            <a:ext cx="645459" cy="1949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01722-F940-4EF2-816F-E770FBAE4797}"/>
              </a:ext>
            </a:extLst>
          </p:cNvPr>
          <p:cNvSpPr/>
          <p:nvPr/>
        </p:nvSpPr>
        <p:spPr>
          <a:xfrm>
            <a:off x="4415990" y="5111575"/>
            <a:ext cx="778105" cy="2117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01CDF-9A61-4B5B-9698-35FAA07A6C8E}"/>
              </a:ext>
            </a:extLst>
          </p:cNvPr>
          <p:cNvSpPr/>
          <p:nvPr/>
        </p:nvSpPr>
        <p:spPr>
          <a:xfrm>
            <a:off x="4415990" y="4218072"/>
            <a:ext cx="2484688" cy="36065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CD82D-2640-4A9D-AA2E-24EBBC6290D5}"/>
              </a:ext>
            </a:extLst>
          </p:cNvPr>
          <p:cNvCxnSpPr>
            <a:cxnSpLocks/>
          </p:cNvCxnSpPr>
          <p:nvPr/>
        </p:nvCxnSpPr>
        <p:spPr>
          <a:xfrm>
            <a:off x="3892923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5A4C1-2717-42AC-93C2-74138805E026}"/>
              </a:ext>
            </a:extLst>
          </p:cNvPr>
          <p:cNvCxnSpPr>
            <a:cxnSpLocks/>
          </p:cNvCxnSpPr>
          <p:nvPr/>
        </p:nvCxnSpPr>
        <p:spPr>
          <a:xfrm>
            <a:off x="7084358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00BB06-0DFC-40F6-B876-F20088335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021" y="4151288"/>
            <a:ext cx="2046430" cy="5081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new constraint in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based on previous results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B5BFEC-9158-467D-821D-49634E0A9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01" y="2707951"/>
            <a:ext cx="1884899" cy="27663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9FF45E-2752-459C-835E-F8C35F41F114}"/>
              </a:ext>
            </a:extLst>
          </p:cNvPr>
          <p:cNvSpPr/>
          <p:nvPr/>
        </p:nvSpPr>
        <p:spPr>
          <a:xfrm>
            <a:off x="4374777" y="3703025"/>
            <a:ext cx="786940" cy="20734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BFAA5-B284-489D-957B-CDCC7290F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139" y="5710917"/>
            <a:ext cx="8407076" cy="97310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0E91C5-AE37-4D7B-93B1-5B3B5CA75115}"/>
              </a:ext>
            </a:extLst>
          </p:cNvPr>
          <p:cNvCxnSpPr>
            <a:cxnSpLocks/>
          </p:cNvCxnSpPr>
          <p:nvPr/>
        </p:nvCxnSpPr>
        <p:spPr>
          <a:xfrm flipH="1">
            <a:off x="1882588" y="3812240"/>
            <a:ext cx="2492189" cy="2783542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6C4A4D-155D-41C1-A401-051B842AE9C2}"/>
              </a:ext>
            </a:extLst>
          </p:cNvPr>
          <p:cNvCxnSpPr>
            <a:cxnSpLocks/>
          </p:cNvCxnSpPr>
          <p:nvPr/>
        </p:nvCxnSpPr>
        <p:spPr>
          <a:xfrm>
            <a:off x="8207959" y="5474278"/>
            <a:ext cx="0" cy="107599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249A51-31CC-4C0A-BB7B-426BDD2D453F}"/>
              </a:ext>
            </a:extLst>
          </p:cNvPr>
          <p:cNvSpPr txBox="1"/>
          <p:nvPr/>
        </p:nvSpPr>
        <p:spPr>
          <a:xfrm>
            <a:off x="6190992" y="5108896"/>
            <a:ext cx="254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with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404212-899B-4E6A-9B6E-ABF76420DF93}"/>
              </a:ext>
            </a:extLst>
          </p:cNvPr>
          <p:cNvCxnSpPr>
            <a:cxnSpLocks/>
          </p:cNvCxnSpPr>
          <p:nvPr/>
        </p:nvCxnSpPr>
        <p:spPr>
          <a:xfrm>
            <a:off x="9291548" y="4948527"/>
            <a:ext cx="26524" cy="1601741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6AC9D-A1B3-41AA-9501-A7F4002F3E47}"/>
              </a:ext>
            </a:extLst>
          </p:cNvPr>
          <p:cNvSpPr txBox="1"/>
          <p:nvPr/>
        </p:nvSpPr>
        <p:spPr>
          <a:xfrm>
            <a:off x="7092009" y="4177308"/>
            <a:ext cx="349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value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minimization</a:t>
            </a:r>
          </a:p>
        </p:txBody>
      </p:sp>
    </p:spTree>
    <p:extLst>
      <p:ext uri="{BB962C8B-B14F-4D97-AF65-F5344CB8AC3E}">
        <p14:creationId xmlns:p14="http://schemas.microsoft.com/office/powerpoint/2010/main" val="28208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your group’s objectives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fill in the following table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5707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7571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5455" t="-2174" r="-11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455" t="-2174" r="-10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5455" t="-2174" r="-9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5455" t="-2174" r="-8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5455" t="-2174" r="-7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9099" t="-2174" r="-598198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6364" t="-2174" r="-5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6364" t="-2174" r="-4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364" t="-2174" r="-3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6364" t="-2174" r="-2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6364" t="-2174" r="-1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6364" t="-2174" r="-3636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0444A9-6919-4AE5-A184-4CED29F5C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673" y="2415136"/>
            <a:ext cx="4973686" cy="25486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Oregon Atlantic Company produces two paper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Wrapping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Labor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5 minutes per yard of 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8 minutes  per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has 4,800 minutes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$0.20 for a yard of newsprint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$0.25 for a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500 yards of newsprint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400 yards of wrapping paper per week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weekly goals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profit of $300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Fulfill the demand for the products in order of magnitude of their profits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Avoid underutilization of production capacity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the Oregon Atlantic Company achieve all their weekly goals?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Primary 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𝑛𝑒𝑤𝑠𝑝𝑟𝑖𝑛𝑡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𝑤𝑟𝑎𝑝𝑝𝑖𝑛𝑔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𝑝𝑎𝑝𝑒𝑟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blipFill>
                <a:blip r:embed="rId4"/>
                <a:stretch>
                  <a:fillRect l="-619" t="-876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Amount of labor needed in minutes to produce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4,800 minutes, but they are okay with 480 extra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≤4800+480=5280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=5280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blipFill>
                <a:blip r:embed="rId9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profit of $300 each week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from producing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would like to maintain weekly profit above $300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blipFill>
                <a:blip r:embed="rId4"/>
                <a:stretch>
                  <a:fillRect l="-61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89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Fulfill the demand for newsprint and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weekly demands, we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prioritize fulfilling demands according to their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𝑛𝑒𝑤𝑠𝑝𝑟𝑖𝑛𝑡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𝑤𝑟𝑎𝑝𝑝𝑖𝑛𝑔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𝑝𝑎𝑝𝑒𝑟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6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4: Avoid the underutilization of production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that company has 4,800 minutes of normal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would like to use all this production  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Split up class into 4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Give each group different ordering of goals according to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group solves goal programming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Compare and discuss the results from the 4 groups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≥4800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/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=4800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blipFill>
                <a:blip r:embed="rId7"/>
                <a:stretch>
                  <a:fillRect l="-1012" t="-382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class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420366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6339E6-E592-419C-AFCD-1B3E9C782B48}"/>
              </a:ext>
            </a:extLst>
          </p:cNvPr>
          <p:cNvSpPr txBox="1"/>
          <p:nvPr/>
        </p:nvSpPr>
        <p:spPr>
          <a:xfrm>
            <a:off x="3984172" y="2487230"/>
            <a:ext cx="2508068" cy="523220"/>
          </a:xfrm>
          <a:prstGeom prst="rect">
            <a:avLst/>
          </a:prstGeom>
          <a:solidFill>
            <a:srgbClr val="11B29F"/>
          </a:solidFill>
          <a:ln w="5715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Center 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2EC69-CA41-4FAD-883C-C3E08731CBA9}"/>
              </a:ext>
            </a:extLst>
          </p:cNvPr>
          <p:cNvSpPr txBox="1"/>
          <p:nvPr/>
        </p:nvSpPr>
        <p:spPr>
          <a:xfrm>
            <a:off x="1752036" y="3193882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CC20A-F0ED-4F0E-BDE7-83AE7A754AC1}"/>
              </a:ext>
            </a:extLst>
          </p:cNvPr>
          <p:cNvSpPr txBox="1"/>
          <p:nvPr/>
        </p:nvSpPr>
        <p:spPr>
          <a:xfrm>
            <a:off x="5663938" y="3193881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61DB-A5CA-4FF4-B3C7-A7996E7AC1E2}"/>
              </a:ext>
            </a:extLst>
          </p:cNvPr>
          <p:cNvSpPr txBox="1"/>
          <p:nvPr/>
        </p:nvSpPr>
        <p:spPr>
          <a:xfrm>
            <a:off x="1752035" y="4659414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6EAD5-07A2-4585-A831-9BE37C9FA654}"/>
              </a:ext>
            </a:extLst>
          </p:cNvPr>
          <p:cNvSpPr txBox="1"/>
          <p:nvPr/>
        </p:nvSpPr>
        <p:spPr>
          <a:xfrm>
            <a:off x="5667353" y="4659415"/>
            <a:ext cx="297671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6461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Same set of constraints for all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objectives for minimization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 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 Profit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Fulfill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Avoid Underutilization of Labor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=5280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12773</TotalTime>
  <Words>937</Words>
  <Application>Microsoft Office PowerPoint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18 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Goal Programming in Excel</vt:lpstr>
      <vt:lpstr>Goal Programming in Excel</vt:lpstr>
      <vt:lpstr>Ex: Oregon Atlantic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697</cp:revision>
  <dcterms:created xsi:type="dcterms:W3CDTF">2020-01-09T19:32:24Z</dcterms:created>
  <dcterms:modified xsi:type="dcterms:W3CDTF">2020-03-03T19:43:51Z</dcterms:modified>
</cp:coreProperties>
</file>