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08" r:id="rId3"/>
    <p:sldId id="533" r:id="rId4"/>
    <p:sldId id="534" r:id="rId5"/>
    <p:sldId id="536" r:id="rId6"/>
    <p:sldId id="535" r:id="rId7"/>
    <p:sldId id="538" r:id="rId8"/>
    <p:sldId id="537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11B29F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3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-348" y="-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jpg"/><Relationship Id="rId7" Type="http://schemas.openxmlformats.org/officeDocument/2006/relationships/image" Target="../media/image36.sv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4.gif"/><Relationship Id="rId9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19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unconstrained optimization mode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 consists of a single nonlinear objective function without any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constraints are added, this becomes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constrained optimization model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nonlinear programming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Nonlinear programming models are considerably harder to solve since there are no methods guaranteed to find a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about the optimal solution of a nonlinear programming model makes it more difficult to find?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5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price ceiling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price control, usually determined by the government, designed to protect consumers from conditions that could make commodities ridiculously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 with a price ceiling of $20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27E2BE-E8AD-4EFD-BA6B-1EB515EE6E4E}"/>
                  </a:ext>
                </a:extLst>
              </p:cNvPr>
              <p:cNvSpPr txBox="1"/>
              <p:nvPr/>
            </p:nvSpPr>
            <p:spPr>
              <a:xfrm>
                <a:off x="1074091" y="3523944"/>
                <a:ext cx="789090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>
                    <a:solidFill>
                      <a:srgbClr val="404040"/>
                    </a:solidFill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=−24.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6.8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−22000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pPr/>
                <a:endParaRPr lang="en-US" sz="2000" dirty="0">
                  <a:solidFill>
                    <a:srgbClr val="404040"/>
                  </a:solidFill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/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27E2BE-E8AD-4EFD-BA6B-1EB515EE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91" y="3523944"/>
                <a:ext cx="7890903" cy="1323439"/>
              </a:xfrm>
              <a:prstGeom prst="rect">
                <a:avLst/>
              </a:prstGeom>
              <a:blipFill>
                <a:blip r:embed="rId6"/>
                <a:stretch>
                  <a:fillRect l="-772" t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344F76F-373B-46EB-83C8-60A32325B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351" y="4091537"/>
            <a:ext cx="3610395" cy="265888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C3BEDA-E6B5-48B2-81AD-CC479CB251A0}"/>
              </a:ext>
            </a:extLst>
          </p:cNvPr>
          <p:cNvCxnSpPr>
            <a:cxnSpLocks/>
          </p:cNvCxnSpPr>
          <p:nvPr/>
        </p:nvCxnSpPr>
        <p:spPr>
          <a:xfrm>
            <a:off x="5277971" y="6031015"/>
            <a:ext cx="921124" cy="0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5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 with a price ceiling of $40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a constrained optimization model, it is not guaranteed that optimal solutions lie on the boundary of the feasible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5F994-7BDC-4756-BA83-90DD8092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523" y="2796082"/>
            <a:ext cx="3602341" cy="259870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27E2BE-E8AD-4EFD-BA6B-1EB515EE6E4E}"/>
                  </a:ext>
                </a:extLst>
              </p:cNvPr>
              <p:cNvSpPr txBox="1"/>
              <p:nvPr/>
            </p:nvSpPr>
            <p:spPr>
              <a:xfrm>
                <a:off x="1074091" y="2259663"/>
                <a:ext cx="789090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>
                    <a:solidFill>
                      <a:srgbClr val="404040"/>
                    </a:solidFill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=−24.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6.8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−22000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pPr/>
                <a:endParaRPr lang="en-US" sz="2000" dirty="0">
                  <a:solidFill>
                    <a:srgbClr val="404040"/>
                  </a:solidFill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/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27E2BE-E8AD-4EFD-BA6B-1EB515EE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91" y="2259663"/>
                <a:ext cx="7890903" cy="1323439"/>
              </a:xfrm>
              <a:prstGeom prst="rect">
                <a:avLst/>
              </a:prstGeom>
              <a:blipFill>
                <a:blip r:embed="rId7"/>
                <a:stretch>
                  <a:fillRect l="-772" t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C3BEDA-E6B5-48B2-81AD-CC479CB251A0}"/>
              </a:ext>
            </a:extLst>
          </p:cNvPr>
          <p:cNvCxnSpPr>
            <a:cxnSpLocks/>
          </p:cNvCxnSpPr>
          <p:nvPr/>
        </p:nvCxnSpPr>
        <p:spPr>
          <a:xfrm>
            <a:off x="5423337" y="4727064"/>
            <a:ext cx="1723776" cy="0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4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Algorithms for solving nonlinear programming models can be very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Most algorithms can only guarantee that they find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local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optimizer rather than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global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Excel Solver uses an algorithm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Generalized Reduced Gradient (GRG)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solve nonlinear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This algorithm is designed to find a local optimizer within a certain “tolerance” level, and it can sometimes get “stuck”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problems not guaranteed to have a unique interior optimal solution, it is a good idea to run the GRG algorithm starting at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several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initial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Solving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NonlinearProfit.xlsx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Inspect the spreadsheet and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Solution is for price ceiling of $40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Solving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C777BD-59E3-4ADA-8A1E-E2E951655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046" y="3005418"/>
            <a:ext cx="4244685" cy="145839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BA619-77C2-4D19-8373-F61E4784E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829" y="2659530"/>
            <a:ext cx="4332900" cy="413418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E4EBCA-5BE4-451C-A7AF-58356D6DBC80}"/>
              </a:ext>
            </a:extLst>
          </p:cNvPr>
          <p:cNvSpPr/>
          <p:nvPr/>
        </p:nvSpPr>
        <p:spPr>
          <a:xfrm>
            <a:off x="6604782" y="5459506"/>
            <a:ext cx="2229759" cy="181535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169B98-8BDE-449A-965E-4FD203D5BF56}"/>
              </a:ext>
            </a:extLst>
          </p:cNvPr>
          <p:cNvCxnSpPr>
            <a:cxnSpLocks/>
          </p:cNvCxnSpPr>
          <p:nvPr/>
        </p:nvCxnSpPr>
        <p:spPr>
          <a:xfrm>
            <a:off x="2454087" y="3926550"/>
            <a:ext cx="0" cy="1015253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EF36B4-D443-4C01-9A29-DDE549D33839}"/>
              </a:ext>
            </a:extLst>
          </p:cNvPr>
          <p:cNvSpPr txBox="1"/>
          <p:nvPr/>
        </p:nvSpPr>
        <p:spPr>
          <a:xfrm>
            <a:off x="2309622" y="4868307"/>
            <a:ext cx="31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71B86"/>
                </a:solidFill>
              </a:rPr>
              <a:t>=1696.8*B4-24.6*B4^2-22000</a:t>
            </a:r>
          </a:p>
        </p:txBody>
      </p:sp>
    </p:spTree>
    <p:extLst>
      <p:ext uri="{BB962C8B-B14F-4D97-AF65-F5344CB8AC3E}">
        <p14:creationId xmlns:p14="http://schemas.microsoft.com/office/powerpoint/2010/main" val="53901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happens if you adjust the price ceiling to $20?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Is your answer consistent with what we have previously seen?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happens if you completely drop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the constraint?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Solving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08284B-21DB-40AF-905D-B22253892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438" y="3160156"/>
            <a:ext cx="3610395" cy="265888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82944E-1372-4A7E-860E-56BD99671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6221" y="3160145"/>
            <a:ext cx="3685783" cy="265889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5EE88F-A6CE-4460-A2B9-BA082538EAB4}"/>
              </a:ext>
            </a:extLst>
          </p:cNvPr>
          <p:cNvCxnSpPr>
            <a:cxnSpLocks/>
          </p:cNvCxnSpPr>
          <p:nvPr/>
        </p:nvCxnSpPr>
        <p:spPr>
          <a:xfrm>
            <a:off x="5130054" y="4501412"/>
            <a:ext cx="786654" cy="0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83662A-6603-4774-AAA4-E618F66B4AA4}"/>
              </a:ext>
            </a:extLst>
          </p:cNvPr>
          <p:cNvCxnSpPr>
            <a:cxnSpLocks/>
          </p:cNvCxnSpPr>
          <p:nvPr/>
        </p:nvCxnSpPr>
        <p:spPr>
          <a:xfrm flipH="1">
            <a:off x="5000066" y="4501412"/>
            <a:ext cx="786654" cy="0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8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problems where the goal is to maximize (minimize) an objective function by changing the values of a set of decision variables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taking values inside a feasible region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have only considered linear objective functions of the following 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6075" lvl="1"/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feasible regions defined by linear constraints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nonlinear programming problem follows the same format as a linear programming mode with at least one of the following changes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Nonlinear 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Nonlinear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Nonlinear programs are considerably harder to solve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blipFill>
                <a:blip r:embed="rId4"/>
                <a:stretch>
                  <a:fillRect l="-61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4DC5E9-E32C-4A3A-A6EB-2734431A20A1}"/>
                  </a:ext>
                </a:extLst>
              </p:cNvPr>
              <p:cNvSpPr txBox="1"/>
              <p:nvPr/>
            </p:nvSpPr>
            <p:spPr>
              <a:xfrm>
                <a:off x="3087562" y="3629901"/>
                <a:ext cx="423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4DC5E9-E32C-4A3A-A6EB-2734431A2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562" y="3629901"/>
                <a:ext cx="42319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97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Classic break-even point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profit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Break-even point is about identifying what choice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makes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Unrealistic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assumption that volume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independent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price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does demand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depend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on price?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081583-03F6-4499-8F8D-D274371D5FBF}"/>
                  </a:ext>
                </a:extLst>
              </p:cNvPr>
              <p:cNvSpPr txBox="1"/>
              <p:nvPr/>
            </p:nvSpPr>
            <p:spPr>
              <a:xfrm>
                <a:off x="1550865" y="2671620"/>
                <a:ext cx="4679922" cy="1988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where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𝑠𝑎𝑙𝑒𝑠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𝑣𝑜𝑙𝑢𝑚𝑒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𝑑𝑒𝑚𝑎𝑛𝑑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081583-03F6-4499-8F8D-D274371D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65" y="2671620"/>
                <a:ext cx="4679922" cy="1988237"/>
              </a:xfrm>
              <a:prstGeom prst="rect">
                <a:avLst/>
              </a:prstGeom>
              <a:blipFill>
                <a:blip r:embed="rId7"/>
                <a:stretch>
                  <a:fillRect l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05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Optimizing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volume decreases as price increases by the linear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relationship between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visualized below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1446550"/>
              </a:xfrm>
              <a:prstGeom prst="rect">
                <a:avLst/>
              </a:prstGeom>
              <a:blipFill>
                <a:blip r:embed="rId4"/>
                <a:stretch>
                  <a:fillRect l="-619" t="-2101" b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081583-03F6-4499-8F8D-D274371D5FBF}"/>
                  </a:ext>
                </a:extLst>
              </p:cNvPr>
              <p:cNvSpPr txBox="1"/>
              <p:nvPr/>
            </p:nvSpPr>
            <p:spPr>
              <a:xfrm>
                <a:off x="1523664" y="2604888"/>
                <a:ext cx="46799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=1500−24.6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081583-03F6-4499-8F8D-D274371D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64" y="2604888"/>
                <a:ext cx="4679922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15C6506-D7EA-440F-9758-ED7C6ABCC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9773" y="3455895"/>
            <a:ext cx="3926495" cy="324074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0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81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Optimizing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company may want to know what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maximizes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Substituting this relation into the profit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=$10,000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=$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As price increases, does the profit increase or decrease?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810274"/>
              </a:xfrm>
              <a:prstGeom prst="rect">
                <a:avLst/>
              </a:prstGeom>
              <a:blipFill>
                <a:blip r:embed="rId4"/>
                <a:stretch>
                  <a:fillRect l="-619" t="-799" b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48B97-EFA4-449D-944B-65729B8C5F64}"/>
                  </a:ext>
                </a:extLst>
              </p:cNvPr>
              <p:cNvSpPr txBox="1"/>
              <p:nvPr/>
            </p:nvSpPr>
            <p:spPr>
              <a:xfrm>
                <a:off x="1496771" y="2956533"/>
                <a:ext cx="7890903" cy="1117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1500−24.6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1500−24.6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=1500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−1500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+24.6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=−24.6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1500+24.6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+1500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48B97-EFA4-449D-944B-65729B8C5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1" y="2956533"/>
                <a:ext cx="7890903" cy="1117870"/>
              </a:xfrm>
              <a:prstGeom prst="rect">
                <a:avLst/>
              </a:prstGeom>
              <a:blipFill>
                <a:blip r:embed="rId7"/>
                <a:stretch>
                  <a:fillRect b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ECEE5E-6C6F-4093-8154-427A3E2E7B07}"/>
                  </a:ext>
                </a:extLst>
              </p:cNvPr>
              <p:cNvSpPr txBox="1"/>
              <p:nvPr/>
            </p:nvSpPr>
            <p:spPr>
              <a:xfrm>
                <a:off x="1491396" y="4552105"/>
                <a:ext cx="78909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1500+24.6∗8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10000+1500∗8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=−24.6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6.8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−22000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ECEE5E-6C6F-4093-8154-427A3E2E7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96" y="4552105"/>
                <a:ext cx="7890903" cy="707886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2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the new nonlinear/quadratic profit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can we find which price maximizes profit?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59DB13-9E2F-4105-AE90-F847AF5E5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112" y="2733190"/>
            <a:ext cx="4466888" cy="31858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42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Follow steps from calculus to find the maximum (minimum) of a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Take the first derivative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Set it equal to 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Solve for the independent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Check second derivative at the point to see if it is a max or min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Negative implies max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Positive implies min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86AEEF-1693-4137-A97E-F74EFE154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511" y="3974032"/>
            <a:ext cx="3854164" cy="280043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24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Optimizing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Define function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Derivative of the function based on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power rule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Calculus I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Set derivative to zero and solve for the price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Second derivative of the function evaluated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=34.49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4"/>
                <a:stretch>
                  <a:fillRect l="-619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A07DCD-E330-4246-B104-8652E0368DFA}"/>
                  </a:ext>
                </a:extLst>
              </p:cNvPr>
              <p:cNvSpPr txBox="1"/>
              <p:nvPr/>
            </p:nvSpPr>
            <p:spPr>
              <a:xfrm>
                <a:off x="1568699" y="2563082"/>
                <a:ext cx="78909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6.8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−22000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A07DCD-E330-4246-B104-8652E0368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699" y="2563082"/>
                <a:ext cx="7890903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B2EEA1-9DCF-4631-882F-8092CA4A8461}"/>
                  </a:ext>
                </a:extLst>
              </p:cNvPr>
              <p:cNvSpPr txBox="1"/>
              <p:nvPr/>
            </p:nvSpPr>
            <p:spPr>
              <a:xfrm>
                <a:off x="1531290" y="3286697"/>
                <a:ext cx="78909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24.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6.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8=−49.2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+1696.8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B2EEA1-9DCF-4631-882F-8092CA4A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0" y="3286697"/>
                <a:ext cx="7890903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BCD58D-7DBF-4A13-AFFC-72DCFC55C789}"/>
                  </a:ext>
                </a:extLst>
              </p:cNvPr>
              <p:cNvSpPr txBox="1"/>
              <p:nvPr/>
            </p:nvSpPr>
            <p:spPr>
              <a:xfrm>
                <a:off x="1568698" y="4220735"/>
                <a:ext cx="7890903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−49.2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6.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8    →      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1696.8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−49.2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=34.49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BCD58D-7DBF-4A13-AFFC-72DCFC55C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698" y="4220735"/>
                <a:ext cx="7890903" cy="6685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9A5A79-A7B8-482C-9B22-71BBE21E26CC}"/>
                  </a:ext>
                </a:extLst>
              </p:cNvPr>
              <p:cNvSpPr txBox="1"/>
              <p:nvPr/>
            </p:nvSpPr>
            <p:spPr>
              <a:xfrm>
                <a:off x="1531291" y="5375766"/>
                <a:ext cx="78909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−49.2&lt;0   →  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𝑐𝑜𝑛𝑐𝑎𝑣𝑒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𝑑𝑜𝑤𝑛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9A5A79-A7B8-482C-9B22-71BBE21E2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1" y="5375766"/>
                <a:ext cx="789090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43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Maximum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Expected volume or demand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41CE2B-F747-40EC-A2F3-B092B8E2A273}"/>
                  </a:ext>
                </a:extLst>
              </p:cNvPr>
              <p:cNvSpPr/>
              <p:nvPr/>
            </p:nvSpPr>
            <p:spPr>
              <a:xfrm>
                <a:off x="1531291" y="2697876"/>
                <a:ext cx="63821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=−24.6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34.49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+1696.8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34.49</m:t>
                          </m:r>
                        </m:e>
                      </m:d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−22000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=$7,259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41CE2B-F747-40EC-A2F3-B092B8E2A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1" y="2697876"/>
                <a:ext cx="6382132" cy="40011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0C3235-1EDA-4AF8-B414-F209ED9A4A31}"/>
                  </a:ext>
                </a:extLst>
              </p:cNvPr>
              <p:cNvSpPr txBox="1"/>
              <p:nvPr/>
            </p:nvSpPr>
            <p:spPr>
              <a:xfrm>
                <a:off x="1531291" y="3572175"/>
                <a:ext cx="46799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=1500−24.6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34.49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=651.6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0C3235-1EDA-4AF8-B414-F209ED9A4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1" y="3572175"/>
                <a:ext cx="467992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F13C26-3018-4783-AD3B-26B7E4751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997" y="3661609"/>
            <a:ext cx="4240848" cy="311340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91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13846</TotalTime>
  <Words>865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19 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Solving in Excel</vt:lpstr>
      <vt:lpstr>Solving in Excel</vt:lpstr>
      <vt:lpstr>Solving in Excel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735</cp:revision>
  <dcterms:created xsi:type="dcterms:W3CDTF">2020-01-09T19:32:24Z</dcterms:created>
  <dcterms:modified xsi:type="dcterms:W3CDTF">2020-03-03T20:20:11Z</dcterms:modified>
</cp:coreProperties>
</file>