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08" r:id="rId3"/>
    <p:sldId id="533" r:id="rId4"/>
    <p:sldId id="534" r:id="rId5"/>
    <p:sldId id="536" r:id="rId6"/>
    <p:sldId id="535" r:id="rId7"/>
    <p:sldId id="538" r:id="rId8"/>
    <p:sldId id="537" r:id="rId9"/>
    <p:sldId id="539" r:id="rId10"/>
    <p:sldId id="540" r:id="rId11"/>
    <p:sldId id="541" r:id="rId12"/>
    <p:sldId id="542" r:id="rId13"/>
    <p:sldId id="54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3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openxmlformats.org/officeDocument/2006/relationships/image" Target="../media/image34.sv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2.gif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19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unconstrained optimization mode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 consists of a single nonlinear objective function without any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constraints are added, this becomes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constrained optimization 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nonlinear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Nonlinear programming models are considerably harder to solve since there are no methods guaranteed to find a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about the optimal solution of a nonlinear programming model makes it more difficult to find?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price ceiling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price control, usually determined by the government, designed to protect consumers from conditions that could make commodities ridiculously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 with a price ceiling of $20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/>
              <p:nvPr/>
            </p:nvSpPr>
            <p:spPr>
              <a:xfrm>
                <a:off x="1074091" y="3523944"/>
                <a:ext cx="78909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solidFill>
                      <a:srgbClr val="404040"/>
                    </a:solidFill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=−24.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6.8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−22000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91" y="3523944"/>
                <a:ext cx="7890903" cy="1323439"/>
              </a:xfrm>
              <a:prstGeom prst="rect">
                <a:avLst/>
              </a:prstGeom>
              <a:blipFill>
                <a:blip r:embed="rId6"/>
                <a:stretch>
                  <a:fillRect l="-772"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344F76F-373B-46EB-83C8-60A32325B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351" y="4091537"/>
            <a:ext cx="3610395" cy="265888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C3BEDA-E6B5-48B2-81AD-CC479CB251A0}"/>
              </a:ext>
            </a:extLst>
          </p:cNvPr>
          <p:cNvCxnSpPr>
            <a:cxnSpLocks/>
          </p:cNvCxnSpPr>
          <p:nvPr/>
        </p:nvCxnSpPr>
        <p:spPr>
          <a:xfrm>
            <a:off x="5277971" y="6031015"/>
            <a:ext cx="921124" cy="0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5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75F994-7BDC-4756-BA83-90DD8092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23" y="2796082"/>
            <a:ext cx="3602341" cy="259870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 with a price ceiling of $40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a constrained optimization model, it is not guaranteed that optimal solutions lie on the boundary of the feasible region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/>
              <p:nvPr/>
            </p:nvSpPr>
            <p:spPr>
              <a:xfrm>
                <a:off x="1074091" y="2259663"/>
                <a:ext cx="78909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solidFill>
                      <a:srgbClr val="404040"/>
                    </a:solidFill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=−24.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6.8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−22000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91" y="2259663"/>
                <a:ext cx="7890903" cy="1323439"/>
              </a:xfrm>
              <a:prstGeom prst="rect">
                <a:avLst/>
              </a:prstGeom>
              <a:blipFill>
                <a:blip r:embed="rId7"/>
                <a:stretch>
                  <a:fillRect l="-772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C3BEDA-E6B5-48B2-81AD-CC479CB251A0}"/>
              </a:ext>
            </a:extLst>
          </p:cNvPr>
          <p:cNvCxnSpPr>
            <a:cxnSpLocks/>
          </p:cNvCxnSpPr>
          <p:nvPr/>
        </p:nvCxnSpPr>
        <p:spPr>
          <a:xfrm>
            <a:off x="5423337" y="4727064"/>
            <a:ext cx="1723776" cy="0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4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Algorithms for solving nonlinear programming models can be very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Most algorithms can only guarantee that they find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local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optimizer rather than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global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 uses an algorithm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Generalized Reduced Gradient (GRG)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solve nonlinear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problems where the goal is to maximize (minimize) an objective function by changing the values of a set of decision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taking values inside a feasible region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have only considered linear objective functions of the following 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6075"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feasible regions defined by linear constraints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nonlinear programming problem follows the same format as a linear programming mode with at least one of the following changes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programs are considerably harder to solve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4DC5E9-E32C-4A3A-A6EB-2734431A20A1}"/>
                  </a:ext>
                </a:extLst>
              </p:cNvPr>
              <p:cNvSpPr txBox="1"/>
              <p:nvPr/>
            </p:nvSpPr>
            <p:spPr>
              <a:xfrm>
                <a:off x="3087562" y="3629901"/>
                <a:ext cx="423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4DC5E9-E32C-4A3A-A6EB-2734431A2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62" y="3629901"/>
                <a:ext cx="42319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Classic break-even point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profit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Break-even point is about identifying what choice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Unrealistic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assumption that volume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price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does demand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depend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on price?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/>
              <p:nvPr/>
            </p:nvSpPr>
            <p:spPr>
              <a:xfrm>
                <a:off x="1550865" y="2671620"/>
                <a:ext cx="4679922" cy="1988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where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𝑠𝑎𝑙𝑒𝑠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𝑣𝑜𝑙𝑢𝑚𝑒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𝑑𝑒𝑚𝑎𝑛𝑑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65" y="2671620"/>
                <a:ext cx="4679922" cy="1988237"/>
              </a:xfrm>
              <a:prstGeom prst="rect">
                <a:avLst/>
              </a:prstGeom>
              <a:blipFill>
                <a:blip r:embed="rId7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0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volume decreases as price increases by the linear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relationship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visualized below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446550"/>
              </a:xfrm>
              <a:prstGeom prst="rect">
                <a:avLst/>
              </a:prstGeom>
              <a:blipFill>
                <a:blip r:embed="rId4"/>
                <a:stretch>
                  <a:fillRect l="-619" t="-2101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/>
              <p:nvPr/>
            </p:nvSpPr>
            <p:spPr>
              <a:xfrm>
                <a:off x="1523664" y="2604888"/>
                <a:ext cx="4679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=1500−24.6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64" y="2604888"/>
                <a:ext cx="4679922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15C6506-D7EA-440F-9758-ED7C6ABCC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773" y="3455895"/>
            <a:ext cx="3926495" cy="32407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0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81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company may want to know what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maximizes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Substituting this relation into the profit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=$10,000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=$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As price increases, does the profit increase or decrease?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810274"/>
              </a:xfrm>
              <a:prstGeom prst="rect">
                <a:avLst/>
              </a:prstGeom>
              <a:blipFill>
                <a:blip r:embed="rId4"/>
                <a:stretch>
                  <a:fillRect l="-619" t="-799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48B97-EFA4-449D-944B-65729B8C5F64}"/>
                  </a:ext>
                </a:extLst>
              </p:cNvPr>
              <p:cNvSpPr txBox="1"/>
              <p:nvPr/>
            </p:nvSpPr>
            <p:spPr>
              <a:xfrm>
                <a:off x="1496771" y="2956533"/>
                <a:ext cx="7890903" cy="111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1500−24.6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1500−24.6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=1500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−1500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+24.6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1500+24.6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+1500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48B97-EFA4-449D-944B-65729B8C5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1" y="2956533"/>
                <a:ext cx="7890903" cy="1117870"/>
              </a:xfrm>
              <a:prstGeom prst="rect">
                <a:avLst/>
              </a:prstGeom>
              <a:blipFill>
                <a:blip r:embed="rId7"/>
                <a:stretch>
                  <a:fillRect b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ECEE5E-6C6F-4093-8154-427A3E2E7B07}"/>
                  </a:ext>
                </a:extLst>
              </p:cNvPr>
              <p:cNvSpPr txBox="1"/>
              <p:nvPr/>
            </p:nvSpPr>
            <p:spPr>
              <a:xfrm>
                <a:off x="1491396" y="4552105"/>
                <a:ext cx="78909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1500+24.6∗8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10000+1500∗8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6.8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ECEE5E-6C6F-4093-8154-427A3E2E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96" y="4552105"/>
                <a:ext cx="7890903" cy="707886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new nonlinear/quadratic profit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find which price maximizes profit?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9DB13-9E2F-4105-AE90-F847AF5E5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112" y="2733190"/>
            <a:ext cx="4466888" cy="31858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4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Follow steps from calculus to find the maximum (minimum) of a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Take the first derivative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Set it equal to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Solve for the independent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Check second derivative at the point to see if it is a max or min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Negative implies max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implies min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86AEEF-1693-4137-A97E-F74EFE154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511" y="3974032"/>
            <a:ext cx="3854164" cy="280043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24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Define function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Derivative of the function based on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power rule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Calculus I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Set derivative to zero and solve for the price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Second derivative of the function evaluated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=34.49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A07DCD-E330-4246-B104-8652E0368DFA}"/>
                  </a:ext>
                </a:extLst>
              </p:cNvPr>
              <p:cNvSpPr txBox="1"/>
              <p:nvPr/>
            </p:nvSpPr>
            <p:spPr>
              <a:xfrm>
                <a:off x="1568699" y="2563082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6.8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A07DCD-E330-4246-B104-8652E036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99" y="2563082"/>
                <a:ext cx="7890903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B2EEA1-9DCF-4631-882F-8092CA4A8461}"/>
                  </a:ext>
                </a:extLst>
              </p:cNvPr>
              <p:cNvSpPr txBox="1"/>
              <p:nvPr/>
            </p:nvSpPr>
            <p:spPr>
              <a:xfrm>
                <a:off x="1531290" y="3286697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24.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6.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8=−49.2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B2EEA1-9DCF-4631-882F-8092CA4A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0" y="3286697"/>
                <a:ext cx="7890903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BCD58D-7DBF-4A13-AFFC-72DCFC55C789}"/>
                  </a:ext>
                </a:extLst>
              </p:cNvPr>
              <p:cNvSpPr txBox="1"/>
              <p:nvPr/>
            </p:nvSpPr>
            <p:spPr>
              <a:xfrm>
                <a:off x="1568698" y="4220735"/>
                <a:ext cx="7890903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−49.2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6.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8    →      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1696.8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−49.2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=34.49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BCD58D-7DBF-4A13-AFFC-72DCFC55C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98" y="4220735"/>
                <a:ext cx="7890903" cy="6685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A5A79-A7B8-482C-9B22-71BBE21E26CC}"/>
                  </a:ext>
                </a:extLst>
              </p:cNvPr>
              <p:cNvSpPr txBox="1"/>
              <p:nvPr/>
            </p:nvSpPr>
            <p:spPr>
              <a:xfrm>
                <a:off x="1531291" y="5375766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−49.2&lt;0   →  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𝑐𝑜𝑛𝑐𝑎𝑣𝑒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𝑑𝑜𝑤𝑛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A5A79-A7B8-482C-9B22-71BBE21E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5375766"/>
                <a:ext cx="789090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43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Maximum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Expected volume or demand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41CE2B-F747-40EC-A2F3-B092B8E2A273}"/>
                  </a:ext>
                </a:extLst>
              </p:cNvPr>
              <p:cNvSpPr/>
              <p:nvPr/>
            </p:nvSpPr>
            <p:spPr>
              <a:xfrm>
                <a:off x="1531291" y="2697876"/>
                <a:ext cx="63821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34.49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34.49</m:t>
                          </m:r>
                        </m:e>
                      </m:d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=$7,259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41CE2B-F747-40EC-A2F3-B092B8E2A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2697876"/>
                <a:ext cx="6382132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0C3235-1EDA-4AF8-B414-F209ED9A4A31}"/>
                  </a:ext>
                </a:extLst>
              </p:cNvPr>
              <p:cNvSpPr txBox="1"/>
              <p:nvPr/>
            </p:nvSpPr>
            <p:spPr>
              <a:xfrm>
                <a:off x="1531291" y="3572175"/>
                <a:ext cx="4679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=1500−24.6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34.49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=651.6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0C3235-1EDA-4AF8-B414-F209ED9A4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3572175"/>
                <a:ext cx="46799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F13C26-3018-4783-AD3B-26B7E4751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997" y="3661609"/>
            <a:ext cx="4240848" cy="311340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9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13816</TotalTime>
  <Words>739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19 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Solving in Excel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729</cp:revision>
  <dcterms:created xsi:type="dcterms:W3CDTF">2020-01-09T19:32:24Z</dcterms:created>
  <dcterms:modified xsi:type="dcterms:W3CDTF">2020-03-03T19:49:45Z</dcterms:modified>
</cp:coreProperties>
</file>