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596" r:id="rId3"/>
    <p:sldId id="597" r:id="rId4"/>
    <p:sldId id="598" r:id="rId5"/>
    <p:sldId id="599" r:id="rId6"/>
    <p:sldId id="600" r:id="rId7"/>
    <p:sldId id="601" r:id="rId8"/>
    <p:sldId id="605" r:id="rId9"/>
    <p:sldId id="603" r:id="rId10"/>
    <p:sldId id="606" r:id="rId11"/>
    <p:sldId id="607" r:id="rId12"/>
    <p:sldId id="602" r:id="rId13"/>
    <p:sldId id="604" r:id="rId14"/>
    <p:sldId id="608" r:id="rId15"/>
    <p:sldId id="609" r:id="rId16"/>
    <p:sldId id="610" r:id="rId17"/>
    <p:sldId id="25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per Mario" initials="SM" lastIdx="1" clrIdx="0">
    <p:extLst>
      <p:ext uri="{19B8F6BF-5375-455C-9EA6-DF929625EA0E}">
        <p15:presenceInfo xmlns:p15="http://schemas.microsoft.com/office/powerpoint/2012/main" userId="00ac6b547670034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B29F"/>
    <a:srgbClr val="A71B86"/>
    <a:srgbClr val="404040"/>
    <a:srgbClr val="FF0E5C"/>
    <a:srgbClr val="54C3BC"/>
    <a:srgbClr val="F599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25" autoAdjust="0"/>
    <p:restoredTop sz="88209" autoAdjust="0"/>
  </p:normalViewPr>
  <p:slideViewPr>
    <p:cSldViewPr snapToGrid="0">
      <p:cViewPr varScale="1">
        <p:scale>
          <a:sx n="85" d="100"/>
          <a:sy n="85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7FE51A-BC06-4E6F-B1DA-B477364E598F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C8C37F-A19A-4BCE-ACB3-EB59C17BC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525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C8C37F-A19A-4BCE-ACB3-EB59C17BCC5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6034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C8C37F-A19A-4BCE-ACB3-EB59C17BCC5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6973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C8C37F-A19A-4BCE-ACB3-EB59C17BCC5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4462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C8C37F-A19A-4BCE-ACB3-EB59C17BCC5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2784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C8C37F-A19A-4BCE-ACB3-EB59C17BCC5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2196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C8C37F-A19A-4BCE-ACB3-EB59C17BCC5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6788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C8C37F-A19A-4BCE-ACB3-EB59C17BCC5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3214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C8C37F-A19A-4BCE-ACB3-EB59C17BCC5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9022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C8C37F-A19A-4BCE-ACB3-EB59C17BCC5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6930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C8C37F-A19A-4BCE-ACB3-EB59C17BCC5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1534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C8C37F-A19A-4BCE-ACB3-EB59C17BCC5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4039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C8C37F-A19A-4BCE-ACB3-EB59C17BCC5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2968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C8C37F-A19A-4BCE-ACB3-EB59C17BCC5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9470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C8C37F-A19A-4BCE-ACB3-EB59C17BCC5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9296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C8C37F-A19A-4BCE-ACB3-EB59C17BCC5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7613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19356-B574-4A10-9783-DD7A66CC51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B97259-5AE4-43E9-BCF5-092FF71745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63AB59-14B1-4386-B63A-1E235DDEE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2F74C9-9016-4547-A397-257F83966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198A67-981B-4186-A596-C0D998C0B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115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6CC98-15D8-4740-AC84-FD6CF5C8C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DB2A5A-A31A-4514-8885-46966C83B3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9E6BED-67B5-433B-9206-A33321181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9F9D53-A56E-4BCE-8CFA-0D670DF0A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3F9CE5-D201-41BA-9790-17FB96D17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820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4D5A31-A09A-4D80-AF91-EF8FD19584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76FE67-110F-4CD6-BE04-EB4472826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48B05D-FC04-4E07-8A7B-C46551D40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5FD001-EA90-407A-9010-F0FC3D566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5C08F7-B0FE-460D-B28A-0001FC104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231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DB1BE-513F-4274-8607-FD3F24394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F75C0-E73E-4BE2-AD2D-74B6F23B2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6EA336-BB59-497E-8B7B-CB676FE1F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CA703D-8303-4075-9807-0DC4FC687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756333-13F2-4687-898A-A8F0A0719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03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F1ECD-E3A7-46F4-B002-2FF8EADFA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E5DDCE-E5CF-46A1-88A5-4F81D08DCA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36E854-73F7-456A-AFCD-7D9DF3A67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E85536-5F75-4E1A-9C44-1768E6F0C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F4FD2D-B0E8-4A34-8C3C-0F7769F1F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365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E6FCF-3F55-43BB-AAF0-3BE6FAD27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B4DA6-56BF-4C7C-BD07-D6B110702D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D07351-CEB2-45DB-A633-648DAFBD55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09E16-89F6-464E-B161-E5EE9456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C3F46C-E10A-43AF-9F8A-F76F1C553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3B2562-0A82-487C-93E1-C829F7274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498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9BF23-A1BF-4392-BD90-0F4D97C40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A8DEC2-3D55-46E1-BC92-C41D07BBF7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4ACD10-9C06-4536-AF69-03451EA7C4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129773-80C4-41F6-9154-61E8E12ADC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670946-25B3-4794-B4F7-9B152B4591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D804B4-6627-4A3A-BF10-332D7EECB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7B0C65-FCC4-4545-B264-5B4D2EB1D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49DE2E-9727-44D9-AD67-14EACC971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632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12CB1-156E-4211-A6FA-23131FE76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A82378-8B62-4724-8B6A-F1A26A98C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E53B46-C5AD-41D2-9B68-5A379985A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1047C1-06B4-4582-8702-14497CEB1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350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0F0843-A4F3-4592-B6CF-7F0FEAB2B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FCE84D-8EB3-4431-A3BE-FCF579F15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24AF11-F7E4-46A9-A1D6-C9358AE66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237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BBD9C-39F2-4177-80B3-1D848EA1F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99CE3-A86D-4923-B448-E9988F16B2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4B06F6-5ABD-44BF-B5CC-642760EF60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738DAE-2823-4B5B-A74F-C4E0E3371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D46479-8D54-4F48-A354-CB9DF1BFE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E4504E-D1C9-4898-BD40-0DA114097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514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00C8C-ECD8-4082-A0FE-37829A79B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8631FE-0DDA-4D7B-8578-98F107F57C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4A819F-DD96-4772-88BF-56B4739E1C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9B3EF3-B2D4-4F1B-AE9A-C170260D4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72DC0E-C52B-47F0-9658-3D649EA62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B991CF-41F6-4AB6-8519-6E9788CB9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679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FD82AB-CA2C-46ED-9670-0AED49C53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BFBA90-E2E4-4298-A31E-824450A90F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AC385-85AA-4DA4-A66B-62D36BA17F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4ABE2-2F1A-4C31-A43A-C3E7CE49CE95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3832B0-E96C-4A81-BBBC-E0C37F7CF8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FFE83D-F529-47E7-BD76-39F10D96AC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878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4.jp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5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5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5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5.jp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4.jp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5.jp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4.jp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5.jp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4.jp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5.jpg"/><Relationship Id="rId9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5.jpg"/><Relationship Id="rId7" Type="http://schemas.openxmlformats.org/officeDocument/2006/relationships/image" Target="../media/image28.sv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11" Type="http://schemas.openxmlformats.org/officeDocument/2006/relationships/image" Target="../media/image3.svg"/><Relationship Id="rId5" Type="http://schemas.openxmlformats.org/officeDocument/2006/relationships/image" Target="../media/image1.jpg"/><Relationship Id="rId10" Type="http://schemas.openxmlformats.org/officeDocument/2006/relationships/image" Target="../media/image2.png"/><Relationship Id="rId4" Type="http://schemas.openxmlformats.org/officeDocument/2006/relationships/image" Target="../media/image26.gif"/><Relationship Id="rId9" Type="http://schemas.openxmlformats.org/officeDocument/2006/relationships/image" Target="../media/image30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4.png"/><Relationship Id="rId7" Type="http://schemas.openxmlformats.org/officeDocument/2006/relationships/image" Target="../media/image3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jp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5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5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5">
            <a:extLst>
              <a:ext uri="{FF2B5EF4-FFF2-40B4-BE49-F238E27FC236}">
                <a16:creationId xmlns:a16="http://schemas.microsoft.com/office/drawing/2014/main" id="{07322A9E-F1EC-405E-8971-BA906EFFC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329674" y="1290909"/>
            <a:ext cx="9702800" cy="5573512"/>
          </a:xfrm>
          <a:custGeom>
            <a:avLst/>
            <a:gdLst>
              <a:gd name="T0" fmla="*/ 1752 w 2038"/>
              <a:gd name="T1" fmla="*/ 1169 h 1169"/>
              <a:gd name="T2" fmla="*/ 1487 w 2038"/>
              <a:gd name="T3" fmla="*/ 334 h 1169"/>
              <a:gd name="T4" fmla="*/ 860 w 2038"/>
              <a:gd name="T5" fmla="*/ 22 h 1169"/>
              <a:gd name="T6" fmla="*/ 199 w 2038"/>
              <a:gd name="T7" fmla="*/ 318 h 1169"/>
              <a:gd name="T8" fmla="*/ 399 w 2038"/>
              <a:gd name="T9" fmla="*/ 1165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38" h="1169">
                <a:moveTo>
                  <a:pt x="1752" y="1169"/>
                </a:moveTo>
                <a:cubicBezTo>
                  <a:pt x="2038" y="928"/>
                  <a:pt x="1673" y="513"/>
                  <a:pt x="1487" y="334"/>
                </a:cubicBezTo>
                <a:cubicBezTo>
                  <a:pt x="1316" y="170"/>
                  <a:pt x="1099" y="43"/>
                  <a:pt x="860" y="22"/>
                </a:cubicBezTo>
                <a:cubicBezTo>
                  <a:pt x="621" y="0"/>
                  <a:pt x="341" y="128"/>
                  <a:pt x="199" y="318"/>
                </a:cubicBezTo>
                <a:cubicBezTo>
                  <a:pt x="0" y="586"/>
                  <a:pt x="184" y="965"/>
                  <a:pt x="399" y="1165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6">
            <a:extLst>
              <a:ext uri="{FF2B5EF4-FFF2-40B4-BE49-F238E27FC236}">
                <a16:creationId xmlns:a16="http://schemas.microsoft.com/office/drawing/2014/main" id="{A5704422-1118-4FD1-95AD-29A064EB8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70451" y="2010741"/>
            <a:ext cx="7373938" cy="4848892"/>
          </a:xfrm>
          <a:custGeom>
            <a:avLst/>
            <a:gdLst>
              <a:gd name="T0" fmla="*/ 1025 w 1549"/>
              <a:gd name="T1" fmla="*/ 1016 h 1017"/>
              <a:gd name="T2" fmla="*/ 1443 w 1549"/>
              <a:gd name="T3" fmla="*/ 592 h 1017"/>
              <a:gd name="T4" fmla="*/ 782 w 1549"/>
              <a:gd name="T5" fmla="*/ 53 h 1017"/>
              <a:gd name="T6" fmla="*/ 150 w 1549"/>
              <a:gd name="T7" fmla="*/ 329 h 1017"/>
              <a:gd name="T8" fmla="*/ 477 w 1549"/>
              <a:gd name="T9" fmla="*/ 1017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49" h="1017">
                <a:moveTo>
                  <a:pt x="1025" y="1016"/>
                </a:moveTo>
                <a:cubicBezTo>
                  <a:pt x="1223" y="971"/>
                  <a:pt x="1549" y="857"/>
                  <a:pt x="1443" y="592"/>
                </a:cubicBezTo>
                <a:cubicBezTo>
                  <a:pt x="1344" y="344"/>
                  <a:pt x="1041" y="111"/>
                  <a:pt x="782" y="53"/>
                </a:cubicBezTo>
                <a:cubicBezTo>
                  <a:pt x="545" y="0"/>
                  <a:pt x="275" y="117"/>
                  <a:pt x="150" y="329"/>
                </a:cubicBezTo>
                <a:cubicBezTo>
                  <a:pt x="0" y="584"/>
                  <a:pt x="243" y="911"/>
                  <a:pt x="477" y="1017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7">
            <a:extLst>
              <a:ext uri="{FF2B5EF4-FFF2-40B4-BE49-F238E27FC236}">
                <a16:creationId xmlns:a16="http://schemas.microsoft.com/office/drawing/2014/main" id="{A88B2AAA-B805-498E-A9E6-98B88585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51351" y="1780905"/>
            <a:ext cx="8035925" cy="5083516"/>
          </a:xfrm>
          <a:custGeom>
            <a:avLst/>
            <a:gdLst>
              <a:gd name="T0" fmla="*/ 1302 w 1688"/>
              <a:gd name="T1" fmla="*/ 1066 h 1066"/>
              <a:gd name="T2" fmla="*/ 1613 w 1688"/>
              <a:gd name="T3" fmla="*/ 850 h 1066"/>
              <a:gd name="T4" fmla="*/ 1517 w 1688"/>
              <a:gd name="T5" fmla="*/ 471 h 1066"/>
              <a:gd name="T6" fmla="*/ 798 w 1688"/>
              <a:gd name="T7" fmla="*/ 28 h 1066"/>
              <a:gd name="T8" fmla="*/ 181 w 1688"/>
              <a:gd name="T9" fmla="*/ 333 h 1066"/>
              <a:gd name="T10" fmla="*/ 420 w 1688"/>
              <a:gd name="T11" fmla="*/ 1066 h 10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88" h="1066">
                <a:moveTo>
                  <a:pt x="1302" y="1066"/>
                </a:moveTo>
                <a:cubicBezTo>
                  <a:pt x="1416" y="1024"/>
                  <a:pt x="1551" y="962"/>
                  <a:pt x="1613" y="850"/>
                </a:cubicBezTo>
                <a:cubicBezTo>
                  <a:pt x="1688" y="715"/>
                  <a:pt x="1606" y="575"/>
                  <a:pt x="1517" y="471"/>
                </a:cubicBezTo>
                <a:cubicBezTo>
                  <a:pt x="1336" y="258"/>
                  <a:pt x="1084" y="62"/>
                  <a:pt x="798" y="28"/>
                </a:cubicBezTo>
                <a:cubicBezTo>
                  <a:pt x="559" y="0"/>
                  <a:pt x="317" y="138"/>
                  <a:pt x="181" y="333"/>
                </a:cubicBezTo>
                <a:cubicBezTo>
                  <a:pt x="0" y="592"/>
                  <a:pt x="191" y="907"/>
                  <a:pt x="420" y="1066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8">
            <a:extLst>
              <a:ext uri="{FF2B5EF4-FFF2-40B4-BE49-F238E27FC236}">
                <a16:creationId xmlns:a16="http://schemas.microsoft.com/office/drawing/2014/main" id="{9B8051E0-19D7-43E1-BFD9-E6DBFEB3A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542347"/>
            <a:ext cx="10334625" cy="6322075"/>
          </a:xfrm>
          <a:custGeom>
            <a:avLst/>
            <a:gdLst>
              <a:gd name="T0" fmla="*/ 1873 w 2171"/>
              <a:gd name="T1" fmla="*/ 1326 h 1326"/>
              <a:gd name="T2" fmla="*/ 1609 w 2171"/>
              <a:gd name="T3" fmla="*/ 473 h 1326"/>
              <a:gd name="T4" fmla="*/ 880 w 2171"/>
              <a:gd name="T5" fmla="*/ 63 h 1326"/>
              <a:gd name="T6" fmla="*/ 0 w 2171"/>
              <a:gd name="T7" fmla="*/ 423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71" h="1326">
                <a:moveTo>
                  <a:pt x="1873" y="1326"/>
                </a:moveTo>
                <a:cubicBezTo>
                  <a:pt x="2171" y="1045"/>
                  <a:pt x="1825" y="678"/>
                  <a:pt x="1609" y="473"/>
                </a:cubicBezTo>
                <a:cubicBezTo>
                  <a:pt x="1406" y="281"/>
                  <a:pt x="1159" y="116"/>
                  <a:pt x="880" y="63"/>
                </a:cubicBezTo>
                <a:cubicBezTo>
                  <a:pt x="545" y="0"/>
                  <a:pt x="214" y="161"/>
                  <a:pt x="0" y="423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Freeform 9">
            <a:extLst>
              <a:ext uri="{FF2B5EF4-FFF2-40B4-BE49-F238E27FC236}">
                <a16:creationId xmlns:a16="http://schemas.microsoft.com/office/drawing/2014/main" id="{4EDB2B02-86A2-46F5-A4BE-B7D9B10411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01" y="6178751"/>
            <a:ext cx="504825" cy="681527"/>
          </a:xfrm>
          <a:custGeom>
            <a:avLst/>
            <a:gdLst>
              <a:gd name="T0" fmla="*/ 0 w 106"/>
              <a:gd name="T1" fmla="*/ 0 h 143"/>
              <a:gd name="T2" fmla="*/ 106 w 106"/>
              <a:gd name="T3" fmla="*/ 143 h 14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06" h="143">
                <a:moveTo>
                  <a:pt x="0" y="0"/>
                </a:moveTo>
                <a:cubicBezTo>
                  <a:pt x="35" y="54"/>
                  <a:pt x="70" y="101"/>
                  <a:pt x="106" y="143"/>
                </a:cubicBezTo>
              </a:path>
            </a:pathLst>
          </a:custGeom>
          <a:noFill/>
          <a:ln w="4763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Freeform 10">
            <a:extLst>
              <a:ext uri="{FF2B5EF4-FFF2-40B4-BE49-F238E27FC236}">
                <a16:creationId xmlns:a16="http://schemas.microsoft.com/office/drawing/2014/main" id="{43954639-FB5D-41F4-9560-6F6DFE7784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59376"/>
            <a:ext cx="11091863" cy="6923796"/>
          </a:xfrm>
          <a:custGeom>
            <a:avLst/>
            <a:gdLst>
              <a:gd name="T0" fmla="*/ 2046 w 2330"/>
              <a:gd name="T1" fmla="*/ 1452 h 1452"/>
              <a:gd name="T2" fmla="*/ 1813 w 2330"/>
              <a:gd name="T3" fmla="*/ 601 h 1452"/>
              <a:gd name="T4" fmla="*/ 956 w 2330"/>
              <a:gd name="T5" fmla="*/ 97 h 1452"/>
              <a:gd name="T6" fmla="*/ 0 w 2330"/>
              <a:gd name="T7" fmla="*/ 366 h 1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30" h="1452">
                <a:moveTo>
                  <a:pt x="2046" y="1452"/>
                </a:moveTo>
                <a:cubicBezTo>
                  <a:pt x="2330" y="1153"/>
                  <a:pt x="2049" y="821"/>
                  <a:pt x="1813" y="601"/>
                </a:cubicBezTo>
                <a:cubicBezTo>
                  <a:pt x="1569" y="375"/>
                  <a:pt x="1282" y="179"/>
                  <a:pt x="956" y="97"/>
                </a:cubicBezTo>
                <a:cubicBezTo>
                  <a:pt x="572" y="0"/>
                  <a:pt x="292" y="101"/>
                  <a:pt x="0" y="366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2">
            <a:extLst>
              <a:ext uri="{FF2B5EF4-FFF2-40B4-BE49-F238E27FC236}">
                <a16:creationId xmlns:a16="http://schemas.microsoft.com/office/drawing/2014/main" id="{E898931C-0323-41FA-A036-20F818B1FF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1916"/>
            <a:ext cx="1057275" cy="614491"/>
          </a:xfrm>
          <a:custGeom>
            <a:avLst/>
            <a:gdLst>
              <a:gd name="T0" fmla="*/ 222 w 222"/>
              <a:gd name="T1" fmla="*/ 0 h 129"/>
              <a:gd name="T2" fmla="*/ 0 w 222"/>
              <a:gd name="T3" fmla="*/ 129 h 12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22" h="129">
                <a:moveTo>
                  <a:pt x="222" y="0"/>
                </a:moveTo>
                <a:cubicBezTo>
                  <a:pt x="152" y="35"/>
                  <a:pt x="76" y="78"/>
                  <a:pt x="0" y="129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Freeform 14">
            <a:extLst>
              <a:ext uri="{FF2B5EF4-FFF2-40B4-BE49-F238E27FC236}">
                <a16:creationId xmlns:a16="http://schemas.microsoft.com/office/drawing/2014/main" id="{89AFE9DD-0792-4B98-B4EB-97ACA17E6A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01" y="-6705"/>
            <a:ext cx="595313" cy="352734"/>
          </a:xfrm>
          <a:custGeom>
            <a:avLst/>
            <a:gdLst>
              <a:gd name="T0" fmla="*/ 125 w 125"/>
              <a:gd name="T1" fmla="*/ 0 h 74"/>
              <a:gd name="T2" fmla="*/ 0 w 125"/>
              <a:gd name="T3" fmla="*/ 74 h 7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25" h="74">
                <a:moveTo>
                  <a:pt x="125" y="0"/>
                </a:moveTo>
                <a:cubicBezTo>
                  <a:pt x="85" y="22"/>
                  <a:pt x="43" y="47"/>
                  <a:pt x="0" y="74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Freeform 16">
            <a:extLst>
              <a:ext uri="{FF2B5EF4-FFF2-40B4-BE49-F238E27FC236}">
                <a16:creationId xmlns:a16="http://schemas.microsoft.com/office/drawing/2014/main" id="{3981F5C4-9AE1-404E-AF44-A4E6DB374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1916"/>
            <a:ext cx="357188" cy="213875"/>
          </a:xfrm>
          <a:custGeom>
            <a:avLst/>
            <a:gdLst>
              <a:gd name="T0" fmla="*/ 75 w 75"/>
              <a:gd name="T1" fmla="*/ 0 h 45"/>
              <a:gd name="T2" fmla="*/ 0 w 75"/>
              <a:gd name="T3" fmla="*/ 45 h 4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75" h="45">
                <a:moveTo>
                  <a:pt x="75" y="0"/>
                </a:moveTo>
                <a:cubicBezTo>
                  <a:pt x="50" y="14"/>
                  <a:pt x="25" y="29"/>
                  <a:pt x="0" y="45"/>
                </a:cubicBezTo>
              </a:path>
            </a:pathLst>
          </a:custGeom>
          <a:noFill/>
          <a:ln w="12700" cap="flat">
            <a:solidFill>
              <a:schemeClr val="tx1">
                <a:alpha val="20000"/>
              </a:schemeClr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Freeform 11">
            <a:extLst>
              <a:ext uri="{FF2B5EF4-FFF2-40B4-BE49-F238E27FC236}">
                <a16:creationId xmlns:a16="http://schemas.microsoft.com/office/drawing/2014/main" id="{763C1781-8726-4FAC-8C45-FF40376BE4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426601" y="-1916"/>
            <a:ext cx="5788025" cy="6847184"/>
          </a:xfrm>
          <a:custGeom>
            <a:avLst/>
            <a:gdLst>
              <a:gd name="T0" fmla="*/ 1094 w 1216"/>
              <a:gd name="T1" fmla="*/ 1436 h 1436"/>
              <a:gd name="T2" fmla="*/ 709 w 1216"/>
              <a:gd name="T3" fmla="*/ 551 h 1436"/>
              <a:gd name="T4" fmla="*/ 0 w 1216"/>
              <a:gd name="T5" fmla="*/ 0 h 1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16" h="1436">
                <a:moveTo>
                  <a:pt x="1094" y="1436"/>
                </a:moveTo>
                <a:cubicBezTo>
                  <a:pt x="1216" y="1114"/>
                  <a:pt x="904" y="770"/>
                  <a:pt x="709" y="551"/>
                </a:cubicBezTo>
                <a:cubicBezTo>
                  <a:pt x="509" y="327"/>
                  <a:pt x="274" y="127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Freeform 21">
            <a:extLst>
              <a:ext uri="{FF2B5EF4-FFF2-40B4-BE49-F238E27FC236}">
                <a16:creationId xmlns:a16="http://schemas.microsoft.com/office/drawing/2014/main" id="{301491B5-56C7-43DC-A3D9-861EECCA05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235014" y="2872"/>
            <a:ext cx="2951163" cy="2555325"/>
          </a:xfrm>
          <a:custGeom>
            <a:avLst/>
            <a:gdLst>
              <a:gd name="T0" fmla="*/ 620 w 620"/>
              <a:gd name="T1" fmla="*/ 536 h 536"/>
              <a:gd name="T2" fmla="*/ 0 w 620"/>
              <a:gd name="T3" fmla="*/ 0 h 53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20" h="536">
                <a:moveTo>
                  <a:pt x="620" y="536"/>
                </a:moveTo>
                <a:cubicBezTo>
                  <a:pt x="404" y="314"/>
                  <a:pt x="196" y="138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EB7252-72D3-4753-AF13-071637C272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48168" y="1685605"/>
            <a:ext cx="2926080" cy="1630269"/>
          </a:xfrm>
        </p:spPr>
        <p:txBody>
          <a:bodyPr>
            <a:normAutofit/>
          </a:bodyPr>
          <a:lstStyle/>
          <a:p>
            <a:pPr algn="l"/>
            <a:r>
              <a:rPr lang="en-US" sz="4800" dirty="0">
                <a:solidFill>
                  <a:srgbClr val="404040"/>
                </a:solidFill>
                <a:latin typeface="Bodoni MT" panose="02070603080606020203" pitchFamily="18" charset="0"/>
              </a:rPr>
              <a:t>Lecture 24</a:t>
            </a:r>
            <a:br>
              <a:rPr lang="en-US" sz="4800" dirty="0">
                <a:solidFill>
                  <a:srgbClr val="404040"/>
                </a:solidFill>
                <a:latin typeface="Bodoni MT" panose="02070603080606020203" pitchFamily="18" charset="0"/>
              </a:rPr>
            </a:br>
            <a:endParaRPr lang="en-US" sz="4800" dirty="0">
              <a:solidFill>
                <a:srgbClr val="404040"/>
              </a:solidFill>
              <a:latin typeface="Bodoni MT" panose="02070603080606020203" pitchFamily="18" charset="0"/>
            </a:endParaRPr>
          </a:p>
        </p:txBody>
      </p:sp>
      <p:sp>
        <p:nvSpPr>
          <p:cNvPr id="40" name="Freeform 22">
            <a:extLst>
              <a:ext uri="{FF2B5EF4-FFF2-40B4-BE49-F238E27FC236}">
                <a16:creationId xmlns:a16="http://schemas.microsoft.com/office/drawing/2014/main" id="{237E2353-22DF-46E0-A200-FB30F8F394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020826" y="-1916"/>
            <a:ext cx="2165350" cy="1358265"/>
          </a:xfrm>
          <a:custGeom>
            <a:avLst/>
            <a:gdLst>
              <a:gd name="T0" fmla="*/ 0 w 455"/>
              <a:gd name="T1" fmla="*/ 0 h 285"/>
              <a:gd name="T2" fmla="*/ 455 w 455"/>
              <a:gd name="T3" fmla="*/ 285 h 28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55" h="285">
                <a:moveTo>
                  <a:pt x="0" y="0"/>
                </a:moveTo>
                <a:cubicBezTo>
                  <a:pt x="153" y="85"/>
                  <a:pt x="308" y="180"/>
                  <a:pt x="455" y="285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Freeform 23">
            <a:extLst>
              <a:ext uri="{FF2B5EF4-FFF2-40B4-BE49-F238E27FC236}">
                <a16:creationId xmlns:a16="http://schemas.microsoft.com/office/drawing/2014/main" id="{DD6138DB-057B-45F7-A5F4-E7BFDA20D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90826" y="-1916"/>
            <a:ext cx="895350" cy="534687"/>
          </a:xfrm>
          <a:custGeom>
            <a:avLst/>
            <a:gdLst>
              <a:gd name="T0" fmla="*/ 0 w 188"/>
              <a:gd name="T1" fmla="*/ 0 h 112"/>
              <a:gd name="T2" fmla="*/ 188 w 188"/>
              <a:gd name="T3" fmla="*/ 112 h 11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88" h="112">
                <a:moveTo>
                  <a:pt x="0" y="0"/>
                </a:moveTo>
                <a:cubicBezTo>
                  <a:pt x="63" y="36"/>
                  <a:pt x="126" y="73"/>
                  <a:pt x="188" y="112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79A54AB1-B64F-4843-BFAB-81CB74E66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31529">
            <a:off x="752078" y="2218040"/>
            <a:ext cx="4418757" cy="4259609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pic>
        <p:nvPicPr>
          <p:cNvPr id="13" name="Picture 12" descr="A close up of a sign&#10;&#10;Description automatically generated">
            <a:extLst>
              <a:ext uri="{FF2B5EF4-FFF2-40B4-BE49-F238E27FC236}">
                <a16:creationId xmlns:a16="http://schemas.microsoft.com/office/drawing/2014/main" id="{854BFE8E-05CD-4D1B-83F4-727D12F5EC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10" r="7976"/>
          <a:stretch/>
        </p:blipFill>
        <p:spPr>
          <a:xfrm>
            <a:off x="921910" y="465243"/>
            <a:ext cx="7761924" cy="5343065"/>
          </a:xfrm>
          <a:custGeom>
            <a:avLst/>
            <a:gdLst>
              <a:gd name="connsiteX0" fmla="*/ 3025687 w 7761924"/>
              <a:gd name="connsiteY0" fmla="*/ 76 h 5343065"/>
              <a:gd name="connsiteX1" fmla="*/ 3372722 w 7761924"/>
              <a:gd name="connsiteY1" fmla="*/ 16088 h 5343065"/>
              <a:gd name="connsiteX2" fmla="*/ 7761924 w 7761924"/>
              <a:gd name="connsiteY2" fmla="*/ 3316816 h 5343065"/>
              <a:gd name="connsiteX3" fmla="*/ 3701109 w 7761924"/>
              <a:gd name="connsiteY3" fmla="*/ 5320611 h 5343065"/>
              <a:gd name="connsiteX4" fmla="*/ 36290 w 7761924"/>
              <a:gd name="connsiteY4" fmla="*/ 2696959 h 5343065"/>
              <a:gd name="connsiteX5" fmla="*/ 3025687 w 7761924"/>
              <a:gd name="connsiteY5" fmla="*/ 76 h 5343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61924" h="5343065">
                <a:moveTo>
                  <a:pt x="3025687" y="76"/>
                </a:moveTo>
                <a:cubicBezTo>
                  <a:pt x="3140786" y="756"/>
                  <a:pt x="3256631" y="6055"/>
                  <a:pt x="3372722" y="16088"/>
                </a:cubicBezTo>
                <a:cubicBezTo>
                  <a:pt x="5230178" y="176616"/>
                  <a:pt x="7761924" y="1424594"/>
                  <a:pt x="7761924" y="3316816"/>
                </a:cubicBezTo>
                <a:cubicBezTo>
                  <a:pt x="7646022" y="5237647"/>
                  <a:pt x="4988715" y="5423921"/>
                  <a:pt x="3701109" y="5320611"/>
                </a:cubicBezTo>
                <a:cubicBezTo>
                  <a:pt x="2413504" y="5217301"/>
                  <a:pt x="351800" y="4486992"/>
                  <a:pt x="36290" y="2696959"/>
                </a:cubicBezTo>
                <a:cubicBezTo>
                  <a:pt x="-259500" y="1018804"/>
                  <a:pt x="1299198" y="-10133"/>
                  <a:pt x="3025687" y="76"/>
                </a:cubicBezTo>
                <a:close/>
              </a:path>
            </a:pathLst>
          </a:cu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FB66597-26DD-423B-B316-8008C4DA0DB7}"/>
              </a:ext>
            </a:extLst>
          </p:cNvPr>
          <p:cNvSpPr/>
          <p:nvPr/>
        </p:nvSpPr>
        <p:spPr>
          <a:xfrm>
            <a:off x="8975912" y="2501871"/>
            <a:ext cx="2876890" cy="45719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itle 1">
            <a:extLst>
              <a:ext uri="{FF2B5EF4-FFF2-40B4-BE49-F238E27FC236}">
                <a16:creationId xmlns:a16="http://schemas.microsoft.com/office/drawing/2014/main" id="{5A9D3EA0-DED2-43D0-9744-2B45193A7EE7}"/>
              </a:ext>
            </a:extLst>
          </p:cNvPr>
          <p:cNvSpPr txBox="1">
            <a:spLocks/>
          </p:cNvSpPr>
          <p:nvPr/>
        </p:nvSpPr>
        <p:spPr>
          <a:xfrm>
            <a:off x="8935293" y="1905045"/>
            <a:ext cx="2901929" cy="16492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50" dirty="0">
                <a:solidFill>
                  <a:srgbClr val="A71B86"/>
                </a:solidFill>
                <a:latin typeface="Corbel" panose="020B0503020204020204" pitchFamily="34" charset="0"/>
              </a:rPr>
              <a:t>Produced by Dr. Worldwide</a:t>
            </a:r>
            <a:r>
              <a:rPr lang="en-US" sz="1850" dirty="0">
                <a:solidFill>
                  <a:srgbClr val="A71B86"/>
                </a:solidFill>
                <a:latin typeface="Bodoni MT" panose="02070603080606020203" pitchFamily="18" charset="0"/>
              </a:rPr>
              <a:t> </a:t>
            </a:r>
          </a:p>
          <a:p>
            <a:endParaRPr lang="en-US" sz="1200" i="1" dirty="0">
              <a:solidFill>
                <a:srgbClr val="11B29F"/>
              </a:solidFill>
              <a:latin typeface="Bodoni MT" panose="02070603080606020203" pitchFamily="18" charset="0"/>
            </a:endParaRPr>
          </a:p>
          <a:p>
            <a:pPr algn="l"/>
            <a:r>
              <a:rPr lang="en-US" sz="1600" i="1" dirty="0">
                <a:solidFill>
                  <a:srgbClr val="11B29F"/>
                </a:solidFill>
                <a:latin typeface="Bodoni MT" panose="02070603080606020203" pitchFamily="18" charset="0"/>
              </a:rPr>
              <a:t>            </a:t>
            </a:r>
            <a:r>
              <a:rPr lang="en-US" sz="1600" i="1" dirty="0">
                <a:solidFill>
                  <a:srgbClr val="11B29F"/>
                </a:solidFill>
                <a:latin typeface="Corbel" panose="020B0503020204020204" pitchFamily="34" charset="0"/>
              </a:rPr>
              <a:t>Welcome to the 305</a:t>
            </a:r>
            <a:br>
              <a:rPr lang="en-US" sz="1800" dirty="0">
                <a:solidFill>
                  <a:srgbClr val="A71B86"/>
                </a:solidFill>
                <a:latin typeface="Bodoni MT" panose="02070603080606020203" pitchFamily="18" charset="0"/>
              </a:rPr>
            </a:br>
            <a:endParaRPr lang="en-US" sz="1800" dirty="0">
              <a:solidFill>
                <a:srgbClr val="A71B86"/>
              </a:solidFill>
              <a:latin typeface="Bodoni MT" panose="02070603080606020203" pitchFamily="18" charset="0"/>
            </a:endParaRPr>
          </a:p>
        </p:txBody>
      </p:sp>
      <p:pic>
        <p:nvPicPr>
          <p:cNvPr id="19" name="Graphic 18" descr="Palm tree">
            <a:extLst>
              <a:ext uri="{FF2B5EF4-FFF2-40B4-BE49-F238E27FC236}">
                <a16:creationId xmlns:a16="http://schemas.microsoft.com/office/drawing/2014/main" id="{71D5D4F6-63F8-427F-8645-71A110142F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390523" y="1585207"/>
            <a:ext cx="914400" cy="9144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6977B213-C8D7-4BCD-A019-A70288424B23}"/>
              </a:ext>
            </a:extLst>
          </p:cNvPr>
          <p:cNvSpPr txBox="1"/>
          <p:nvPr/>
        </p:nvSpPr>
        <p:spPr>
          <a:xfrm>
            <a:off x="10083888" y="2486517"/>
            <a:ext cx="6354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Bodoni MT" panose="02070603080606020203" pitchFamily="18" charset="0"/>
              </a:rPr>
              <a:t>~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4F5FE18-CE23-4924-975B-7B54F9F118DD}"/>
              </a:ext>
            </a:extLst>
          </p:cNvPr>
          <p:cNvSpPr txBox="1"/>
          <p:nvPr/>
        </p:nvSpPr>
        <p:spPr>
          <a:xfrm rot="10800000">
            <a:off x="9996763" y="2505670"/>
            <a:ext cx="6354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Bodoni MT" panose="02070603080606020203" pitchFamily="18" charset="0"/>
              </a:rPr>
              <a:t>~</a:t>
            </a:r>
          </a:p>
        </p:txBody>
      </p:sp>
    </p:spTree>
    <p:extLst>
      <p:ext uri="{BB962C8B-B14F-4D97-AF65-F5344CB8AC3E}">
        <p14:creationId xmlns:p14="http://schemas.microsoft.com/office/powerpoint/2010/main" val="17430912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Sum of Dice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AF2616B8-4768-437B-99ED-71CF22370202}"/>
              </a:ext>
            </a:extLst>
          </p:cNvPr>
          <p:cNvSpPr txBox="1"/>
          <p:nvPr/>
        </p:nvSpPr>
        <p:spPr>
          <a:xfrm>
            <a:off x="773935" y="1947592"/>
            <a:ext cx="8945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Q: How well do you think this sample represents the population?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388E604-36F3-4E58-AC63-512DD0404AE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70488" y="2533665"/>
            <a:ext cx="3309158" cy="3740788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04982E6-27A4-4CCC-ADA6-21126DF7D3B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61824" y="2703909"/>
            <a:ext cx="4926597" cy="3367864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90032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Sum of Dice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F2616B8-4768-437B-99ED-71CF22370202}"/>
                  </a:ext>
                </a:extLst>
              </p:cNvPr>
              <p:cNvSpPr txBox="1"/>
              <p:nvPr/>
            </p:nvSpPr>
            <p:spPr>
              <a:xfrm>
                <a:off x="773935" y="1947592"/>
                <a:ext cx="8945154" cy="37856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Update tabs “100” and “200” with  frequency tables and histograms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Q: How does the number of observations from our experiment effect the results?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As we sample more from a population, the characteristics in the sample start matching the characteristics of the population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Statistic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Parameter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: </m:t>
                    </m:r>
                    <m:acc>
                      <m:accPr>
                        <m:chr m:val="̅"/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𝑉𝑎𝑟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: 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There is always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error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between a sample and a population, but that error is removed as we increase our sample size</a:t>
                </a:r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F2616B8-4768-437B-99ED-71CF223702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935" y="1947592"/>
                <a:ext cx="8945154" cy="3785652"/>
              </a:xfrm>
              <a:prstGeom prst="rect">
                <a:avLst/>
              </a:prstGeom>
              <a:blipFill>
                <a:blip r:embed="rId7"/>
                <a:stretch>
                  <a:fillRect l="-613" t="-805" r="-409" b="-19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245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773935" y="1947592"/>
            <a:ext cx="885916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Current methods are appropriate for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univariate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Bivariate data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contains observations from a pair of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For bivariate data, the focus shifts to understanding the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relationship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between the two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Descriptive statistics for bivariate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Scatterplot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Covariance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Correlation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orbel" panose="020B0503020204020204" pitchFamily="34" charset="0"/>
              </a:rPr>
              <a:t>Since the most widely used method for modeling relationships is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linear regression</a:t>
            </a:r>
            <a:r>
              <a:rPr lang="en-US" sz="2000" dirty="0">
                <a:latin typeface="Corbel" panose="020B0503020204020204" pitchFamily="34" charset="0"/>
              </a:rPr>
              <a:t>, the scatterplot is often use to inspect if a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linear relationship</a:t>
            </a:r>
            <a:r>
              <a:rPr lang="en-US" sz="2000" dirty="0">
                <a:latin typeface="Corbel" panose="020B0503020204020204" pitchFamily="34" charset="0"/>
              </a:rPr>
              <a:t> exists</a:t>
            </a:r>
            <a:endParaRPr lang="en-US" sz="2000" dirty="0">
              <a:solidFill>
                <a:srgbClr val="A71B86"/>
              </a:solidFill>
              <a:latin typeface="Corbel" panose="020B050302020402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Descriptive Statistics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7664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Sum of Dice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AF2616B8-4768-437B-99ED-71CF22370202}"/>
              </a:ext>
            </a:extLst>
          </p:cNvPr>
          <p:cNvSpPr txBox="1"/>
          <p:nvPr/>
        </p:nvSpPr>
        <p:spPr>
          <a:xfrm>
            <a:off x="773935" y="1947592"/>
            <a:ext cx="894515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Q: What kind of relationship exists between the outcomes of the two dice?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Q: What kind of relationship exists between the outcome of the second die and the sum of the two dice?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In Excel, create a scatterplot by using the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Insert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menu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Optionally, use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Recommended Charts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to help you select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Scatter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A71B86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Take a moment to create scatterplots to capture both relationships on the tab named “200”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Examine plots in tab named “50” and “100” for examples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Investigate the plots to determine if your hypotheses were true</a:t>
            </a:r>
          </a:p>
        </p:txBody>
      </p:sp>
    </p:spTree>
    <p:extLst>
      <p:ext uri="{BB962C8B-B14F-4D97-AF65-F5344CB8AC3E}">
        <p14:creationId xmlns:p14="http://schemas.microsoft.com/office/powerpoint/2010/main" val="4484632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Sum of Dice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AF2616B8-4768-437B-99ED-71CF22370202}"/>
              </a:ext>
            </a:extLst>
          </p:cNvPr>
          <p:cNvSpPr txBox="1"/>
          <p:nvPr/>
        </p:nvSpPr>
        <p:spPr>
          <a:xfrm>
            <a:off x="773935" y="1947592"/>
            <a:ext cx="894515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Plots based on 100 observations from the population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Q: How would we quantify the difference between these relationships?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E6D66C-2A91-4A06-80D0-05C13A89249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80617" y="2506554"/>
            <a:ext cx="3994261" cy="2406515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E953B84-ADF4-4381-84A7-FBE983986CB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26147" y="2506554"/>
            <a:ext cx="4033455" cy="2406515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92779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Descriptive Statistics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AF2616B8-4768-437B-99ED-71CF22370202}"/>
              </a:ext>
            </a:extLst>
          </p:cNvPr>
          <p:cNvSpPr txBox="1"/>
          <p:nvPr/>
        </p:nvSpPr>
        <p:spPr>
          <a:xfrm>
            <a:off x="773935" y="1947592"/>
            <a:ext cx="894515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The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sample correlation coefficient 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measures the strength of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linear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relationship between two variables on a scale between -1 and +1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Close to 1 implies strong positive correlation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Close to -1 implies strong negative correlation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Close to 0 indicates no correlation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Formula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A71B86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6806A3B-4FDA-428E-9E77-9EA877E2455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80166" y="4699038"/>
            <a:ext cx="5118380" cy="1651456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5071030-55B9-49D4-BFAE-6EA75134563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66826" y="3880043"/>
            <a:ext cx="3905026" cy="62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6439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Sum of Dice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AF2616B8-4768-437B-99ED-71CF22370202}"/>
              </a:ext>
            </a:extLst>
          </p:cNvPr>
          <p:cNvSpPr txBox="1"/>
          <p:nvPr/>
        </p:nvSpPr>
        <p:spPr>
          <a:xfrm>
            <a:off x="773935" y="1947592"/>
            <a:ext cx="894515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Calculation of correlation using CORREL(variable 1, variable 2)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When n=50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When n=100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When n=200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C8A6FC-DF02-4253-9699-4A0D962949F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67244" y="2723573"/>
            <a:ext cx="3686175" cy="504825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831D8CA-7F1B-43BC-9828-DC77C35F6DC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38224" y="3903929"/>
            <a:ext cx="3152775" cy="514350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4F7EE98-743A-4B3C-AE00-9C86B0F4ED5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67244" y="5093810"/>
            <a:ext cx="3143250" cy="514350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562423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erson standing in front of a stage&#10;&#10;Description automatically generated">
            <a:extLst>
              <a:ext uri="{FF2B5EF4-FFF2-40B4-BE49-F238E27FC236}">
                <a16:creationId xmlns:a16="http://schemas.microsoft.com/office/drawing/2014/main" id="{A42767BB-CAB9-488F-A87D-1DF3B70B00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229083"/>
            <a:ext cx="3292524" cy="1852044"/>
          </a:xfrm>
          <a:prstGeom prst="rect">
            <a:avLst/>
          </a:prstGeom>
        </p:spPr>
      </p:pic>
      <p:pic>
        <p:nvPicPr>
          <p:cNvPr id="7" name="Picture 6" descr="A person standing on a stage&#10;&#10;Description automatically generated">
            <a:extLst>
              <a:ext uri="{FF2B5EF4-FFF2-40B4-BE49-F238E27FC236}">
                <a16:creationId xmlns:a16="http://schemas.microsoft.com/office/drawing/2014/main" id="{A73B4BD8-20BE-4146-A0D5-358D552EF0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115" y="3777596"/>
            <a:ext cx="3279025" cy="1844451"/>
          </a:xfrm>
          <a:prstGeom prst="rect">
            <a:avLst/>
          </a:prstGeom>
        </p:spPr>
      </p:pic>
      <p:pic>
        <p:nvPicPr>
          <p:cNvPr id="9" name="Picture 8" descr="A person wearing glasses&#10;&#10;Description automatically generated">
            <a:extLst>
              <a:ext uri="{FF2B5EF4-FFF2-40B4-BE49-F238E27FC236}">
                <a16:creationId xmlns:a16="http://schemas.microsoft.com/office/drawing/2014/main" id="{3EB215C3-B070-46C5-A35F-F59C861644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096" y="2150324"/>
            <a:ext cx="4468031" cy="2755286"/>
          </a:xfrm>
          <a:prstGeom prst="rect">
            <a:avLst/>
          </a:prstGeom>
        </p:spPr>
      </p:pic>
      <p:sp>
        <p:nvSpPr>
          <p:cNvPr id="41" name="Title 1">
            <a:extLst>
              <a:ext uri="{FF2B5EF4-FFF2-40B4-BE49-F238E27FC236}">
                <a16:creationId xmlns:a16="http://schemas.microsoft.com/office/drawing/2014/main" id="{4975FBE8-E1F1-40A9-A445-CF42DD964411}"/>
              </a:ext>
            </a:extLst>
          </p:cNvPr>
          <p:cNvSpPr txBox="1">
            <a:spLocks/>
          </p:cNvSpPr>
          <p:nvPr/>
        </p:nvSpPr>
        <p:spPr>
          <a:xfrm>
            <a:off x="4647844" y="1278569"/>
            <a:ext cx="4837571" cy="163026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dirty="0">
                <a:solidFill>
                  <a:srgbClr val="404040"/>
                </a:solidFill>
                <a:latin typeface="Bodoni MT" panose="02070603080606020203" pitchFamily="18" charset="0"/>
              </a:rPr>
              <a:t>The End</a:t>
            </a:r>
            <a:br>
              <a:rPr lang="en-US" sz="4800" dirty="0">
                <a:solidFill>
                  <a:srgbClr val="404040"/>
                </a:solidFill>
                <a:latin typeface="Bodoni MT" panose="02070603080606020203" pitchFamily="18" charset="0"/>
              </a:rPr>
            </a:br>
            <a:endParaRPr lang="en-US" sz="4800" dirty="0">
              <a:solidFill>
                <a:srgbClr val="404040"/>
              </a:solidFill>
              <a:latin typeface="Bodoni MT" panose="02070603080606020203" pitchFamily="18" charset="0"/>
            </a:endParaRPr>
          </a:p>
        </p:txBody>
      </p:sp>
      <p:pic>
        <p:nvPicPr>
          <p:cNvPr id="47" name="Picture 46" descr="A close up of a sign&#10;&#10;Description automatically generated">
            <a:extLst>
              <a:ext uri="{FF2B5EF4-FFF2-40B4-BE49-F238E27FC236}">
                <a16:creationId xmlns:a16="http://schemas.microsoft.com/office/drawing/2014/main" id="{4BEB7004-B150-4E0E-A9B4-21AABDFCC80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10" r="7976"/>
          <a:stretch/>
        </p:blipFill>
        <p:spPr>
          <a:xfrm>
            <a:off x="9981400" y="-295748"/>
            <a:ext cx="2938735" cy="2022933"/>
          </a:xfrm>
          <a:custGeom>
            <a:avLst/>
            <a:gdLst>
              <a:gd name="connsiteX0" fmla="*/ 3025687 w 7761924"/>
              <a:gd name="connsiteY0" fmla="*/ 76 h 5343065"/>
              <a:gd name="connsiteX1" fmla="*/ 3372722 w 7761924"/>
              <a:gd name="connsiteY1" fmla="*/ 16088 h 5343065"/>
              <a:gd name="connsiteX2" fmla="*/ 7761924 w 7761924"/>
              <a:gd name="connsiteY2" fmla="*/ 3316816 h 5343065"/>
              <a:gd name="connsiteX3" fmla="*/ 3701109 w 7761924"/>
              <a:gd name="connsiteY3" fmla="*/ 5320611 h 5343065"/>
              <a:gd name="connsiteX4" fmla="*/ 36290 w 7761924"/>
              <a:gd name="connsiteY4" fmla="*/ 2696959 h 5343065"/>
              <a:gd name="connsiteX5" fmla="*/ 3025687 w 7761924"/>
              <a:gd name="connsiteY5" fmla="*/ 76 h 5343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61924" h="5343065">
                <a:moveTo>
                  <a:pt x="3025687" y="76"/>
                </a:moveTo>
                <a:cubicBezTo>
                  <a:pt x="3140786" y="756"/>
                  <a:pt x="3256631" y="6055"/>
                  <a:pt x="3372722" y="16088"/>
                </a:cubicBezTo>
                <a:cubicBezTo>
                  <a:pt x="5230178" y="176616"/>
                  <a:pt x="7761924" y="1424594"/>
                  <a:pt x="7761924" y="3316816"/>
                </a:cubicBezTo>
                <a:cubicBezTo>
                  <a:pt x="7646022" y="5237647"/>
                  <a:pt x="4988715" y="5423921"/>
                  <a:pt x="3701109" y="5320611"/>
                </a:cubicBezTo>
                <a:cubicBezTo>
                  <a:pt x="2413504" y="5217301"/>
                  <a:pt x="351800" y="4486992"/>
                  <a:pt x="36290" y="2696959"/>
                </a:cubicBezTo>
                <a:cubicBezTo>
                  <a:pt x="-259500" y="1018804"/>
                  <a:pt x="1299198" y="-10133"/>
                  <a:pt x="3025687" y="76"/>
                </a:cubicBezTo>
                <a:close/>
              </a:path>
            </a:pathLst>
          </a:cu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76DA99BA-A459-4321-827E-6ACCBD243DD0}"/>
              </a:ext>
            </a:extLst>
          </p:cNvPr>
          <p:cNvSpPr/>
          <p:nvPr/>
        </p:nvSpPr>
        <p:spPr>
          <a:xfrm rot="16200000">
            <a:off x="2494994" y="3378162"/>
            <a:ext cx="4364682" cy="123079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AD5EDD9-A3CF-48A9-BE75-6B7CD3111F3C}"/>
              </a:ext>
            </a:extLst>
          </p:cNvPr>
          <p:cNvSpPr/>
          <p:nvPr/>
        </p:nvSpPr>
        <p:spPr>
          <a:xfrm>
            <a:off x="1296205" y="3367034"/>
            <a:ext cx="3006060" cy="136562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4A910BA-78D0-4350-8253-60C9942DD877}"/>
              </a:ext>
            </a:extLst>
          </p:cNvPr>
          <p:cNvGrpSpPr/>
          <p:nvPr/>
        </p:nvGrpSpPr>
        <p:grpSpPr>
          <a:xfrm>
            <a:off x="9048882" y="2203230"/>
            <a:ext cx="3453201" cy="3376201"/>
            <a:chOff x="9048882" y="2203230"/>
            <a:chExt cx="3453201" cy="3376201"/>
          </a:xfrm>
        </p:grpSpPr>
        <p:pic>
          <p:nvPicPr>
            <p:cNvPr id="52" name="Graphic 51" descr="Palm tree">
              <a:extLst>
                <a:ext uri="{FF2B5EF4-FFF2-40B4-BE49-F238E27FC236}">
                  <a16:creationId xmlns:a16="http://schemas.microsoft.com/office/drawing/2014/main" id="{FF8FCA4F-1B2E-41BD-8E05-4A774DCB735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259414" y="2336762"/>
              <a:ext cx="3242669" cy="3242669"/>
            </a:xfrm>
            <a:prstGeom prst="rect">
              <a:avLst/>
            </a:prstGeom>
          </p:spPr>
        </p:pic>
        <p:pic>
          <p:nvPicPr>
            <p:cNvPr id="51" name="Graphic 50" descr="Palm tree">
              <a:extLst>
                <a:ext uri="{FF2B5EF4-FFF2-40B4-BE49-F238E27FC236}">
                  <a16:creationId xmlns:a16="http://schemas.microsoft.com/office/drawing/2014/main" id="{3E7EE49C-ACCF-4CDB-90B5-F2EB5436440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162849" y="2283856"/>
              <a:ext cx="3242669" cy="3242669"/>
            </a:xfrm>
            <a:prstGeom prst="rect">
              <a:avLst/>
            </a:prstGeom>
          </p:spPr>
        </p:pic>
        <p:pic>
          <p:nvPicPr>
            <p:cNvPr id="50" name="Graphic 49" descr="Palm tree">
              <a:extLst>
                <a:ext uri="{FF2B5EF4-FFF2-40B4-BE49-F238E27FC236}">
                  <a16:creationId xmlns:a16="http://schemas.microsoft.com/office/drawing/2014/main" id="{E53917E4-E875-4D1B-9B2B-8BB76AA830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9048882" y="2203230"/>
              <a:ext cx="3242669" cy="3242669"/>
            </a:xfrm>
            <a:prstGeom prst="rect">
              <a:avLst/>
            </a:prstGeom>
          </p:spPr>
        </p:pic>
      </p:grpSp>
      <p:sp>
        <p:nvSpPr>
          <p:cNvPr id="53" name="Title 1">
            <a:extLst>
              <a:ext uri="{FF2B5EF4-FFF2-40B4-BE49-F238E27FC236}">
                <a16:creationId xmlns:a16="http://schemas.microsoft.com/office/drawing/2014/main" id="{FAA300DC-78B4-42A4-AEB5-8F180BD7ED54}"/>
              </a:ext>
            </a:extLst>
          </p:cNvPr>
          <p:cNvSpPr txBox="1">
            <a:spLocks/>
          </p:cNvSpPr>
          <p:nvPr/>
        </p:nvSpPr>
        <p:spPr>
          <a:xfrm>
            <a:off x="4745327" y="4200002"/>
            <a:ext cx="4837571" cy="1630269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>
                <a:solidFill>
                  <a:srgbClr val="404040"/>
                </a:solidFill>
                <a:latin typeface="Bodoni MT" panose="02070603080606020203" pitchFamily="18" charset="0"/>
              </a:rPr>
              <a:t>Dale</a:t>
            </a:r>
            <a:endParaRPr lang="en-US" sz="4800" dirty="0">
              <a:solidFill>
                <a:srgbClr val="404040"/>
              </a:solidFill>
              <a:latin typeface="Bodoni MT" panose="020706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0872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/>
              <p:nvPr/>
            </p:nvSpPr>
            <p:spPr>
              <a:xfrm>
                <a:off x="773935" y="1947592"/>
                <a:ext cx="8859163" cy="50167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Collection of data points is called a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sample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,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 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and we interpret it as a subset of observations from some underlying random phenomenon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We denote the </a:t>
                </a:r>
                <a:r>
                  <a:rPr lang="en-US" sz="2000" i="1" dirty="0" err="1">
                    <a:solidFill>
                      <a:srgbClr val="404040"/>
                    </a:solidFill>
                    <a:latin typeface="Corbel" panose="020B0503020204020204" pitchFamily="34" charset="0"/>
                  </a:rPr>
                  <a:t>i</a:t>
                </a:r>
                <a:r>
                  <a:rPr lang="en-US" sz="2000" dirty="0" err="1">
                    <a:solidFill>
                      <a:srgbClr val="404040"/>
                    </a:solidFill>
                    <a:latin typeface="Corbel" panose="020B0503020204020204" pitchFamily="34" charset="0"/>
                  </a:rPr>
                  <a:t>th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point in the sample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We denote the whole set of observations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, ⋯, 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To measure the center of the data, we compute three quantities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Sample mean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: the average value of our observations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lvl="1"/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lvl="1"/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Sample median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: the value that divides the bottom 50% by the top 50%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Mode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: the most frequently occurring value (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discrete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or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 categorical 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only)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A71B86"/>
                  </a:solidFill>
                  <a:latin typeface="Corbel" panose="020B0503020204020204" pitchFamily="34" charset="0"/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935" y="1947592"/>
                <a:ext cx="8859163" cy="5016758"/>
              </a:xfrm>
              <a:prstGeom prst="rect">
                <a:avLst/>
              </a:prstGeom>
              <a:blipFill>
                <a:blip r:embed="rId3"/>
                <a:stretch>
                  <a:fillRect l="-619" t="-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Descriptive Statistics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8FC4380-650D-48F9-A9BA-E75A6C99863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38135" y="4786046"/>
            <a:ext cx="1841534" cy="826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77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773935" y="1947592"/>
            <a:ext cx="8859163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Q: Why calculate the sample mean and sample median?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To measure the spread of the data, we compute three quantities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Sample variance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: the average squared distance between an observation and the sample mean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Sample standard deviation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: more convenient than the sample variance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Range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: the difference between the largest value and smallest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Descriptive Statistics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2091EBA-637B-40B9-ADF2-67688D87D7F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11300" y="3502836"/>
            <a:ext cx="3772877" cy="97850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E7D9F19-CD2D-4235-A09F-5D7E7ABF10E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42902" y="4855701"/>
            <a:ext cx="3807026" cy="96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478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773935" y="1947592"/>
            <a:ext cx="885916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Percentiles are also helpful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The </a:t>
            </a:r>
            <a:r>
              <a:rPr lang="en-US" sz="2000" i="1" dirty="0">
                <a:solidFill>
                  <a:srgbClr val="A71B86"/>
                </a:solidFill>
                <a:latin typeface="Corbel" panose="020B0503020204020204" pitchFamily="34" charset="0"/>
              </a:rPr>
              <a:t>k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th percentile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is a value that divides the bottom k% from the top (1-k)%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The median is the 50</a:t>
            </a:r>
            <a:r>
              <a:rPr lang="en-US" sz="2000" baseline="30000" dirty="0">
                <a:solidFill>
                  <a:srgbClr val="404040"/>
                </a:solidFill>
                <a:latin typeface="Corbel" panose="020B0503020204020204" pitchFamily="34" charset="0"/>
              </a:rPr>
              <a:t>th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percentile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The 25</a:t>
            </a:r>
            <a:r>
              <a:rPr lang="en-US" sz="2000" baseline="30000" dirty="0">
                <a:solidFill>
                  <a:srgbClr val="404040"/>
                </a:solidFill>
                <a:latin typeface="Corbel" panose="020B0503020204020204" pitchFamily="34" charset="0"/>
              </a:rPr>
              <a:t>th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and 75</a:t>
            </a:r>
            <a:r>
              <a:rPr lang="en-US" sz="2000" baseline="30000" dirty="0">
                <a:solidFill>
                  <a:srgbClr val="404040"/>
                </a:solidFill>
                <a:latin typeface="Corbel" panose="020B0503020204020204" pitchFamily="34" charset="0"/>
              </a:rPr>
              <a:t>th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percentiles (Q1 and Q3) are useful for understanding the variability in the middle of the distribution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The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interquartile range 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(IQR) is the difference between Q3 and Q1</a:t>
            </a:r>
            <a:endParaRPr lang="en-US" sz="2000" dirty="0">
              <a:solidFill>
                <a:srgbClr val="A71B86"/>
              </a:solidFill>
              <a:latin typeface="Corbel" panose="020B050302020402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Descriptive Statistics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486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Starting Salaries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AF2616B8-4768-437B-99ED-71CF22370202}"/>
              </a:ext>
            </a:extLst>
          </p:cNvPr>
          <p:cNvSpPr txBox="1"/>
          <p:nvPr/>
        </p:nvSpPr>
        <p:spPr>
          <a:xfrm>
            <a:off x="773935" y="1947592"/>
            <a:ext cx="89451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Download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Salaries-2.xlsx 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from link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Sheet 1 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on course website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Analyze the formulas for these statistics in the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Frequency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sheet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36263A1-7CFC-4D7E-B298-3095D515472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05246" y="3023535"/>
            <a:ext cx="4231910" cy="3457157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22728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Starting Salaries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AF2616B8-4768-437B-99ED-71CF22370202}"/>
              </a:ext>
            </a:extLst>
          </p:cNvPr>
          <p:cNvSpPr txBox="1"/>
          <p:nvPr/>
        </p:nvSpPr>
        <p:spPr>
          <a:xfrm>
            <a:off x="773935" y="1947592"/>
            <a:ext cx="89451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More information can be gathered using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Data Analysis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in the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Data 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menu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B97131-6012-4AEB-AB71-1001EF867A6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08364" y="2401722"/>
            <a:ext cx="5073403" cy="4316640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18995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Starting Salaries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AF2616B8-4768-437B-99ED-71CF22370202}"/>
              </a:ext>
            </a:extLst>
          </p:cNvPr>
          <p:cNvSpPr txBox="1"/>
          <p:nvPr/>
        </p:nvSpPr>
        <p:spPr>
          <a:xfrm>
            <a:off x="773935" y="1947592"/>
            <a:ext cx="89451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Results from the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Analysis </a:t>
            </a:r>
            <a:r>
              <a:rPr lang="en-US" sz="2000" dirty="0" err="1">
                <a:solidFill>
                  <a:srgbClr val="A71B86"/>
                </a:solidFill>
                <a:latin typeface="Corbel" panose="020B0503020204020204" pitchFamily="34" charset="0"/>
              </a:rPr>
              <a:t>ToolPak</a:t>
            </a:r>
            <a:endParaRPr lang="en-US" sz="2000" dirty="0">
              <a:solidFill>
                <a:srgbClr val="A71B86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7507A8D-3754-4A57-B361-E01B9BB4B61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89600" y="2413366"/>
            <a:ext cx="3097586" cy="4306204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509817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Sum of Dice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F2616B8-4768-437B-99ED-71CF22370202}"/>
                  </a:ext>
                </a:extLst>
              </p:cNvPr>
              <p:cNvSpPr txBox="1"/>
              <p:nvPr/>
            </p:nvSpPr>
            <p:spPr>
              <a:xfrm>
                <a:off x="773935" y="1947592"/>
                <a:ext cx="8945154" cy="4401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Consider the random experiment of tossing 2 identical 6-sided fair dice and collecting the outcome of their sum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We call the values of the first die toss are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, ⋯,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We call the values of the second die toss are 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, ⋯,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Create random variable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 where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∈{1,2,⋯,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Q: What are the possible values of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Q: What is the most likely value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Q: What is the probability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=2)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?</a:t>
                </a:r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F2616B8-4768-437B-99ED-71CF223702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935" y="1947592"/>
                <a:ext cx="8945154" cy="4401205"/>
              </a:xfrm>
              <a:prstGeom prst="rect">
                <a:avLst/>
              </a:prstGeom>
              <a:blipFill>
                <a:blip r:embed="rId7"/>
                <a:stretch>
                  <a:fillRect l="-613" t="-693" b="-1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76661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Sum of Dice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F2616B8-4768-437B-99ED-71CF22370202}"/>
                  </a:ext>
                </a:extLst>
              </p:cNvPr>
              <p:cNvSpPr txBox="1"/>
              <p:nvPr/>
            </p:nvSpPr>
            <p:spPr>
              <a:xfrm>
                <a:off x="773935" y="1947592"/>
                <a:ext cx="8945154" cy="4401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Download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SumDice.xlsx 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from link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Sheet 2 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on course website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The tab named “50” contains 50 repetitions of this experiment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Observations from both dice are contained in A4:A53 and B4:B53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The values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are contained in C4:C53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The table in F4:H14 contains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Possible values for the sum of 2 dice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Frequency for each of the possible values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Relative frequency for each of the possible values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Q: How is the relative frequency more useful than the frequency?</a:t>
                </a:r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F2616B8-4768-437B-99ED-71CF223702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935" y="1947592"/>
                <a:ext cx="8945154" cy="4401205"/>
              </a:xfrm>
              <a:prstGeom prst="rect">
                <a:avLst/>
              </a:prstGeom>
              <a:blipFill>
                <a:blip r:embed="rId7"/>
                <a:stretch>
                  <a:fillRect l="-613" t="-693" b="-1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64170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18920</TotalTime>
  <Words>894</Words>
  <Application>Microsoft Office PowerPoint</Application>
  <PresentationFormat>Widescreen</PresentationFormat>
  <Paragraphs>164</Paragraphs>
  <Slides>17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Bodoni MT</vt:lpstr>
      <vt:lpstr>Calibri</vt:lpstr>
      <vt:lpstr>Calibri Light</vt:lpstr>
      <vt:lpstr>Cambria Math</vt:lpstr>
      <vt:lpstr>Corbel</vt:lpstr>
      <vt:lpstr>Rockwell</vt:lpstr>
      <vt:lpstr>Office Theme</vt:lpstr>
      <vt:lpstr>Lecture 24 </vt:lpstr>
      <vt:lpstr>Descriptive Statistics</vt:lpstr>
      <vt:lpstr>Descriptive Statistics</vt:lpstr>
      <vt:lpstr>Descriptive Statistics</vt:lpstr>
      <vt:lpstr>Ex: Starting Salaries</vt:lpstr>
      <vt:lpstr>Ex: Starting Salaries</vt:lpstr>
      <vt:lpstr>Ex: Starting Salaries</vt:lpstr>
      <vt:lpstr>Ex: Sum of Dice</vt:lpstr>
      <vt:lpstr>Ex: Sum of Dice</vt:lpstr>
      <vt:lpstr>Ex: Sum of Dice</vt:lpstr>
      <vt:lpstr>Ex: Sum of Dice</vt:lpstr>
      <vt:lpstr>Descriptive Statistics</vt:lpstr>
      <vt:lpstr>Ex: Sum of Dice</vt:lpstr>
      <vt:lpstr>Ex: Sum of Dice</vt:lpstr>
      <vt:lpstr>Descriptive Statistics</vt:lpstr>
      <vt:lpstr>Ex: Sum of Dice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 </dc:title>
  <dc:creator>Super Mario</dc:creator>
  <cp:lastModifiedBy>Giacomazzo, Mario</cp:lastModifiedBy>
  <cp:revision>859</cp:revision>
  <dcterms:created xsi:type="dcterms:W3CDTF">2020-01-09T19:32:24Z</dcterms:created>
  <dcterms:modified xsi:type="dcterms:W3CDTF">2020-04-01T04:36:11Z</dcterms:modified>
</cp:coreProperties>
</file>