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70" r:id="rId4"/>
    <p:sldId id="372" r:id="rId5"/>
    <p:sldId id="371" r:id="rId6"/>
    <p:sldId id="373" r:id="rId7"/>
    <p:sldId id="375" r:id="rId8"/>
    <p:sldId id="376" r:id="rId9"/>
    <p:sldId id="374" r:id="rId10"/>
    <p:sldId id="377" r:id="rId11"/>
    <p:sldId id="378" r:id="rId12"/>
    <p:sldId id="380" r:id="rId13"/>
    <p:sldId id="381" r:id="rId14"/>
    <p:sldId id="382" r:id="rId15"/>
    <p:sldId id="383" r:id="rId16"/>
    <p:sldId id="384" r:id="rId17"/>
    <p:sldId id="38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g"/><Relationship Id="rId7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9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4612"/>
            <a:ext cx="9105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General transportation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There are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sources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destinations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destinations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demand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associated to transport units along each 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Wheat is harvested in the Midwest and stored in grain elevators in 3 different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Kansas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Omaha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 Moines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These grain elevators supply flour mills in 3 different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Chicago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St. Louis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Cincinnati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8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4379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and demand each month in 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Grain is shipped in railroad cars, each capable of holding 1 ton of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Transportation cost per ton (railroad car) of wheat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41C1B1-357B-4C9A-AEA0-D29423C02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16" y="2416521"/>
            <a:ext cx="2955410" cy="147315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06186-3690-456A-973D-B3D720B1F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480" y="2416521"/>
            <a:ext cx="2769300" cy="14819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326A8-AE1B-4020-B6E8-7A122100C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16" y="5127545"/>
            <a:ext cx="6896100" cy="15335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61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7211"/>
                <a:ext cx="9437994" cy="319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Mills.xlsx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course website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3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tons of wheat should be shipped on each route to minimize cost?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grain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ship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7211"/>
                <a:ext cx="9437994" cy="3194785"/>
              </a:xfrm>
              <a:prstGeom prst="rect">
                <a:avLst/>
              </a:prstGeom>
              <a:blipFill>
                <a:blip r:embed="rId4"/>
                <a:stretch>
                  <a:fillRect l="-581" t="-1145" b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074C9D-9396-4B05-B6BE-BF9849B66D7F}"/>
                  </a:ext>
                </a:extLst>
              </p:cNvPr>
              <p:cNvSpPr txBox="1"/>
              <p:nvPr/>
            </p:nvSpPr>
            <p:spPr>
              <a:xfrm>
                <a:off x="1091865" y="5076497"/>
                <a:ext cx="8657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074C9D-9396-4B05-B6BE-BF9849B6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5076497"/>
                <a:ext cx="865732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1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/>
              <p:nvPr/>
            </p:nvSpPr>
            <p:spPr>
              <a:xfrm>
                <a:off x="1078064" y="2300952"/>
                <a:ext cx="7660029" cy="260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b="0" dirty="0">
                    <a:solidFill>
                      <a:srgbClr val="A71B86"/>
                    </a:solidFill>
                  </a:rPr>
                  <a:t>Kansas City Supply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Omaha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Des Moines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,2,⋯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64" y="2300952"/>
                <a:ext cx="7660029" cy="2607637"/>
              </a:xfrm>
              <a:prstGeom prst="rect">
                <a:avLst/>
              </a:prstGeom>
              <a:blipFill>
                <a:blip r:embed="rId6"/>
                <a:stretch>
                  <a:fillRect t="-1168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9C5F1F-7E1A-4A5F-9A25-F7A18F54C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7900" y="4885427"/>
            <a:ext cx="5694104" cy="185374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73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7211"/>
                <a:ext cx="901807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Balanced versus unbalanced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equals total demand, the problem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balanced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doesn’t equal total demand, the problem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unbalanced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Current grain transportation problem is balanced (600 Supply = 600 Demand)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Modifications for unbalanced transportation problems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smaller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we replace the equalities in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constraints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bigger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we replace the equalities in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constraints to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 is to create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slack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 to absorb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smaller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the slack variables act as fictitious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sources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total supply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bigger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total demand, the slack variables act as fictitious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destinations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7211"/>
                <a:ext cx="9018070" cy="5016758"/>
              </a:xfrm>
              <a:prstGeom prst="rect">
                <a:avLst/>
              </a:prstGeom>
              <a:blipFill>
                <a:blip r:embed="rId4"/>
                <a:stretch>
                  <a:fillRect l="-609" t="-729" r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change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Cinicinnati’s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demand from 300 to 350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New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Total supply (600) is smaller than total demand (650)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/>
              <p:nvPr/>
            </p:nvSpPr>
            <p:spPr>
              <a:xfrm>
                <a:off x="1047126" y="2832815"/>
                <a:ext cx="7660029" cy="260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b="0" dirty="0">
                    <a:solidFill>
                      <a:srgbClr val="A71B86"/>
                    </a:solidFill>
                  </a:rPr>
                  <a:t>Kansas City Supply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Omaha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Des Moines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≤350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,2,⋯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26" y="2832815"/>
                <a:ext cx="7660029" cy="2607637"/>
              </a:xfrm>
              <a:prstGeom prst="rect">
                <a:avLst/>
              </a:prstGeom>
              <a:blipFill>
                <a:blip r:embed="rId6"/>
                <a:stretch>
                  <a:fillRect t="-1405" b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80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Include fictitious source “Slack (S)”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Modified constraints with slack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/>
              <p:nvPr/>
            </p:nvSpPr>
            <p:spPr>
              <a:xfrm>
                <a:off x="1047126" y="2889650"/>
                <a:ext cx="7660029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b="0" dirty="0">
                    <a:solidFill>
                      <a:srgbClr val="A71B86"/>
                    </a:solidFill>
                  </a:rPr>
                  <a:t>Kansas City Supply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Omaha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275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Des Moines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Fictitious “Slack” Supply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𝑆𝐴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,2,⋯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AFAFDE0-9E45-462B-B97B-D9ACDDD67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26" y="2889650"/>
                <a:ext cx="7660029" cy="2884636"/>
              </a:xfrm>
              <a:prstGeom prst="rect">
                <a:avLst/>
              </a:prstGeom>
              <a:blipFill>
                <a:blip r:embed="rId6"/>
                <a:stretch>
                  <a:fillRect t="-1057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9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7211"/>
            <a:ext cx="9018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from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Why is all the grain from the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slack variables for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Cincinnati?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62A9D0-FE39-45C6-BACF-834D2209A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99" y="2410586"/>
            <a:ext cx="8633405" cy="301391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424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University bookstore is considering several expansion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 projects require 2-years and some projects require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 enough space available for computer and clothing department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A62895-236E-475E-8E98-7AD77FE54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140533"/>
            <a:ext cx="8953805" cy="274865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50073"/>
                <a:ext cx="9048941" cy="4448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Which projects should the director select to maximize returns?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Binary decision variables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indicator variables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𝑤𝑒𝑏𝑠𝑖𝑡𝑒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𝑤𝑎𝑟𝑒h𝑜𝑢𝑠𝑒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𝑐𝑙𝑜𝑡h𝑖𝑛𝑔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𝑑𝑒𝑝𝑎𝑟𝑡𝑚𝑒𝑛𝑡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𝑐𝑜𝑚𝑝𝑢𝑡𝑒𝑟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𝑑𝑒𝑝𝑎𝑟𝑡𝑚𝑒𝑛𝑡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𝐴𝑇𝑀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50073"/>
                <a:ext cx="9048941" cy="4448334"/>
              </a:xfrm>
              <a:prstGeom prst="rect">
                <a:avLst/>
              </a:prstGeom>
              <a:blipFill>
                <a:blip r:embed="rId4"/>
                <a:stretch>
                  <a:fillRect l="-606" t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9855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Linear program in standard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Decision variables are binary making this a 0-1 Integer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CapitalBudgeting.xlsx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495858-4243-444E-B487-F3E2712B5823}"/>
                  </a:ext>
                </a:extLst>
              </p:cNvPr>
              <p:cNvSpPr txBox="1"/>
              <p:nvPr/>
            </p:nvSpPr>
            <p:spPr>
              <a:xfrm>
                <a:off x="1091865" y="2447247"/>
                <a:ext cx="774267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120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≤150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0,1}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495858-4243-444E-B487-F3E2712B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2447247"/>
                <a:ext cx="7742677" cy="2554545"/>
              </a:xfrm>
              <a:prstGeom prst="rect">
                <a:avLst/>
              </a:prstGeom>
              <a:blipFill>
                <a:blip r:embed="rId6"/>
                <a:stretch>
                  <a:fillRect l="-787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Capital Budgeting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6817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Modifying constraints for binary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decision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77A009-1E86-4EB2-9A7D-BD6EB48E3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20" y="2522347"/>
            <a:ext cx="8906384" cy="38524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7BE860-7205-47C8-A9BB-7CAE5E5AF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6596" y="4889322"/>
            <a:ext cx="2689846" cy="171172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8641D-8E2A-4CD8-8F14-ECEC8771080C}"/>
              </a:ext>
            </a:extLst>
          </p:cNvPr>
          <p:cNvSpPr/>
          <p:nvPr/>
        </p:nvSpPr>
        <p:spPr>
          <a:xfrm>
            <a:off x="5308783" y="5310353"/>
            <a:ext cx="2587659" cy="248410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B5699-091F-4553-8E0F-EC1119790B14}"/>
              </a:ext>
            </a:extLst>
          </p:cNvPr>
          <p:cNvSpPr/>
          <p:nvPr/>
        </p:nvSpPr>
        <p:spPr>
          <a:xfrm>
            <a:off x="2574479" y="5174087"/>
            <a:ext cx="866033" cy="989889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50474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American Parcel Service (APS) has determined it needs to add several new package distribution hubs to service cities east of the Mississippi 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APS desires to construct the minimum set of new hubs in the following 12 cities so that there is a hub within 300 miles of each city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2498E-43DB-41A5-97E0-F34825DFC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3283" y="3705592"/>
            <a:ext cx="6670242" cy="295911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5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50073"/>
                <a:ext cx="9048941" cy="416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Binary decision variables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indicator variables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i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city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selected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be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hub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∈{1,2,⋯,12}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select the minimum number of hubs that cover all the cities?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need to specify individual constraints for all 12 cities because we need to cover all 12 cities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50073"/>
                <a:ext cx="9048941" cy="4164410"/>
              </a:xfrm>
              <a:prstGeom prst="rect">
                <a:avLst/>
              </a:prstGeom>
              <a:blipFill>
                <a:blip r:embed="rId4"/>
                <a:stretch>
                  <a:fillRect l="-606" t="-878" r="-876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/>
              <p:nvPr/>
            </p:nvSpPr>
            <p:spPr>
              <a:xfrm>
                <a:off x="1109434" y="4420861"/>
                <a:ext cx="4812632" cy="87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34" y="4420861"/>
                <a:ext cx="4812632" cy="871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8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50073"/>
            <a:ext cx="60478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to ensure covering of first 3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SetCovering.xlsx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 to find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/>
              <p:nvPr/>
            </p:nvSpPr>
            <p:spPr>
              <a:xfrm>
                <a:off x="1155482" y="3919204"/>
                <a:ext cx="52847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		(</a:t>
                </a:r>
                <a:r>
                  <a:rPr lang="en-US" dirty="0">
                    <a:solidFill>
                      <a:srgbClr val="A71B86"/>
                    </a:solidFill>
                  </a:rPr>
                  <a:t>To Cover Atlanta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To Cover Boston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To Cover Charlotte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DBEDCC-27E0-4878-A21B-35F3E640C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82" y="3919204"/>
                <a:ext cx="5284788" cy="923330"/>
              </a:xfrm>
              <a:prstGeom prst="rect">
                <a:avLst/>
              </a:prstGeom>
              <a:blipFill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9821F0-D334-4951-8634-BB5778D45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801" y="2502951"/>
            <a:ext cx="8634203" cy="12168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947BE-42C3-47B0-86A4-419964134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916" y="2136115"/>
            <a:ext cx="1838834" cy="423643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07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Set Covering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Minimum number  of distribution hubs needed is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given below with duplicate cities underlined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Other optimum solutions exist i.e. {Boston, Charlotte, Detroit, St. Louis}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BF4E1DB-9C9A-4025-AD2E-34E1B3243774}"/>
              </a:ext>
            </a:extLst>
          </p:cNvPr>
          <p:cNvGrpSpPr/>
          <p:nvPr/>
        </p:nvGrpSpPr>
        <p:grpSpPr>
          <a:xfrm>
            <a:off x="828979" y="2864339"/>
            <a:ext cx="8963025" cy="1325979"/>
            <a:chOff x="828979" y="2447247"/>
            <a:chExt cx="8963025" cy="13259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FC10E5-9DE6-40FB-B176-5EEFC4A1DE6B}"/>
                </a:ext>
              </a:extLst>
            </p:cNvPr>
            <p:cNvGrpSpPr/>
            <p:nvPr/>
          </p:nvGrpSpPr>
          <p:grpSpPr>
            <a:xfrm>
              <a:off x="828979" y="2447247"/>
              <a:ext cx="8963025" cy="1325979"/>
              <a:chOff x="773934" y="2598785"/>
              <a:chExt cx="8963025" cy="132597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74A25C2-D6CE-4056-9638-1E29BE7A4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934" y="2598785"/>
                <a:ext cx="5400675" cy="29527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0BC5C27-DF1E-44B0-AD8A-7A91B5F3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3934" y="2924614"/>
                <a:ext cx="4981575" cy="323850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B9A86ED-DB01-4F24-986F-CB75B4B99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934" y="3276600"/>
                <a:ext cx="8963025" cy="304800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659DBF3-422E-4305-B73C-54C0249D9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934" y="3619964"/>
                <a:ext cx="6724650" cy="304800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9D34E-98D2-46AB-964C-29C27488570F}"/>
                </a:ext>
              </a:extLst>
            </p:cNvPr>
            <p:cNvCxnSpPr>
              <a:cxnSpLocks/>
            </p:cNvCxnSpPr>
            <p:nvPr/>
          </p:nvCxnSpPr>
          <p:spPr>
            <a:xfrm>
              <a:off x="3765205" y="2709632"/>
              <a:ext cx="872579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BE0C0E-B294-433A-A3D7-ADA0093C77C3}"/>
                </a:ext>
              </a:extLst>
            </p:cNvPr>
            <p:cNvCxnSpPr>
              <a:cxnSpLocks/>
            </p:cNvCxnSpPr>
            <p:nvPr/>
          </p:nvCxnSpPr>
          <p:spPr>
            <a:xfrm>
              <a:off x="3721104" y="3050943"/>
              <a:ext cx="1061405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A872C0B-E6FB-491B-9412-3BB97A1FFD0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892" y="3386399"/>
              <a:ext cx="971256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D5416E-6A9F-4FEB-87F2-BF4F8424319C}"/>
                </a:ext>
              </a:extLst>
            </p:cNvPr>
            <p:cNvCxnSpPr>
              <a:cxnSpLocks/>
            </p:cNvCxnSpPr>
            <p:nvPr/>
          </p:nvCxnSpPr>
          <p:spPr>
            <a:xfrm>
              <a:off x="2814065" y="3720599"/>
              <a:ext cx="951140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5FB4AD-5022-47B6-8A85-7F55EC9A104E}"/>
                </a:ext>
              </a:extLst>
            </p:cNvPr>
            <p:cNvCxnSpPr>
              <a:cxnSpLocks/>
            </p:cNvCxnSpPr>
            <p:nvPr/>
          </p:nvCxnSpPr>
          <p:spPr>
            <a:xfrm>
              <a:off x="3913757" y="3720599"/>
              <a:ext cx="1059859" cy="0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A5C9C5-D2AB-4EDF-A4AC-89B87B2A0673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09" y="2708956"/>
              <a:ext cx="953871" cy="676"/>
            </a:xfrm>
            <a:prstGeom prst="line">
              <a:avLst/>
            </a:prstGeom>
            <a:ln w="38100">
              <a:solidFill>
                <a:srgbClr val="A71B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6FF6D8-9869-40ED-8347-7C471266C6D3}"/>
              </a:ext>
            </a:extLst>
          </p:cNvPr>
          <p:cNvCxnSpPr>
            <a:cxnSpLocks/>
          </p:cNvCxnSpPr>
          <p:nvPr/>
        </p:nvCxnSpPr>
        <p:spPr>
          <a:xfrm>
            <a:off x="6895276" y="2597447"/>
            <a:ext cx="1093271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3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1134</Words>
  <Application>Microsoft Office PowerPoint</Application>
  <PresentationFormat>Widescreen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9 </vt:lpstr>
      <vt:lpstr>Ex: Capital Budgeting</vt:lpstr>
      <vt:lpstr>Ex: Capital Budgeting</vt:lpstr>
      <vt:lpstr>Ex: Capital Budgeting</vt:lpstr>
      <vt:lpstr>Ex: Capital Budgeting</vt:lpstr>
      <vt:lpstr>Ex: Set Covering</vt:lpstr>
      <vt:lpstr>Ex: Set Covering</vt:lpstr>
      <vt:lpstr>Ex: Set Covering</vt:lpstr>
      <vt:lpstr>Ex: Set Covering</vt:lpstr>
      <vt:lpstr>Ex: Transporting Grain</vt:lpstr>
      <vt:lpstr>Ex: Transporting Grain</vt:lpstr>
      <vt:lpstr>Ex: Transporting Grain</vt:lpstr>
      <vt:lpstr>Ex: Transporting Grain</vt:lpstr>
      <vt:lpstr>Ex: Transporting Grain</vt:lpstr>
      <vt:lpstr>Ex: Transporting Grain</vt:lpstr>
      <vt:lpstr>Ex: Transporting Grain</vt:lpstr>
      <vt:lpstr>Ex: Transporting Grain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360</cp:revision>
  <dcterms:created xsi:type="dcterms:W3CDTF">2020-01-09T19:32:24Z</dcterms:created>
  <dcterms:modified xsi:type="dcterms:W3CDTF">2021-02-12T04:29:57Z</dcterms:modified>
</cp:coreProperties>
</file>