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6" r:id="rId12"/>
    <p:sldId id="445" r:id="rId13"/>
    <p:sldId id="447" r:id="rId14"/>
    <p:sldId id="448" r:id="rId15"/>
    <p:sldId id="449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11B29F"/>
    <a:srgbClr val="404040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88" autoAdjust="0"/>
    <p:restoredTop sz="95874" autoAdjust="0"/>
  </p:normalViewPr>
  <p:slideViewPr>
    <p:cSldViewPr snapToGrid="0">
      <p:cViewPr varScale="1">
        <p:scale>
          <a:sx n="49" d="100"/>
          <a:sy n="49" d="100"/>
        </p:scale>
        <p:origin x="7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jpg"/><Relationship Id="rId7" Type="http://schemas.openxmlformats.org/officeDocument/2006/relationships/image" Target="../media/image3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jpg"/><Relationship Id="rId7" Type="http://schemas.openxmlformats.org/officeDocument/2006/relationships/image" Target="../media/image38.sv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6.gif"/><Relationship Id="rId9" Type="http://schemas.openxmlformats.org/officeDocument/2006/relationships/image" Target="../media/image4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13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Maximal Flow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Ford-Fulkerson’s algorithm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for identifying the maximal flow of a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: Arbitrarily select any path in the network from the origin to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2: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Adjust the capacities at each node by subtracting the maximal flow for the path selected in the 1</a:t>
            </a:r>
            <a:r>
              <a:rPr lang="en-US" sz="2000" baseline="30000" dirty="0">
                <a:solidFill>
                  <a:srgbClr val="404040"/>
                </a:solidFill>
                <a:latin typeface="Corbel" panose="020B0503020204020204" pitchFamily="34" charset="0"/>
              </a:rPr>
              <a:t>st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3: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 the maximal flow along the path in the opposite direction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5: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Repeat previous steps until there are no more paths with flow capacity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7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Railway System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810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𝑎𝑚𝑜𝑢𝑛𝑡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𝑔𝑜𝑖𝑛𝑔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𝑡h𝑟𝑜𝑢𝑔h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1,2,3,⋯,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1,2,3,⋯,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Want to maximize the flow from node 1 to node 6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flow conservation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principle says that these must be equal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Either one works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810338"/>
              </a:xfrm>
              <a:prstGeom prst="rect">
                <a:avLst/>
              </a:prstGeom>
              <a:blipFill>
                <a:blip r:embed="rId4"/>
                <a:stretch>
                  <a:fillRect l="-619" t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6B3F4B-8A85-4197-B8DE-30B3588D50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2969" y="4948527"/>
            <a:ext cx="4509858" cy="179087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40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Railway System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 to control flow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Origin to destination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Through node 2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Through node 3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Through node 4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Through node 5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2246769"/>
              </a:xfrm>
              <a:prstGeom prst="rect">
                <a:avLst/>
              </a:prstGeom>
              <a:blipFill>
                <a:blip r:embed="rId4"/>
                <a:stretch>
                  <a:fillRect l="-619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17CB64-2EB4-43F9-942C-224DE6F7F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9294" y="4092378"/>
            <a:ext cx="6268444" cy="248920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961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Railway System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 to control capacity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 to control domain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∈{0,1,2,3,⋯}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5324535"/>
              </a:xfrm>
              <a:prstGeom prst="rect">
                <a:avLst/>
              </a:prstGeom>
              <a:blipFill>
                <a:blip r:embed="rId4"/>
                <a:stretch>
                  <a:fillRect l="-619" t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2D95F53-4104-46B3-8E3A-5C67A9908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2708" y="2763780"/>
            <a:ext cx="6268444" cy="248920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067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Railway System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MaximalFlow.xlsx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542F54-B398-40DA-96BC-B4C249DB2F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148" y="2382508"/>
            <a:ext cx="6844339" cy="438805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175273-CF07-4AEC-98F8-6490900C357C}"/>
              </a:ext>
            </a:extLst>
          </p:cNvPr>
          <p:cNvSpPr txBox="1"/>
          <p:nvPr/>
        </p:nvSpPr>
        <p:spPr>
          <a:xfrm>
            <a:off x="2762102" y="6447607"/>
            <a:ext cx="187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71B86"/>
                </a:solidFill>
                <a:latin typeface="Corbel" panose="020B0503020204020204" pitchFamily="34" charset="0"/>
              </a:rPr>
              <a:t>=A12+A15+A16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DBBA4-95D8-4D8D-A3B0-F524A6129232}"/>
              </a:ext>
            </a:extLst>
          </p:cNvPr>
          <p:cNvSpPr/>
          <p:nvPr/>
        </p:nvSpPr>
        <p:spPr>
          <a:xfrm>
            <a:off x="1183148" y="4948527"/>
            <a:ext cx="2898034" cy="179449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BBCCCC-EED1-4296-B0D3-CC0E0B3FAC31}"/>
              </a:ext>
            </a:extLst>
          </p:cNvPr>
          <p:cNvSpPr/>
          <p:nvPr/>
        </p:nvSpPr>
        <p:spPr>
          <a:xfrm>
            <a:off x="1180906" y="5638816"/>
            <a:ext cx="2898034" cy="179449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F51BF3-9CC3-4217-A3D1-5DEB7F5555AE}"/>
              </a:ext>
            </a:extLst>
          </p:cNvPr>
          <p:cNvSpPr/>
          <p:nvPr/>
        </p:nvSpPr>
        <p:spPr>
          <a:xfrm>
            <a:off x="1180906" y="5863762"/>
            <a:ext cx="2898034" cy="179449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0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Minimal Spanning Tree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Like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shortest route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problem where goal was to find the shortest path from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single origin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to all other nodes in a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minimal spanning tree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the set of edges having the minimum total length that connects all the nodes in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minimal spanning tree has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no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origin node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12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Cable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Cable company wants to connect all 7 houses in a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Network shows length of cable in feet required for each possible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shortest path that spans (connects) all the houses?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A6E870-FE8A-4E57-B981-F1DB964C5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8601" y="3800585"/>
            <a:ext cx="6100800" cy="287410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05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Cable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can start from any node, but the convention is to start with node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Define the set of nodes in the spanning tree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Find the shortest edge from node 1, add that edge to the spanning tree, and the corresponding node to set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would be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(1,3)</m:t>
                    </m:r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Update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blipFill>
                <a:blip r:embed="rId4"/>
                <a:stretch>
                  <a:fillRect l="-619" t="-805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A2B747E-2449-4250-8975-CF3808524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0297" y="4024369"/>
            <a:ext cx="5781707" cy="266848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573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Cable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Choose shortest edge connecting nodes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to the other nodes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would be edge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Update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1,3,4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1938992"/>
              </a:xfrm>
              <a:prstGeom prst="rect">
                <a:avLst/>
              </a:prstGeom>
              <a:blipFill>
                <a:blip r:embed="rId4"/>
                <a:stretch>
                  <a:fillRect l="-619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CB84B6-297C-4B58-BC13-45EBB3A74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4126" y="3824143"/>
            <a:ext cx="6137686" cy="282699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4931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E92061-4C83-4480-BB45-1D5F26D51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26" y="3843041"/>
            <a:ext cx="6078832" cy="271451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Cable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Choose shortest edge connecting nodes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,3,4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to the other nodes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would be edge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Update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1,3,4,2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1938992"/>
              </a:xfrm>
              <a:prstGeom prst="rect">
                <a:avLst/>
              </a:prstGeom>
              <a:blipFill>
                <a:blip r:embed="rId5"/>
                <a:stretch>
                  <a:fillRect l="-619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0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Maximal Flow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Sometimes the branches in a network have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limitations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Suppose we are trying to move some resource (e.g. water, gas, oil) through a network of pipelines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Pipelines are represented as edges in a graph (directed or undirected) and each has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finite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capacity that determines how much can flow through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Source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node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produces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the resource and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destination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node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receives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maximum amount of flow that can be moved through the network?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13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2933E2-A3EE-48CA-850A-9AC9B6D0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00" y="3845906"/>
            <a:ext cx="6078832" cy="278346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Cable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Choose shortest edge connecting nodes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,3,4,2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to the other nodes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would be edge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Update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1,3,4,2,5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1938992"/>
              </a:xfrm>
              <a:prstGeom prst="rect">
                <a:avLst/>
              </a:prstGeom>
              <a:blipFill>
                <a:blip r:embed="rId5"/>
                <a:stretch>
                  <a:fillRect l="-619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1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Cable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Choose shortest edge connecting nodes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,3,4,2,5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to the other nodes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would be edge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5,7)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Update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1,3,4,2,5,7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1938992"/>
              </a:xfrm>
              <a:prstGeom prst="rect">
                <a:avLst/>
              </a:prstGeom>
              <a:blipFill>
                <a:blip r:embed="rId4"/>
                <a:stretch>
                  <a:fillRect l="-619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4C46C6-7204-4EF0-A72D-4AC913DDDD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272" y="3773767"/>
            <a:ext cx="6216488" cy="280060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735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Cable Company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Choose shortest edge connecting nodes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,3,4,2,5,7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to the last node 6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would be edge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7,6)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Length of the minimal spanning tree is the sum of lengths of chosen edges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1938992"/>
              </a:xfrm>
              <a:prstGeom prst="rect">
                <a:avLst/>
              </a:prstGeom>
              <a:blipFill>
                <a:blip r:embed="rId4"/>
                <a:stretch>
                  <a:fillRect l="-619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61354E-72A0-4D1F-A142-123168DA96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2542" y="4083485"/>
            <a:ext cx="5514975" cy="25622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2368F2-1640-4F82-BAE8-BD174DF29824}"/>
                  </a:ext>
                </a:extLst>
              </p:cNvPr>
              <p:cNvSpPr txBox="1"/>
              <p:nvPr/>
            </p:nvSpPr>
            <p:spPr>
              <a:xfrm>
                <a:off x="895280" y="3547003"/>
                <a:ext cx="40603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9+15+12+14+8+14=72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2368F2-1640-4F82-BAE8-BD174DF29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80" y="3547003"/>
                <a:ext cx="406030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CE96D6-618F-4C5B-B152-77EBA306C5CF}"/>
              </a:ext>
            </a:extLst>
          </p:cNvPr>
          <p:cNvCxnSpPr/>
          <p:nvPr/>
        </p:nvCxnSpPr>
        <p:spPr>
          <a:xfrm>
            <a:off x="2770095" y="5546524"/>
            <a:ext cx="1069041" cy="511414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6A7302-F16F-408E-B83C-FA052C4F754E}"/>
              </a:ext>
            </a:extLst>
          </p:cNvPr>
          <p:cNvCxnSpPr>
            <a:cxnSpLocks/>
          </p:cNvCxnSpPr>
          <p:nvPr/>
        </p:nvCxnSpPr>
        <p:spPr>
          <a:xfrm>
            <a:off x="4442011" y="4448358"/>
            <a:ext cx="593911" cy="50689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C0BAB5-5123-4BCD-8359-AAA29E44DAA2}"/>
              </a:ext>
            </a:extLst>
          </p:cNvPr>
          <p:cNvCxnSpPr>
            <a:cxnSpLocks/>
          </p:cNvCxnSpPr>
          <p:nvPr/>
        </p:nvCxnSpPr>
        <p:spPr>
          <a:xfrm flipV="1">
            <a:off x="4155153" y="5223787"/>
            <a:ext cx="955457" cy="784699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DEAABC-341B-4A3C-98A8-BFE1C67A8B1B}"/>
              </a:ext>
            </a:extLst>
          </p:cNvPr>
          <p:cNvCxnSpPr>
            <a:cxnSpLocks/>
          </p:cNvCxnSpPr>
          <p:nvPr/>
        </p:nvCxnSpPr>
        <p:spPr>
          <a:xfrm flipV="1">
            <a:off x="5351939" y="4605618"/>
            <a:ext cx="665620" cy="398822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D6223C-D1D4-4254-8827-C0CDD6251FCD}"/>
              </a:ext>
            </a:extLst>
          </p:cNvPr>
          <p:cNvCxnSpPr>
            <a:cxnSpLocks/>
          </p:cNvCxnSpPr>
          <p:nvPr/>
        </p:nvCxnSpPr>
        <p:spPr>
          <a:xfrm>
            <a:off x="6325660" y="4564892"/>
            <a:ext cx="981624" cy="692523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14B847-5068-4FBE-9970-1B74864F6D1C}"/>
              </a:ext>
            </a:extLst>
          </p:cNvPr>
          <p:cNvCxnSpPr>
            <a:cxnSpLocks/>
          </p:cNvCxnSpPr>
          <p:nvPr/>
        </p:nvCxnSpPr>
        <p:spPr>
          <a:xfrm flipV="1">
            <a:off x="6468344" y="5506572"/>
            <a:ext cx="865836" cy="743686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Minimal Spanning Tree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Prim algorithm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 identifying the minimal spanning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: Select an arbitrary node to start (usually node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2: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Select the node closest to the starting node to join the spanning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3: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Select the closest node not currently in the spanning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4: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Repeat the 3</a:t>
            </a:r>
            <a:r>
              <a:rPr lang="en-US" sz="2000" baseline="30000" dirty="0">
                <a:solidFill>
                  <a:srgbClr val="404040"/>
                </a:solidFill>
                <a:latin typeface="Corbel" panose="020B0503020204020204" pitchFamily="34" charset="0"/>
              </a:rPr>
              <a:t>rd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step until all nodes have joined the spanning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21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Railway System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Scott Tractor Company ships tractor parts from Omaha to St. Louis by railroad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contract limits the number of railroad cars available on each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Graph of network showing the capacity (# of cars) leaving a node along an 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Is this undirected or directed?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122D85-F7A4-41FC-A3DF-6D755CB6E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3680603"/>
            <a:ext cx="6233777" cy="239293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26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Railway System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begin by choosing an arbitrary path from the origin to the destination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path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can be defined by an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ordering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nodes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separated by hyphens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5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 example, choose the path 1-2-5-6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smallest capacity along this path?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3F2BCF-DF54-494B-AB90-DDBD8E390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3593664"/>
            <a:ext cx="6382281" cy="244994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5C01CA-A991-413D-8206-6E4523DE7D4D}"/>
              </a:ext>
            </a:extLst>
          </p:cNvPr>
          <p:cNvCxnSpPr>
            <a:cxnSpLocks/>
          </p:cNvCxnSpPr>
          <p:nvPr/>
        </p:nvCxnSpPr>
        <p:spPr>
          <a:xfrm flipV="1">
            <a:off x="2609472" y="3991708"/>
            <a:ext cx="831040" cy="724672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8B6C83-EAC3-41E6-B1FE-C595D5B8E2CB}"/>
              </a:ext>
            </a:extLst>
          </p:cNvPr>
          <p:cNvCxnSpPr>
            <a:cxnSpLocks/>
          </p:cNvCxnSpPr>
          <p:nvPr/>
        </p:nvCxnSpPr>
        <p:spPr>
          <a:xfrm>
            <a:off x="3791432" y="3894423"/>
            <a:ext cx="1887473" cy="186689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F0A977-CF23-4167-B0DB-FF98669D68DE}"/>
              </a:ext>
            </a:extLst>
          </p:cNvPr>
          <p:cNvCxnSpPr>
            <a:cxnSpLocks/>
          </p:cNvCxnSpPr>
          <p:nvPr/>
        </p:nvCxnSpPr>
        <p:spPr>
          <a:xfrm>
            <a:off x="5963209" y="4214372"/>
            <a:ext cx="366302" cy="488852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8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Railway System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smallest capacity along the path is 4, corresponding to edge (5,6)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directed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edge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can be defined as an ordered pair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two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nodes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capacity along the path 1-2-5-6 is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Update by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decreasing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the capacities along the edges (1,2), (2,5), and (5,6) by 4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increasing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the capacities along the edges (6,5), (5,2), and (2,1) by 4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1AF13F-90D6-4F0D-9B81-E5324C7D9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4137" y="4599154"/>
            <a:ext cx="5686167" cy="211065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32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Railway System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7770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Next, choose an arbitrary path from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updated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 example, choose 1-4-6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smallest capacity is 4 because of (1,4); therefore, the capacity of 1-4-6 is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Update the capacities in the same way as before by decreasing in the direction 1-4-6 and increasing in the direction 6-4-1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Update maximum flow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ECEAD1-2508-47E4-80A5-764F105C7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604" y="4603969"/>
            <a:ext cx="5486400" cy="20669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C21B9A-AB9C-452F-BB4A-CB37118AB69A}"/>
                  </a:ext>
                </a:extLst>
              </p:cNvPr>
              <p:cNvSpPr txBox="1"/>
              <p:nvPr/>
            </p:nvSpPr>
            <p:spPr>
              <a:xfrm>
                <a:off x="1226758" y="5132547"/>
                <a:ext cx="1014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4+4=8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C21B9A-AB9C-452F-BB4A-CB37118AB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758" y="5132547"/>
                <a:ext cx="1014701" cy="276999"/>
              </a:xfrm>
              <a:prstGeom prst="rect">
                <a:avLst/>
              </a:prstGeom>
              <a:blipFill>
                <a:blip r:embed="rId7"/>
                <a:stretch>
                  <a:fillRect l="-4790" r="-479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45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Railway System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777096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Choose another arbitrary path from the updated graph like 1-3-6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smallest capacity is 6 corresponding to edge (3,6)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Update the capacities according to the capacity of 1-3-6 which is 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maximum flow now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4+4+6=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777096" cy="4708981"/>
              </a:xfrm>
              <a:prstGeom prst="rect">
                <a:avLst/>
              </a:prstGeom>
              <a:blipFill>
                <a:blip r:embed="rId4"/>
                <a:stretch>
                  <a:fillRect l="-625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9286C9-EAF7-4980-81D4-34EAF8B3B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553" y="3653470"/>
            <a:ext cx="6339752" cy="241619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85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Railway System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77709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There are only two paths with available capacity from the node 1 to node 6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1-2-4-6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1-3-4-6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arbitrarily choose 1-3-4-6 with a capacity of 1 because of edge (4,6)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Update graph and maximum flow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4+4+6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777096" cy="2246769"/>
              </a:xfrm>
              <a:prstGeom prst="rect">
                <a:avLst/>
              </a:prstGeom>
              <a:blipFill>
                <a:blip r:embed="rId4"/>
                <a:stretch>
                  <a:fillRect l="-625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F896C9-5B12-4D47-951D-B15FC1081F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4253944"/>
            <a:ext cx="6382281" cy="242754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57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Railway System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7770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 more paths to choose from in the updated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Algorithm terminates at this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say the maximum flow from node 1 to node 6 is 15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7CD482-1BEE-41EE-94F5-F3C62952D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2427233"/>
            <a:ext cx="5391150" cy="21526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584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6541</TotalTime>
  <Words>1173</Words>
  <Application>Microsoft Office PowerPoint</Application>
  <PresentationFormat>Widescreen</PresentationFormat>
  <Paragraphs>218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13 </vt:lpstr>
      <vt:lpstr>Maximal Flow Problem</vt:lpstr>
      <vt:lpstr>Ex: Railway System</vt:lpstr>
      <vt:lpstr>Ex: Railway System</vt:lpstr>
      <vt:lpstr>Ex: Railway System</vt:lpstr>
      <vt:lpstr>Ex: Railway System</vt:lpstr>
      <vt:lpstr>Ex: Railway System</vt:lpstr>
      <vt:lpstr>Ex: Railway System</vt:lpstr>
      <vt:lpstr>Ex: Railway System</vt:lpstr>
      <vt:lpstr>Maximal Flow Problem</vt:lpstr>
      <vt:lpstr>Ex: Railway System</vt:lpstr>
      <vt:lpstr>Ex: Railway System</vt:lpstr>
      <vt:lpstr>Ex: Railway System</vt:lpstr>
      <vt:lpstr>Ex: Railway System</vt:lpstr>
      <vt:lpstr>Minimal Spanning Tree</vt:lpstr>
      <vt:lpstr>Ex: Cable Company</vt:lpstr>
      <vt:lpstr>Ex: Cable Company</vt:lpstr>
      <vt:lpstr>Ex: Cable Company</vt:lpstr>
      <vt:lpstr>Ex: Cable Company</vt:lpstr>
      <vt:lpstr>Ex: Cable Company</vt:lpstr>
      <vt:lpstr>Ex: Cable Company</vt:lpstr>
      <vt:lpstr>Ex: Cable Company</vt:lpstr>
      <vt:lpstr>Minimal Spanning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516</cp:revision>
  <dcterms:created xsi:type="dcterms:W3CDTF">2020-01-09T19:32:24Z</dcterms:created>
  <dcterms:modified xsi:type="dcterms:W3CDTF">2020-02-10T04:35:04Z</dcterms:modified>
</cp:coreProperties>
</file>