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57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500" r:id="rId17"/>
    <p:sldId id="501" r:id="rId18"/>
    <p:sldId id="502" r:id="rId19"/>
    <p:sldId id="503" r:id="rId20"/>
    <p:sldId id="499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404040"/>
    <a:srgbClr val="11B29F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8" autoAdjust="0"/>
    <p:restoredTop sz="95874" autoAdjust="0"/>
  </p:normalViewPr>
  <p:slideViewPr>
    <p:cSldViewPr snapToGrid="0">
      <p:cViewPr varScale="1">
        <p:scale>
          <a:sx n="49" d="100"/>
          <a:sy n="49" d="100"/>
        </p:scale>
        <p:origin x="192" y="1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jpg"/><Relationship Id="rId7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jpg"/><Relationship Id="rId7" Type="http://schemas.openxmlformats.org/officeDocument/2006/relationships/image" Target="../media/image45.sv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43.gif"/><Relationship Id="rId9" Type="http://schemas.openxmlformats.org/officeDocument/2006/relationships/image" Target="../media/image4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g"/><Relationship Id="rId7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g"/><Relationship Id="rId7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jpg"/><Relationship Id="rId7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15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Modification 1: Maximum of 10 hours of overtime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the goal constraint for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Remember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represents overtime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Use same strategy as before by adding a 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Possible goal constraint of all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deviational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amount of overtime hours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less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10 hours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10 hours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New objective function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4"/>
                <a:stretch>
                  <a:fillRect l="-619" t="-744" r="-1170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188A03-18F4-464F-8A6A-09ABBC5A2EAA}"/>
                  </a:ext>
                </a:extLst>
              </p:cNvPr>
              <p:cNvSpPr txBox="1"/>
              <p:nvPr/>
            </p:nvSpPr>
            <p:spPr>
              <a:xfrm>
                <a:off x="1542936" y="2737327"/>
                <a:ext cx="88029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Under hours</a:t>
                </a:r>
                <a:r>
                  <a:rPr lang="en-US" sz="2000" dirty="0"/>
                  <a:t>)	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188A03-18F4-464F-8A6A-09ABBC5A2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36" y="2737327"/>
                <a:ext cx="8802951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A03420-1FEC-4446-8909-DF2275D598A4}"/>
                  </a:ext>
                </a:extLst>
              </p:cNvPr>
              <p:cNvSpPr txBox="1"/>
              <p:nvPr/>
            </p:nvSpPr>
            <p:spPr>
              <a:xfrm>
                <a:off x="1542937" y="4236696"/>
                <a:ext cx="88029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 hours</a:t>
                </a:r>
                <a:r>
                  <a:rPr lang="en-US" sz="2000" dirty="0"/>
                  <a:t>)	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A03420-1FEC-4446-8909-DF2275D59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37" y="4236696"/>
                <a:ext cx="8802951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/>
              <p:nvPr/>
            </p:nvSpPr>
            <p:spPr>
              <a:xfrm>
                <a:off x="1542937" y="6071773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37" y="6071773"/>
                <a:ext cx="5677054" cy="400110"/>
              </a:xfrm>
              <a:prstGeom prst="rect">
                <a:avLst/>
              </a:prstGeom>
              <a:blipFill>
                <a:blip r:embed="rId9"/>
                <a:stretch>
                  <a:fillRect l="-107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29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48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Modification 2: Maximum number of bowls and mugs made daily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Pottery company has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limited warehouse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space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can only produce at most 30 bowls and 20 mugs each day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 for bowls ($40) less than profit for mugs ($50)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new 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Why not include positive deviational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For which item is it more important to achieve this goal?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480120"/>
              </a:xfrm>
              <a:prstGeom prst="rect">
                <a:avLst/>
              </a:prstGeom>
              <a:blipFill>
                <a:blip r:embed="rId4"/>
                <a:stretch>
                  <a:fillRect l="-619" t="-876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/>
              <p:nvPr/>
            </p:nvSpPr>
            <p:spPr>
              <a:xfrm>
                <a:off x="1559086" y="3687652"/>
                <a:ext cx="56770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b="0" dirty="0"/>
                  <a:t>		(</a:t>
                </a:r>
                <a:r>
                  <a:rPr lang="en-US" sz="2000" b="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b="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86" y="3687652"/>
                <a:ext cx="5677054" cy="707886"/>
              </a:xfrm>
              <a:prstGeom prst="rect">
                <a:avLst/>
              </a:prstGeom>
              <a:blipFill>
                <a:blip r:embed="rId7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94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Modification 2: Maximum number of bowls and mugs made daily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Positive deviational variables are unnecessary since it is imperative to not exceed the warehouse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need to achieve the goal for mugs more than the goal for bowls because the profit is higher for mugs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If goals were of equal importance, we would minimize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can make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degree of importance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proportion to the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goal for mugs is more important than the goal for bowls by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ratio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5 to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coefficients 4 and 5 are referred to as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weights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14B24E-73A7-4B59-8D07-B94D0D0628CC}"/>
                  </a:ext>
                </a:extLst>
              </p:cNvPr>
              <p:cNvSpPr txBox="1"/>
              <p:nvPr/>
            </p:nvSpPr>
            <p:spPr>
              <a:xfrm>
                <a:off x="1521241" y="3963525"/>
                <a:ext cx="7912598" cy="40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14B24E-73A7-4B59-8D07-B94D0D062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41" y="3963525"/>
                <a:ext cx="7912598" cy="406778"/>
              </a:xfrm>
              <a:prstGeom prst="rect">
                <a:avLst/>
              </a:prstGeom>
              <a:blipFill>
                <a:blip r:embed="rId6"/>
                <a:stretch>
                  <a:fillRect l="-847" t="-7463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A522FAD-9A10-4F1E-BB60-B15A7D71526A}"/>
                  </a:ext>
                </a:extLst>
              </p:cNvPr>
              <p:cNvSpPr txBox="1"/>
              <p:nvPr/>
            </p:nvSpPr>
            <p:spPr>
              <a:xfrm>
                <a:off x="1509596" y="5512499"/>
                <a:ext cx="7912598" cy="40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A522FAD-9A10-4F1E-BB60-B15A7D715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596" y="5512499"/>
                <a:ext cx="7912598" cy="406778"/>
              </a:xfrm>
              <a:prstGeom prst="rect">
                <a:avLst/>
              </a:prstGeom>
              <a:blipFill>
                <a:blip r:embed="rId7"/>
                <a:stretch>
                  <a:fillRect l="-847" t="-7463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22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Full modified goal programming model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CACA8C-8679-40FD-8533-6014E74B3A33}"/>
                  </a:ext>
                </a:extLst>
              </p:cNvPr>
              <p:cNvSpPr txBox="1"/>
              <p:nvPr/>
            </p:nvSpPr>
            <p:spPr>
              <a:xfrm>
                <a:off x="1084189" y="2433075"/>
                <a:ext cx="8802951" cy="2893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/>
                <a:endParaRPr lang="en-US" sz="2000" dirty="0">
                  <a:latin typeface="Corbel" panose="020B0503020204020204" pitchFamily="34" charset="0"/>
                </a:endParaRPr>
              </a:p>
              <a:p>
                <a:pPr/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Overtime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CACA8C-8679-40FD-8533-6014E74B3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89" y="2433075"/>
                <a:ext cx="8802951" cy="2893484"/>
              </a:xfrm>
              <a:prstGeom prst="rect">
                <a:avLst/>
              </a:prstGeom>
              <a:blipFill>
                <a:blip r:embed="rId6"/>
                <a:stretch>
                  <a:fillRect l="-762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74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 for Goal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0180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Builds off linear programming using Excel 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Solve the linear program multiple times with different objective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 in order of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After finding the optimal solution, we add the optimal value attained in the first objective function as a new constraint and move on to the next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Possible that while solving for a given priority, we simultaneously optimize other lower ranked priorities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3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69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GoalProgramming.xlsx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from link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1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on course website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See tab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Priority 1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for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solution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It is optimal to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our system of linear constraints, we have employees working at least 40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hr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Move on to P2 for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Notice from last 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solution from P1 minimizes objective function from P2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Unnecessary to consider P3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under optimal solution of P1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69" cy="4708981"/>
              </a:xfrm>
              <a:prstGeom prst="rect">
                <a:avLst/>
              </a:prstGeom>
              <a:blipFill>
                <a:blip r:embed="rId4"/>
                <a:stretch>
                  <a:fillRect l="-609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C2B4EF-0958-4FBF-B8B0-3C2F08C3E6E1}"/>
                  </a:ext>
                </a:extLst>
              </p:cNvPr>
              <p:cNvSpPr txBox="1"/>
              <p:nvPr/>
            </p:nvSpPr>
            <p:spPr>
              <a:xfrm>
                <a:off x="619243" y="3286818"/>
                <a:ext cx="88029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=15   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=20  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C2B4EF-0958-4FBF-B8B0-3C2F08C3E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43" y="3286818"/>
                <a:ext cx="8802951" cy="707886"/>
              </a:xfrm>
              <a:prstGeom prst="rect">
                <a:avLst/>
              </a:prstGeom>
              <a:blipFill>
                <a:blip r:embed="rId7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65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6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See tab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Priority 4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for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ensure none of the optimal values achieved thus far change when we attempt to 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we add the values attained as 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add one constraint for each goal we have already attained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69" cy="1323439"/>
              </a:xfrm>
              <a:prstGeom prst="rect">
                <a:avLst/>
              </a:prstGeom>
              <a:blipFill>
                <a:blip r:embed="rId4"/>
                <a:stretch>
                  <a:fillRect l="-609" t="-2294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2E3D9A-89F6-40F3-BEAE-89D37BC9B2E1}"/>
                  </a:ext>
                </a:extLst>
              </p:cNvPr>
              <p:cNvSpPr txBox="1"/>
              <p:nvPr/>
            </p:nvSpPr>
            <p:spPr>
              <a:xfrm>
                <a:off x="1248024" y="3256410"/>
                <a:ext cx="8802951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/>
                <a:endParaRPr lang="en-US" sz="2000" dirty="0">
                  <a:latin typeface="Corbel" panose="020B0503020204020204" pitchFamily="34" charset="0"/>
                </a:endParaRPr>
              </a:p>
              <a:p>
                <a:pPr/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Overtime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			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2E3D9A-89F6-40F3-BEAE-89D37BC9B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24" y="3256410"/>
                <a:ext cx="8802951" cy="3170099"/>
              </a:xfrm>
              <a:prstGeom prst="rect">
                <a:avLst/>
              </a:prstGeom>
              <a:blipFill>
                <a:blip r:embed="rId7"/>
                <a:stretch>
                  <a:fillRect l="-762" t="-962" b="-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908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69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See tab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Priority 4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for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solution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Solution did not change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in both cases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Not possible to reduce the value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without violating the optimal solutions for the three goals that have higher priority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indicates that the overtime must be exceed by 5 hours to fulfill other constraints from higher priority goals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69" cy="3170099"/>
              </a:xfrm>
              <a:prstGeom prst="rect">
                <a:avLst/>
              </a:prstGeom>
              <a:blipFill>
                <a:blip r:embed="rId4"/>
                <a:stretch>
                  <a:fillRect l="-609" t="-960" r="-1082" b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0842FF-1570-4B34-9501-15C1847F564A}"/>
                  </a:ext>
                </a:extLst>
              </p:cNvPr>
              <p:cNvSpPr txBox="1"/>
              <p:nvPr/>
            </p:nvSpPr>
            <p:spPr>
              <a:xfrm>
                <a:off x="619243" y="2670334"/>
                <a:ext cx="88029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=15   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=20  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0842FF-1570-4B34-9501-15C1847F5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43" y="2670334"/>
                <a:ext cx="8802951" cy="707886"/>
              </a:xfrm>
              <a:prstGeom prst="rect">
                <a:avLst/>
              </a:prstGeom>
              <a:blipFill>
                <a:blip r:embed="rId7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54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See tab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Priority 5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for minimization of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A71B86"/>
                        </a:solidFill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Add result from previous priority rank as a constraint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69" cy="707886"/>
              </a:xfrm>
              <a:prstGeom prst="rect">
                <a:avLst/>
              </a:prstGeom>
              <a:blipFill>
                <a:blip r:embed="rId4"/>
                <a:stretch>
                  <a:fillRect l="-609" t="-4274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D0DF70-60F5-4076-B6AE-B8A71FC43367}"/>
                  </a:ext>
                </a:extLst>
              </p:cNvPr>
              <p:cNvSpPr txBox="1"/>
              <p:nvPr/>
            </p:nvSpPr>
            <p:spPr>
              <a:xfrm>
                <a:off x="1248024" y="2694465"/>
                <a:ext cx="8802951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4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5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/>
                <a:endParaRPr lang="en-US" sz="2000" dirty="0">
                  <a:latin typeface="Corbel" panose="020B0503020204020204" pitchFamily="34" charset="0"/>
                </a:endParaRPr>
              </a:p>
              <a:p>
                <a:pPr/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Overtime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New Constraints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/>
                  <a:t>	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New Constraints</a:t>
                </a:r>
                <a:r>
                  <a:rPr lang="en-US" sz="2000" dirty="0"/>
                  <a:t>)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D0DF70-60F5-4076-B6AE-B8A71FC4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24" y="2694465"/>
                <a:ext cx="8802951" cy="3477875"/>
              </a:xfrm>
              <a:prstGeom prst="rect">
                <a:avLst/>
              </a:prstGeom>
              <a:blipFill>
                <a:blip r:embed="rId7"/>
                <a:stretch>
                  <a:fillRect l="-762" t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507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69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See tab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Priority 5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for minimization of 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A71B86"/>
                        </a:solidFill>
                      </a:rPr>
                      <m:t> </m:t>
                    </m:r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solution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Solution still did not change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solution stays optimal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Final Solution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Produce 15 bowls and 20 mugs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Hours of work: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=55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(</a:t>
                </a:r>
                <a:r>
                  <a:rPr lang="en-US" sz="2000" b="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Over by 15 hours</a:t>
                </a:r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Profit: 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50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1600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Pounds of clay: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Overtime beyond 10 hours: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Slack for bowls below 30: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Slack for mugs below 20: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b="0" dirty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69" cy="5324535"/>
              </a:xfrm>
              <a:prstGeom prst="rect">
                <a:avLst/>
              </a:prstGeom>
              <a:blipFill>
                <a:blip r:embed="rId4"/>
                <a:stretch>
                  <a:fillRect l="-609" t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0842FF-1570-4B34-9501-15C1847F564A}"/>
                  </a:ext>
                </a:extLst>
              </p:cNvPr>
              <p:cNvSpPr txBox="1"/>
              <p:nvPr/>
            </p:nvSpPr>
            <p:spPr>
              <a:xfrm>
                <a:off x="619243" y="2670334"/>
                <a:ext cx="88029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=15   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=20  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0842FF-1570-4B34-9501-15C1847F5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43" y="2670334"/>
                <a:ext cx="8802951" cy="707886"/>
              </a:xfrm>
              <a:prstGeom prst="rect">
                <a:avLst/>
              </a:prstGeom>
              <a:blipFill>
                <a:blip r:embed="rId7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39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Goal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All prior linear programming problems have had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single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Companies may have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multiple criteria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consideration for a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Sometimes the multiple objectives conflict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Company may want to maximize profit and minimize pollution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Goal programming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linear programming for multiple objectives or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Full modified goal programming model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CACA8C-8679-40FD-8533-6014E74B3A33}"/>
                  </a:ext>
                </a:extLst>
              </p:cNvPr>
              <p:cNvSpPr txBox="1"/>
              <p:nvPr/>
            </p:nvSpPr>
            <p:spPr>
              <a:xfrm>
                <a:off x="1084189" y="2433075"/>
                <a:ext cx="8802951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/>
                <a:endParaRPr lang="en-US" sz="2000" dirty="0">
                  <a:latin typeface="Corbel" panose="020B0503020204020204" pitchFamily="34" charset="0"/>
                </a:endParaRPr>
              </a:p>
              <a:p>
                <a:pPr/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Overtime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CACA8C-8679-40FD-8533-6014E74B3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89" y="2433075"/>
                <a:ext cx="8802951" cy="3170099"/>
              </a:xfrm>
              <a:prstGeom prst="rect">
                <a:avLst/>
              </a:prstGeom>
              <a:blipFill>
                <a:blip r:embed="rId6"/>
                <a:stretch>
                  <a:fillRect l="-762" t="-962" b="-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972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Trying to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𝑏𝑜𝑤𝑙𝑠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Corbel" panose="020B0503020204020204" pitchFamily="34" charset="0"/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𝑚𝑢𝑔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Corbel" panose="020B0503020204020204" pitchFamily="34" charset="0"/>
                  </a:rPr>
                  <a:t>to maximize the profit function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Recall the original linear program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Objective function reflects a single goal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blipFill>
                <a:blip r:embed="rId4"/>
                <a:stretch>
                  <a:fillRect l="-619" t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E636D3-A2FA-42A5-BB70-27B7C0E1D3AF}"/>
                  </a:ext>
                </a:extLst>
              </p:cNvPr>
              <p:cNvSpPr txBox="1"/>
              <p:nvPr/>
            </p:nvSpPr>
            <p:spPr>
              <a:xfrm>
                <a:off x="1086521" y="3245229"/>
                <a:ext cx="6385433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b="0" dirty="0">
                    <a:latin typeface="Corbel" panose="020B0503020204020204" pitchFamily="34" charset="0"/>
                  </a:rPr>
                  <a:t>Maximize</a:t>
                </a: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dirty="0"/>
              </a:p>
              <a:p>
                <a:pPr/>
                <a:endParaRPr lang="en-US" sz="2000" b="0" dirty="0"/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to:</a:t>
                </a: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r>
                  <a:rPr lang="en-US" sz="2000" dirty="0"/>
                  <a:t>		</a:t>
                </a:r>
                <a:r>
                  <a:rPr lang="en-US" sz="2000" dirty="0">
                    <a:latin typeface="Corbel" panose="020B0503020204020204" pitchFamily="34" charset="0"/>
                  </a:rPr>
                  <a:t>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Labor</a:t>
                </a:r>
                <a:r>
                  <a:rPr lang="en-US" sz="2000" dirty="0"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		</a:t>
                </a:r>
                <a:r>
                  <a:rPr lang="en-US" sz="2000" b="0" dirty="0">
                    <a:latin typeface="Corbel" panose="020B0503020204020204" pitchFamily="34" charset="0"/>
                  </a:rPr>
                  <a:t>(</a:t>
                </a:r>
                <a:r>
                  <a:rPr lang="en-US" sz="2000" b="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Clay</a:t>
                </a:r>
                <a:r>
                  <a:rPr lang="en-US" sz="2000" b="0" dirty="0"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/>
              </a:p>
              <a:p>
                <a:pPr/>
                <a:endParaRPr lang="en-US" dirty="0"/>
              </a:p>
              <a:p>
                <a:pPr/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E636D3-A2FA-42A5-BB70-27B7C0E1D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21" y="3245229"/>
                <a:ext cx="6385433" cy="2185214"/>
              </a:xfrm>
              <a:prstGeom prst="rect">
                <a:avLst/>
              </a:prstGeom>
              <a:blipFill>
                <a:blip r:embed="rId7"/>
                <a:stretch>
                  <a:fillRect l="-954" t="-1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06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Suppose Beaver Creek wanted to achieve other goals while maximizing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order of importance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avoid layoffs, they want to use at least 40 hours of labor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They want to achieve a satisfactory profit level of $1,600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avoid having clay dry out, they prefer to keep no more than 120 </a:t>
            </a: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lb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clay on hand each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avoid overhead costs due to keeping the factory open past normal hours, they want to minimize the amount of overtime</a:t>
            </a: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We reformulate our linear programming model using goal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Transform linear programming model constraints into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9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1: Avoid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underutilization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Original constraint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Reformulation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underutilized time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overtime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respectively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if the optimal solution had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if the optimal solution had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top priority corresponding to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indicates the priority of this goal (not a coefficient)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5324535"/>
              </a:xfrm>
              <a:prstGeom prst="rect">
                <a:avLst/>
              </a:prstGeom>
              <a:blipFill>
                <a:blip r:embed="rId4"/>
                <a:stretch>
                  <a:fillRect l="-619" t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/>
              <p:nvPr/>
            </p:nvSpPr>
            <p:spPr>
              <a:xfrm>
                <a:off x="1546706" y="3018061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	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3018061"/>
                <a:ext cx="567705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5174068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5174068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l="-118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1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2: Achieve daily profit of $1,600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Original objective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Reformulation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amount of profit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less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$1,600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$1,600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second priority corresponding to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added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comma between the terms indicates that we are minimizing them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sequentially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not simultaneously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Why are we not minimizing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4"/>
                <a:stretch>
                  <a:fillRect l="-619" t="-744" r="-1170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/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4548417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4548417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l="-118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3: Avoid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waste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material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Original constraint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Reformulation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amount of clay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less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120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lbs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120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lbs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company cannot keep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120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lbs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storage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third priority corresponds to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added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blipFill>
                <a:blip r:embed="rId4"/>
                <a:stretch>
                  <a:fillRect l="-619" t="-960"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/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	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4837529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4837529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l="-118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52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4: Avoid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overtime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costs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modified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goal constraint for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Already attempting to 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ensure we don’t exceed the maximum labor, we involve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Finalization of 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2554545"/>
              </a:xfrm>
              <a:prstGeom prst="rect">
                <a:avLst/>
              </a:prstGeom>
              <a:blipFill>
                <a:blip r:embed="rId4"/>
                <a:stretch>
                  <a:fillRect l="-619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4180666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4180666"/>
                <a:ext cx="5677054" cy="400110"/>
              </a:xfrm>
              <a:prstGeom prst="rect">
                <a:avLst/>
              </a:prstGeom>
              <a:blipFill>
                <a:blip r:embed="rId7"/>
                <a:stretch>
                  <a:fillRect l="-118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0CE5F3-FBEF-44FE-AECC-AD370EEAA82D}"/>
                  </a:ext>
                </a:extLst>
              </p:cNvPr>
              <p:cNvSpPr txBox="1"/>
              <p:nvPr/>
            </p:nvSpPr>
            <p:spPr>
              <a:xfrm>
                <a:off x="1546706" y="2712271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	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0CE5F3-FBEF-44FE-AECC-AD370EEAA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2712271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67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Full goal programming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variables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deviational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minimize the four different objective functions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individually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by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priority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blipFill>
                <a:blip r:embed="rId4"/>
                <a:stretch>
                  <a:fillRect l="-619" t="-805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076442" y="2382508"/>
                <a:ext cx="8802951" cy="196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/>
                <a:endParaRPr lang="en-US" sz="2000" dirty="0">
                  <a:latin typeface="Corbel" panose="020B0503020204020204" pitchFamily="34" charset="0"/>
                </a:endParaRPr>
              </a:p>
              <a:p>
                <a:pPr/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42" y="2382508"/>
                <a:ext cx="8802951" cy="1962140"/>
              </a:xfrm>
              <a:prstGeom prst="rect">
                <a:avLst/>
              </a:prstGeom>
              <a:blipFill>
                <a:blip r:embed="rId7"/>
                <a:stretch>
                  <a:fillRect l="-762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54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7500</TotalTime>
  <Words>2242</Words>
  <Application>Microsoft Office PowerPoint</Application>
  <PresentationFormat>Widescreen</PresentationFormat>
  <Paragraphs>273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15 </vt:lpstr>
      <vt:lpstr>Goal Programming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Excel for Goal Programming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612</cp:revision>
  <dcterms:created xsi:type="dcterms:W3CDTF">2020-01-09T19:32:24Z</dcterms:created>
  <dcterms:modified xsi:type="dcterms:W3CDTF">2020-02-17T05:45:52Z</dcterms:modified>
</cp:coreProperties>
</file>