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3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70" r:id="rId14"/>
    <p:sldId id="269" r:id="rId15"/>
    <p:sldId id="25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B29F"/>
    <a:srgbClr val="404040"/>
    <a:srgbClr val="A71B86"/>
    <a:srgbClr val="54C3BC"/>
    <a:srgbClr val="F599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362" autoAdjust="0"/>
    <p:restoredTop sz="94660"/>
  </p:normalViewPr>
  <p:slideViewPr>
    <p:cSldViewPr snapToGrid="0">
      <p:cViewPr varScale="1">
        <p:scale>
          <a:sx n="95" d="100"/>
          <a:sy n="95" d="100"/>
        </p:scale>
        <p:origin x="80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19356-B574-4A10-9783-DD7A66CC51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B97259-5AE4-43E9-BCF5-092FF71745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63AB59-14B1-4386-B63A-1E235DDEE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1/12/2020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2F74C9-9016-4547-A397-257F83966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198A67-981B-4186-A596-C0D998C0B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115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6CC98-15D8-4740-AC84-FD6CF5C8C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DB2A5A-A31A-4514-8885-46966C83B3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9E6BED-67B5-433B-9206-A33321181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1/12/2020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9F9D53-A56E-4BCE-8CFA-0D670DF0A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3F9CE5-D201-41BA-9790-17FB96D17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820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4D5A31-A09A-4D80-AF91-EF8FD19584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76FE67-110F-4CD6-BE04-EB4472826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48B05D-FC04-4E07-8A7B-C46551D40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1/12/2020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5FD001-EA90-407A-9010-F0FC3D566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5C08F7-B0FE-460D-B28A-0001FC104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231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DB1BE-513F-4274-8607-FD3F24394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F75C0-E73E-4BE2-AD2D-74B6F23B2F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6EA336-BB59-497E-8B7B-CB676FE1F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1/12/2020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CA703D-8303-4075-9807-0DC4FC687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756333-13F2-4687-898A-A8F0A0719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03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F1ECD-E3A7-46F4-B002-2FF8EADFA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E5DDCE-E5CF-46A1-88A5-4F81D08DCA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36E854-73F7-456A-AFCD-7D9DF3A67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1/12/2020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E85536-5F75-4E1A-9C44-1768E6F0C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F4FD2D-B0E8-4A34-8C3C-0F7769F1F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365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E6FCF-3F55-43BB-AAF0-3BE6FAD27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B4DA6-56BF-4C7C-BD07-D6B110702D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D07351-CEB2-45DB-A633-648DAFBD55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09E16-89F6-464E-B161-E5EE9456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1/12/2020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C3F46C-E10A-43AF-9F8A-F76F1C553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3B2562-0A82-487C-93E1-C829F7274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498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9BF23-A1BF-4392-BD90-0F4D97C40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A8DEC2-3D55-46E1-BC92-C41D07BBF7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4ACD10-9C06-4536-AF69-03451EA7C4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129773-80C4-41F6-9154-61E8E12ADC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670946-25B3-4794-B4F7-9B152B4591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D804B4-6627-4A3A-BF10-332D7EECB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1/12/2020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7B0C65-FCC4-4545-B264-5B4D2EB1D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49DE2E-9727-44D9-AD67-14EACC971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632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12CB1-156E-4211-A6FA-23131FE76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A82378-8B62-4724-8B6A-F1A26A98C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1/12/2020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E53B46-C5AD-41D2-9B68-5A379985A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1047C1-06B4-4582-8702-14497CEB1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350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0F0843-A4F3-4592-B6CF-7F0FEAB2B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1/12/2020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FCE84D-8EB3-4431-A3BE-FCF579F15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24AF11-F7E4-46A9-A1D6-C9358AE66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237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BBD9C-39F2-4177-80B3-1D848EA1F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99CE3-A86D-4923-B448-E9988F16B2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4B06F6-5ABD-44BF-B5CC-642760EF60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738DAE-2823-4B5B-A74F-C4E0E3371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1/12/2020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D46479-8D54-4F48-A354-CB9DF1BFE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E4504E-D1C9-4898-BD40-0DA114097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514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00C8C-ECD8-4082-A0FE-37829A79B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8631FE-0DDA-4D7B-8578-98F107F57C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4A819F-DD96-4772-88BF-56B4739E1C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9B3EF3-B2D4-4F1B-AE9A-C170260D4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BE2-2F1A-4C31-A43A-C3E7CE49CE95}" type="datetimeFigureOut">
              <a:rPr lang="en-US" smtClean="0"/>
              <a:t>1/12/2020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72DC0E-C52B-47F0-9658-3D649EA62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B991CF-41F6-4AB6-8519-6E9788CB9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679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FD82AB-CA2C-46ED-9670-0AED49C53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BFBA90-E2E4-4298-A31E-824450A90F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2AC385-85AA-4DA4-A66B-62D36BA17F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C4ABE2-2F1A-4C31-A43A-C3E7CE49CE95}" type="datetimeFigureOut">
              <a:rPr lang="en-US" smtClean="0"/>
              <a:t>1/12/2020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3832B0-E96C-4A81-BBBC-E0C37F7CF8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FFE83D-F529-47E7-BD76-39F10D96AC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CDA544-4D5F-4A33-9825-4E418DD86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878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7" Type="http://schemas.openxmlformats.org/officeDocument/2006/relationships/image" Target="../media/image19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5.jpg"/><Relationship Id="rId7" Type="http://schemas.openxmlformats.org/officeDocument/2006/relationships/image" Target="../media/image19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png"/><Relationship Id="rId3" Type="http://schemas.openxmlformats.org/officeDocument/2006/relationships/image" Target="../media/image5.jpg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11" Type="http://schemas.openxmlformats.org/officeDocument/2006/relationships/image" Target="../media/image28.png"/><Relationship Id="rId5" Type="http://schemas.openxmlformats.org/officeDocument/2006/relationships/image" Target="../media/image2.png"/><Relationship Id="rId15" Type="http://schemas.openxmlformats.org/officeDocument/2006/relationships/image" Target="../media/image32.png"/><Relationship Id="rId10" Type="http://schemas.openxmlformats.org/officeDocument/2006/relationships/image" Target="../media/image27.png"/><Relationship Id="rId4" Type="http://schemas.openxmlformats.org/officeDocument/2006/relationships/image" Target="../media/image23.png"/><Relationship Id="rId9" Type="http://schemas.openxmlformats.org/officeDocument/2006/relationships/image" Target="../media/image26.png"/><Relationship Id="rId14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7" Type="http://schemas.openxmlformats.org/officeDocument/2006/relationships/image" Target="../media/image34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6.jpg"/><Relationship Id="rId7" Type="http://schemas.openxmlformats.org/officeDocument/2006/relationships/image" Target="../media/image39.svg"/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png"/><Relationship Id="rId11" Type="http://schemas.openxmlformats.org/officeDocument/2006/relationships/image" Target="../media/image3.svg"/><Relationship Id="rId5" Type="http://schemas.openxmlformats.org/officeDocument/2006/relationships/image" Target="../media/image1.jpg"/><Relationship Id="rId10" Type="http://schemas.openxmlformats.org/officeDocument/2006/relationships/image" Target="../media/image2.png"/><Relationship Id="rId4" Type="http://schemas.openxmlformats.org/officeDocument/2006/relationships/image" Target="../media/image37.gif"/><Relationship Id="rId9" Type="http://schemas.openxmlformats.org/officeDocument/2006/relationships/image" Target="../media/image41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5.jpg"/><Relationship Id="rId7" Type="http://schemas.openxmlformats.org/officeDocument/2006/relationships/image" Target="../media/image7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7" Type="http://schemas.openxmlformats.org/officeDocument/2006/relationships/image" Target="../media/image11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7" Type="http://schemas.openxmlformats.org/officeDocument/2006/relationships/image" Target="../media/image1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5.jpg"/><Relationship Id="rId7" Type="http://schemas.openxmlformats.org/officeDocument/2006/relationships/image" Target="../media/image1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5">
            <a:extLst>
              <a:ext uri="{FF2B5EF4-FFF2-40B4-BE49-F238E27FC236}">
                <a16:creationId xmlns:a16="http://schemas.microsoft.com/office/drawing/2014/main" id="{07322A9E-F1EC-405E-8971-BA906EFFCC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329674" y="1290909"/>
            <a:ext cx="9702800" cy="5573512"/>
          </a:xfrm>
          <a:custGeom>
            <a:avLst/>
            <a:gdLst>
              <a:gd name="T0" fmla="*/ 1752 w 2038"/>
              <a:gd name="T1" fmla="*/ 1169 h 1169"/>
              <a:gd name="T2" fmla="*/ 1487 w 2038"/>
              <a:gd name="T3" fmla="*/ 334 h 1169"/>
              <a:gd name="T4" fmla="*/ 860 w 2038"/>
              <a:gd name="T5" fmla="*/ 22 h 1169"/>
              <a:gd name="T6" fmla="*/ 199 w 2038"/>
              <a:gd name="T7" fmla="*/ 318 h 1169"/>
              <a:gd name="T8" fmla="*/ 399 w 2038"/>
              <a:gd name="T9" fmla="*/ 1165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38" h="1169">
                <a:moveTo>
                  <a:pt x="1752" y="1169"/>
                </a:moveTo>
                <a:cubicBezTo>
                  <a:pt x="2038" y="928"/>
                  <a:pt x="1673" y="513"/>
                  <a:pt x="1487" y="334"/>
                </a:cubicBezTo>
                <a:cubicBezTo>
                  <a:pt x="1316" y="170"/>
                  <a:pt x="1099" y="43"/>
                  <a:pt x="860" y="22"/>
                </a:cubicBezTo>
                <a:cubicBezTo>
                  <a:pt x="621" y="0"/>
                  <a:pt x="341" y="128"/>
                  <a:pt x="199" y="318"/>
                </a:cubicBezTo>
                <a:cubicBezTo>
                  <a:pt x="0" y="586"/>
                  <a:pt x="184" y="965"/>
                  <a:pt x="399" y="1165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Freeform 6">
            <a:extLst>
              <a:ext uri="{FF2B5EF4-FFF2-40B4-BE49-F238E27FC236}">
                <a16:creationId xmlns:a16="http://schemas.microsoft.com/office/drawing/2014/main" id="{A5704422-1118-4FD1-95AD-29A064EB8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70451" y="2010741"/>
            <a:ext cx="7373938" cy="4848892"/>
          </a:xfrm>
          <a:custGeom>
            <a:avLst/>
            <a:gdLst>
              <a:gd name="T0" fmla="*/ 1025 w 1549"/>
              <a:gd name="T1" fmla="*/ 1016 h 1017"/>
              <a:gd name="T2" fmla="*/ 1443 w 1549"/>
              <a:gd name="T3" fmla="*/ 592 h 1017"/>
              <a:gd name="T4" fmla="*/ 782 w 1549"/>
              <a:gd name="T5" fmla="*/ 53 h 1017"/>
              <a:gd name="T6" fmla="*/ 150 w 1549"/>
              <a:gd name="T7" fmla="*/ 329 h 1017"/>
              <a:gd name="T8" fmla="*/ 477 w 1549"/>
              <a:gd name="T9" fmla="*/ 1017 h 1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49" h="1017">
                <a:moveTo>
                  <a:pt x="1025" y="1016"/>
                </a:moveTo>
                <a:cubicBezTo>
                  <a:pt x="1223" y="971"/>
                  <a:pt x="1549" y="857"/>
                  <a:pt x="1443" y="592"/>
                </a:cubicBezTo>
                <a:cubicBezTo>
                  <a:pt x="1344" y="344"/>
                  <a:pt x="1041" y="111"/>
                  <a:pt x="782" y="53"/>
                </a:cubicBezTo>
                <a:cubicBezTo>
                  <a:pt x="545" y="0"/>
                  <a:pt x="275" y="117"/>
                  <a:pt x="150" y="329"/>
                </a:cubicBezTo>
                <a:cubicBezTo>
                  <a:pt x="0" y="584"/>
                  <a:pt x="243" y="911"/>
                  <a:pt x="477" y="1017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Freeform 7">
            <a:extLst>
              <a:ext uri="{FF2B5EF4-FFF2-40B4-BE49-F238E27FC236}">
                <a16:creationId xmlns:a16="http://schemas.microsoft.com/office/drawing/2014/main" id="{A88B2AAA-B805-498E-A9E6-98B88585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51351" y="1780905"/>
            <a:ext cx="8035925" cy="5083516"/>
          </a:xfrm>
          <a:custGeom>
            <a:avLst/>
            <a:gdLst>
              <a:gd name="T0" fmla="*/ 1302 w 1688"/>
              <a:gd name="T1" fmla="*/ 1066 h 1066"/>
              <a:gd name="T2" fmla="*/ 1613 w 1688"/>
              <a:gd name="T3" fmla="*/ 850 h 1066"/>
              <a:gd name="T4" fmla="*/ 1517 w 1688"/>
              <a:gd name="T5" fmla="*/ 471 h 1066"/>
              <a:gd name="T6" fmla="*/ 798 w 1688"/>
              <a:gd name="T7" fmla="*/ 28 h 1066"/>
              <a:gd name="T8" fmla="*/ 181 w 1688"/>
              <a:gd name="T9" fmla="*/ 333 h 1066"/>
              <a:gd name="T10" fmla="*/ 420 w 1688"/>
              <a:gd name="T11" fmla="*/ 1066 h 10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88" h="1066">
                <a:moveTo>
                  <a:pt x="1302" y="1066"/>
                </a:moveTo>
                <a:cubicBezTo>
                  <a:pt x="1416" y="1024"/>
                  <a:pt x="1551" y="962"/>
                  <a:pt x="1613" y="850"/>
                </a:cubicBezTo>
                <a:cubicBezTo>
                  <a:pt x="1688" y="715"/>
                  <a:pt x="1606" y="575"/>
                  <a:pt x="1517" y="471"/>
                </a:cubicBezTo>
                <a:cubicBezTo>
                  <a:pt x="1336" y="258"/>
                  <a:pt x="1084" y="62"/>
                  <a:pt x="798" y="28"/>
                </a:cubicBezTo>
                <a:cubicBezTo>
                  <a:pt x="559" y="0"/>
                  <a:pt x="317" y="138"/>
                  <a:pt x="181" y="333"/>
                </a:cubicBezTo>
                <a:cubicBezTo>
                  <a:pt x="0" y="592"/>
                  <a:pt x="191" y="907"/>
                  <a:pt x="420" y="1066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Freeform 8">
            <a:extLst>
              <a:ext uri="{FF2B5EF4-FFF2-40B4-BE49-F238E27FC236}">
                <a16:creationId xmlns:a16="http://schemas.microsoft.com/office/drawing/2014/main" id="{9B8051E0-19D7-43E1-BFD9-E6DBFEB3A3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542347"/>
            <a:ext cx="10334625" cy="6322075"/>
          </a:xfrm>
          <a:custGeom>
            <a:avLst/>
            <a:gdLst>
              <a:gd name="T0" fmla="*/ 1873 w 2171"/>
              <a:gd name="T1" fmla="*/ 1326 h 1326"/>
              <a:gd name="T2" fmla="*/ 1609 w 2171"/>
              <a:gd name="T3" fmla="*/ 473 h 1326"/>
              <a:gd name="T4" fmla="*/ 880 w 2171"/>
              <a:gd name="T5" fmla="*/ 63 h 1326"/>
              <a:gd name="T6" fmla="*/ 0 w 2171"/>
              <a:gd name="T7" fmla="*/ 423 h 1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71" h="1326">
                <a:moveTo>
                  <a:pt x="1873" y="1326"/>
                </a:moveTo>
                <a:cubicBezTo>
                  <a:pt x="2171" y="1045"/>
                  <a:pt x="1825" y="678"/>
                  <a:pt x="1609" y="473"/>
                </a:cubicBezTo>
                <a:cubicBezTo>
                  <a:pt x="1406" y="281"/>
                  <a:pt x="1159" y="116"/>
                  <a:pt x="880" y="63"/>
                </a:cubicBezTo>
                <a:cubicBezTo>
                  <a:pt x="545" y="0"/>
                  <a:pt x="214" y="161"/>
                  <a:pt x="0" y="423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Freeform 9">
            <a:extLst>
              <a:ext uri="{FF2B5EF4-FFF2-40B4-BE49-F238E27FC236}">
                <a16:creationId xmlns:a16="http://schemas.microsoft.com/office/drawing/2014/main" id="{4EDB2B02-86A2-46F5-A4BE-B7D9B10411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701" y="6178751"/>
            <a:ext cx="504825" cy="681527"/>
          </a:xfrm>
          <a:custGeom>
            <a:avLst/>
            <a:gdLst>
              <a:gd name="T0" fmla="*/ 0 w 106"/>
              <a:gd name="T1" fmla="*/ 0 h 143"/>
              <a:gd name="T2" fmla="*/ 106 w 106"/>
              <a:gd name="T3" fmla="*/ 143 h 143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06" h="143">
                <a:moveTo>
                  <a:pt x="0" y="0"/>
                </a:moveTo>
                <a:cubicBezTo>
                  <a:pt x="35" y="54"/>
                  <a:pt x="70" y="101"/>
                  <a:pt x="106" y="143"/>
                </a:cubicBezTo>
              </a:path>
            </a:pathLst>
          </a:custGeom>
          <a:noFill/>
          <a:ln w="4763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Freeform 10">
            <a:extLst>
              <a:ext uri="{FF2B5EF4-FFF2-40B4-BE49-F238E27FC236}">
                <a16:creationId xmlns:a16="http://schemas.microsoft.com/office/drawing/2014/main" id="{43954639-FB5D-41F4-9560-6F6DFE7784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59376"/>
            <a:ext cx="11091863" cy="6923796"/>
          </a:xfrm>
          <a:custGeom>
            <a:avLst/>
            <a:gdLst>
              <a:gd name="T0" fmla="*/ 2046 w 2330"/>
              <a:gd name="T1" fmla="*/ 1452 h 1452"/>
              <a:gd name="T2" fmla="*/ 1813 w 2330"/>
              <a:gd name="T3" fmla="*/ 601 h 1452"/>
              <a:gd name="T4" fmla="*/ 956 w 2330"/>
              <a:gd name="T5" fmla="*/ 97 h 1452"/>
              <a:gd name="T6" fmla="*/ 0 w 2330"/>
              <a:gd name="T7" fmla="*/ 366 h 14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30" h="1452">
                <a:moveTo>
                  <a:pt x="2046" y="1452"/>
                </a:moveTo>
                <a:cubicBezTo>
                  <a:pt x="2330" y="1153"/>
                  <a:pt x="2049" y="821"/>
                  <a:pt x="1813" y="601"/>
                </a:cubicBezTo>
                <a:cubicBezTo>
                  <a:pt x="1569" y="375"/>
                  <a:pt x="1282" y="179"/>
                  <a:pt x="956" y="97"/>
                </a:cubicBezTo>
                <a:cubicBezTo>
                  <a:pt x="572" y="0"/>
                  <a:pt x="292" y="101"/>
                  <a:pt x="0" y="366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12">
            <a:extLst>
              <a:ext uri="{FF2B5EF4-FFF2-40B4-BE49-F238E27FC236}">
                <a16:creationId xmlns:a16="http://schemas.microsoft.com/office/drawing/2014/main" id="{E898931C-0323-41FA-A036-20F818B1FF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1916"/>
            <a:ext cx="1057275" cy="614491"/>
          </a:xfrm>
          <a:custGeom>
            <a:avLst/>
            <a:gdLst>
              <a:gd name="T0" fmla="*/ 222 w 222"/>
              <a:gd name="T1" fmla="*/ 0 h 129"/>
              <a:gd name="T2" fmla="*/ 0 w 222"/>
              <a:gd name="T3" fmla="*/ 129 h 12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22" h="129">
                <a:moveTo>
                  <a:pt x="222" y="0"/>
                </a:moveTo>
                <a:cubicBezTo>
                  <a:pt x="152" y="35"/>
                  <a:pt x="76" y="78"/>
                  <a:pt x="0" y="129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Freeform 14">
            <a:extLst>
              <a:ext uri="{FF2B5EF4-FFF2-40B4-BE49-F238E27FC236}">
                <a16:creationId xmlns:a16="http://schemas.microsoft.com/office/drawing/2014/main" id="{89AFE9DD-0792-4B98-B4EB-97ACA17E6A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701" y="-6705"/>
            <a:ext cx="595313" cy="352734"/>
          </a:xfrm>
          <a:custGeom>
            <a:avLst/>
            <a:gdLst>
              <a:gd name="T0" fmla="*/ 125 w 125"/>
              <a:gd name="T1" fmla="*/ 0 h 74"/>
              <a:gd name="T2" fmla="*/ 0 w 125"/>
              <a:gd name="T3" fmla="*/ 74 h 7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25" h="74">
                <a:moveTo>
                  <a:pt x="125" y="0"/>
                </a:moveTo>
                <a:cubicBezTo>
                  <a:pt x="85" y="22"/>
                  <a:pt x="43" y="47"/>
                  <a:pt x="0" y="74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Freeform 16">
            <a:extLst>
              <a:ext uri="{FF2B5EF4-FFF2-40B4-BE49-F238E27FC236}">
                <a16:creationId xmlns:a16="http://schemas.microsoft.com/office/drawing/2014/main" id="{3981F5C4-9AE1-404E-AF44-A4E6DB374F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1916"/>
            <a:ext cx="357188" cy="213875"/>
          </a:xfrm>
          <a:custGeom>
            <a:avLst/>
            <a:gdLst>
              <a:gd name="T0" fmla="*/ 75 w 75"/>
              <a:gd name="T1" fmla="*/ 0 h 45"/>
              <a:gd name="T2" fmla="*/ 0 w 75"/>
              <a:gd name="T3" fmla="*/ 45 h 4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75" h="45">
                <a:moveTo>
                  <a:pt x="75" y="0"/>
                </a:moveTo>
                <a:cubicBezTo>
                  <a:pt x="50" y="14"/>
                  <a:pt x="25" y="29"/>
                  <a:pt x="0" y="45"/>
                </a:cubicBezTo>
              </a:path>
            </a:pathLst>
          </a:custGeom>
          <a:noFill/>
          <a:ln w="12700" cap="flat">
            <a:solidFill>
              <a:schemeClr val="tx1">
                <a:alpha val="20000"/>
              </a:schemeClr>
            </a:solidFill>
            <a:prstDash val="dash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Freeform 11">
            <a:extLst>
              <a:ext uri="{FF2B5EF4-FFF2-40B4-BE49-F238E27FC236}">
                <a16:creationId xmlns:a16="http://schemas.microsoft.com/office/drawing/2014/main" id="{763C1781-8726-4FAC-8C45-FF40376BE4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426601" y="-1916"/>
            <a:ext cx="5788025" cy="6847184"/>
          </a:xfrm>
          <a:custGeom>
            <a:avLst/>
            <a:gdLst>
              <a:gd name="T0" fmla="*/ 1094 w 1216"/>
              <a:gd name="T1" fmla="*/ 1436 h 1436"/>
              <a:gd name="T2" fmla="*/ 709 w 1216"/>
              <a:gd name="T3" fmla="*/ 551 h 1436"/>
              <a:gd name="T4" fmla="*/ 0 w 1216"/>
              <a:gd name="T5" fmla="*/ 0 h 14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16" h="1436">
                <a:moveTo>
                  <a:pt x="1094" y="1436"/>
                </a:moveTo>
                <a:cubicBezTo>
                  <a:pt x="1216" y="1114"/>
                  <a:pt x="904" y="770"/>
                  <a:pt x="709" y="551"/>
                </a:cubicBezTo>
                <a:cubicBezTo>
                  <a:pt x="509" y="327"/>
                  <a:pt x="274" y="127"/>
                  <a:pt x="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Freeform 21">
            <a:extLst>
              <a:ext uri="{FF2B5EF4-FFF2-40B4-BE49-F238E27FC236}">
                <a16:creationId xmlns:a16="http://schemas.microsoft.com/office/drawing/2014/main" id="{301491B5-56C7-43DC-A3D9-861EECCA05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235014" y="2872"/>
            <a:ext cx="2951163" cy="2555325"/>
          </a:xfrm>
          <a:custGeom>
            <a:avLst/>
            <a:gdLst>
              <a:gd name="T0" fmla="*/ 620 w 620"/>
              <a:gd name="T1" fmla="*/ 536 h 536"/>
              <a:gd name="T2" fmla="*/ 0 w 620"/>
              <a:gd name="T3" fmla="*/ 0 h 53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620" h="536">
                <a:moveTo>
                  <a:pt x="620" y="536"/>
                </a:moveTo>
                <a:cubicBezTo>
                  <a:pt x="404" y="314"/>
                  <a:pt x="196" y="138"/>
                  <a:pt x="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EB7252-72D3-4753-AF13-071637C272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48168" y="1685605"/>
            <a:ext cx="2926080" cy="1630269"/>
          </a:xfrm>
        </p:spPr>
        <p:txBody>
          <a:bodyPr>
            <a:normAutofit/>
          </a:bodyPr>
          <a:lstStyle/>
          <a:p>
            <a:pPr algn="l"/>
            <a:r>
              <a:rPr lang="en-US" sz="4800" dirty="0">
                <a:solidFill>
                  <a:srgbClr val="404040"/>
                </a:solidFill>
                <a:latin typeface="Bodoni MT" panose="02070603080606020203" pitchFamily="18" charset="0"/>
              </a:rPr>
              <a:t>Lecture 2</a:t>
            </a:r>
            <a:br>
              <a:rPr lang="en-US" sz="4800" dirty="0">
                <a:solidFill>
                  <a:srgbClr val="404040"/>
                </a:solidFill>
                <a:latin typeface="Bodoni MT" panose="02070603080606020203" pitchFamily="18" charset="0"/>
              </a:rPr>
            </a:br>
            <a:endParaRPr lang="en-US" sz="4800" dirty="0">
              <a:solidFill>
                <a:srgbClr val="404040"/>
              </a:solidFill>
              <a:latin typeface="Bodoni MT" panose="02070603080606020203" pitchFamily="18" charset="0"/>
            </a:endParaRPr>
          </a:p>
        </p:txBody>
      </p:sp>
      <p:sp>
        <p:nvSpPr>
          <p:cNvPr id="40" name="Freeform 22">
            <a:extLst>
              <a:ext uri="{FF2B5EF4-FFF2-40B4-BE49-F238E27FC236}">
                <a16:creationId xmlns:a16="http://schemas.microsoft.com/office/drawing/2014/main" id="{237E2353-22DF-46E0-A200-FB30F8F394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020826" y="-1916"/>
            <a:ext cx="2165350" cy="1358265"/>
          </a:xfrm>
          <a:custGeom>
            <a:avLst/>
            <a:gdLst>
              <a:gd name="T0" fmla="*/ 0 w 455"/>
              <a:gd name="T1" fmla="*/ 0 h 285"/>
              <a:gd name="T2" fmla="*/ 455 w 455"/>
              <a:gd name="T3" fmla="*/ 285 h 28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55" h="285">
                <a:moveTo>
                  <a:pt x="0" y="0"/>
                </a:moveTo>
                <a:cubicBezTo>
                  <a:pt x="153" y="85"/>
                  <a:pt x="308" y="180"/>
                  <a:pt x="455" y="285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Freeform 23">
            <a:extLst>
              <a:ext uri="{FF2B5EF4-FFF2-40B4-BE49-F238E27FC236}">
                <a16:creationId xmlns:a16="http://schemas.microsoft.com/office/drawing/2014/main" id="{DD6138DB-057B-45F7-A5F4-E7BFDA20D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90826" y="-1916"/>
            <a:ext cx="895350" cy="534687"/>
          </a:xfrm>
          <a:custGeom>
            <a:avLst/>
            <a:gdLst>
              <a:gd name="T0" fmla="*/ 0 w 188"/>
              <a:gd name="T1" fmla="*/ 0 h 112"/>
              <a:gd name="T2" fmla="*/ 188 w 188"/>
              <a:gd name="T3" fmla="*/ 112 h 11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88" h="112">
                <a:moveTo>
                  <a:pt x="0" y="0"/>
                </a:moveTo>
                <a:cubicBezTo>
                  <a:pt x="63" y="36"/>
                  <a:pt x="126" y="73"/>
                  <a:pt x="188" y="112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79A54AB1-B64F-4843-BFAB-81CB74E66B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31529">
            <a:off x="752078" y="2218040"/>
            <a:ext cx="4418757" cy="4259609"/>
          </a:xfrm>
          <a:custGeom>
            <a:avLst/>
            <a:gdLst>
              <a:gd name="connsiteX0" fmla="*/ 404107 w 4507111"/>
              <a:gd name="connsiteY0" fmla="*/ 0 h 4344781"/>
              <a:gd name="connsiteX1" fmla="*/ 371857 w 4507111"/>
              <a:gd name="connsiteY1" fmla="*/ 117359 h 4344781"/>
              <a:gd name="connsiteX2" fmla="*/ 307833 w 4507111"/>
              <a:gd name="connsiteY2" fmla="*/ 632970 h 4344781"/>
              <a:gd name="connsiteX3" fmla="*/ 3569418 w 4507111"/>
              <a:gd name="connsiteY3" fmla="*/ 4141149 h 4344781"/>
              <a:gd name="connsiteX4" fmla="*/ 4440861 w 4507111"/>
              <a:gd name="connsiteY4" fmla="*/ 4332480 h 4344781"/>
              <a:gd name="connsiteX5" fmla="*/ 4507111 w 4507111"/>
              <a:gd name="connsiteY5" fmla="*/ 4341752 h 4344781"/>
              <a:gd name="connsiteX6" fmla="*/ 4296045 w 4507111"/>
              <a:gd name="connsiteY6" fmla="*/ 4344781 h 4344781"/>
              <a:gd name="connsiteX7" fmla="*/ 3749565 w 4507111"/>
              <a:gd name="connsiteY7" fmla="*/ 4321853 h 4344781"/>
              <a:gd name="connsiteX8" fmla="*/ 36764 w 4507111"/>
              <a:gd name="connsiteY8" fmla="*/ 1629794 h 4344781"/>
              <a:gd name="connsiteX9" fmla="*/ 300069 w 4507111"/>
              <a:gd name="connsiteY9" fmla="*/ 144750 h 434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07111" h="4344781">
                <a:moveTo>
                  <a:pt x="404107" y="0"/>
                </a:moveTo>
                <a:lnTo>
                  <a:pt x="371857" y="117359"/>
                </a:lnTo>
                <a:cubicBezTo>
                  <a:pt x="333827" y="278567"/>
                  <a:pt x="311875" y="450459"/>
                  <a:pt x="307833" y="632970"/>
                </a:cubicBezTo>
                <a:cubicBezTo>
                  <a:pt x="264711" y="2579752"/>
                  <a:pt x="2253987" y="3769243"/>
                  <a:pt x="3569418" y="4141149"/>
                </a:cubicBezTo>
                <a:cubicBezTo>
                  <a:pt x="3816061" y="4210881"/>
                  <a:pt x="4114807" y="4279754"/>
                  <a:pt x="4440861" y="4332480"/>
                </a:cubicBezTo>
                <a:lnTo>
                  <a:pt x="4507111" y="4341752"/>
                </a:lnTo>
                <a:lnTo>
                  <a:pt x="4296045" y="4344781"/>
                </a:lnTo>
                <a:cubicBezTo>
                  <a:pt x="4097363" y="4343711"/>
                  <a:pt x="3912623" y="4335104"/>
                  <a:pt x="3749565" y="4321853"/>
                </a:cubicBezTo>
                <a:cubicBezTo>
                  <a:pt x="2445102" y="4215850"/>
                  <a:pt x="356405" y="3466499"/>
                  <a:pt x="36764" y="1629794"/>
                </a:cubicBezTo>
                <a:cubicBezTo>
                  <a:pt x="-63123" y="1055823"/>
                  <a:pt x="45741" y="555869"/>
                  <a:pt x="300069" y="144750"/>
                </a:cubicBez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pic>
        <p:nvPicPr>
          <p:cNvPr id="13" name="Picture 12" descr="A close up of a sign&#10;&#10;Description automatically generated">
            <a:extLst>
              <a:ext uri="{FF2B5EF4-FFF2-40B4-BE49-F238E27FC236}">
                <a16:creationId xmlns:a16="http://schemas.microsoft.com/office/drawing/2014/main" id="{854BFE8E-05CD-4D1B-83F4-727D12F5EC9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10" r="7976"/>
          <a:stretch/>
        </p:blipFill>
        <p:spPr>
          <a:xfrm>
            <a:off x="921910" y="465243"/>
            <a:ext cx="7761924" cy="5343065"/>
          </a:xfrm>
          <a:custGeom>
            <a:avLst/>
            <a:gdLst>
              <a:gd name="connsiteX0" fmla="*/ 3025687 w 7761924"/>
              <a:gd name="connsiteY0" fmla="*/ 76 h 5343065"/>
              <a:gd name="connsiteX1" fmla="*/ 3372722 w 7761924"/>
              <a:gd name="connsiteY1" fmla="*/ 16088 h 5343065"/>
              <a:gd name="connsiteX2" fmla="*/ 7761924 w 7761924"/>
              <a:gd name="connsiteY2" fmla="*/ 3316816 h 5343065"/>
              <a:gd name="connsiteX3" fmla="*/ 3701109 w 7761924"/>
              <a:gd name="connsiteY3" fmla="*/ 5320611 h 5343065"/>
              <a:gd name="connsiteX4" fmla="*/ 36290 w 7761924"/>
              <a:gd name="connsiteY4" fmla="*/ 2696959 h 5343065"/>
              <a:gd name="connsiteX5" fmla="*/ 3025687 w 7761924"/>
              <a:gd name="connsiteY5" fmla="*/ 76 h 5343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61924" h="5343065">
                <a:moveTo>
                  <a:pt x="3025687" y="76"/>
                </a:moveTo>
                <a:cubicBezTo>
                  <a:pt x="3140786" y="756"/>
                  <a:pt x="3256631" y="6055"/>
                  <a:pt x="3372722" y="16088"/>
                </a:cubicBezTo>
                <a:cubicBezTo>
                  <a:pt x="5230178" y="176616"/>
                  <a:pt x="7761924" y="1424594"/>
                  <a:pt x="7761924" y="3316816"/>
                </a:cubicBezTo>
                <a:cubicBezTo>
                  <a:pt x="7646022" y="5237647"/>
                  <a:pt x="4988715" y="5423921"/>
                  <a:pt x="3701109" y="5320611"/>
                </a:cubicBezTo>
                <a:cubicBezTo>
                  <a:pt x="2413504" y="5217301"/>
                  <a:pt x="351800" y="4486992"/>
                  <a:pt x="36290" y="2696959"/>
                </a:cubicBezTo>
                <a:cubicBezTo>
                  <a:pt x="-259500" y="1018804"/>
                  <a:pt x="1299198" y="-10133"/>
                  <a:pt x="3025687" y="76"/>
                </a:cubicBezTo>
                <a:close/>
              </a:path>
            </a:pathLst>
          </a:cu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FB66597-26DD-423B-B316-8008C4DA0DB7}"/>
              </a:ext>
            </a:extLst>
          </p:cNvPr>
          <p:cNvSpPr/>
          <p:nvPr/>
        </p:nvSpPr>
        <p:spPr>
          <a:xfrm>
            <a:off x="8975912" y="2501871"/>
            <a:ext cx="2785449" cy="5632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itle 1">
            <a:extLst>
              <a:ext uri="{FF2B5EF4-FFF2-40B4-BE49-F238E27FC236}">
                <a16:creationId xmlns:a16="http://schemas.microsoft.com/office/drawing/2014/main" id="{5A9D3EA0-DED2-43D0-9744-2B45193A7EE7}"/>
              </a:ext>
            </a:extLst>
          </p:cNvPr>
          <p:cNvSpPr txBox="1">
            <a:spLocks/>
          </p:cNvSpPr>
          <p:nvPr/>
        </p:nvSpPr>
        <p:spPr>
          <a:xfrm>
            <a:off x="8935293" y="1905045"/>
            <a:ext cx="2901929" cy="16492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50" dirty="0">
                <a:solidFill>
                  <a:srgbClr val="A71B86"/>
                </a:solidFill>
                <a:latin typeface="Corbel" panose="020B0503020204020204" pitchFamily="34" charset="0"/>
              </a:rPr>
              <a:t>Produced by Dr. Worldwide</a:t>
            </a:r>
            <a:r>
              <a:rPr lang="en-US" sz="1850" dirty="0">
                <a:solidFill>
                  <a:srgbClr val="A71B86"/>
                </a:solidFill>
                <a:latin typeface="Bodoni MT" panose="02070603080606020203" pitchFamily="18" charset="0"/>
              </a:rPr>
              <a:t> </a:t>
            </a:r>
          </a:p>
          <a:p>
            <a:endParaRPr lang="en-US" sz="1200" i="1" dirty="0">
              <a:solidFill>
                <a:srgbClr val="11B29F"/>
              </a:solidFill>
              <a:latin typeface="Bodoni MT" panose="02070603080606020203" pitchFamily="18" charset="0"/>
            </a:endParaRPr>
          </a:p>
          <a:p>
            <a:pPr algn="l"/>
            <a:r>
              <a:rPr lang="en-US" sz="1600" i="1" dirty="0">
                <a:solidFill>
                  <a:srgbClr val="11B29F"/>
                </a:solidFill>
                <a:latin typeface="Bodoni MT" panose="02070603080606020203" pitchFamily="18" charset="0"/>
              </a:rPr>
              <a:t>            </a:t>
            </a:r>
            <a:r>
              <a:rPr lang="en-US" sz="1600" i="1" dirty="0">
                <a:solidFill>
                  <a:srgbClr val="11B29F"/>
                </a:solidFill>
                <a:latin typeface="Corbel" panose="020B0503020204020204" pitchFamily="34" charset="0"/>
              </a:rPr>
              <a:t>Welcome to the 305</a:t>
            </a:r>
            <a:br>
              <a:rPr lang="en-US" sz="1800" dirty="0">
                <a:solidFill>
                  <a:srgbClr val="A71B86"/>
                </a:solidFill>
                <a:latin typeface="Bodoni MT" panose="02070603080606020203" pitchFamily="18" charset="0"/>
              </a:rPr>
            </a:br>
            <a:endParaRPr lang="en-US" sz="1800" dirty="0">
              <a:solidFill>
                <a:srgbClr val="A71B86"/>
              </a:solidFill>
              <a:latin typeface="Bodoni MT" panose="02070603080606020203" pitchFamily="18" charset="0"/>
            </a:endParaRPr>
          </a:p>
        </p:txBody>
      </p:sp>
      <p:pic>
        <p:nvPicPr>
          <p:cNvPr id="19" name="Graphic 18" descr="Palm tree">
            <a:extLst>
              <a:ext uri="{FF2B5EF4-FFF2-40B4-BE49-F238E27FC236}">
                <a16:creationId xmlns:a16="http://schemas.microsoft.com/office/drawing/2014/main" id="{71D5D4F6-63F8-427F-8645-71A110142F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277600" y="1586339"/>
            <a:ext cx="914400" cy="9144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6977B213-C8D7-4BCD-A019-A70288424B23}"/>
              </a:ext>
            </a:extLst>
          </p:cNvPr>
          <p:cNvSpPr txBox="1"/>
          <p:nvPr/>
        </p:nvSpPr>
        <p:spPr>
          <a:xfrm>
            <a:off x="10083888" y="2486517"/>
            <a:ext cx="6354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Bodoni MT" panose="02070603080606020203" pitchFamily="18" charset="0"/>
              </a:rPr>
              <a:t>~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4F5FE18-CE23-4924-975B-7B54F9F118DD}"/>
              </a:ext>
            </a:extLst>
          </p:cNvPr>
          <p:cNvSpPr txBox="1"/>
          <p:nvPr/>
        </p:nvSpPr>
        <p:spPr>
          <a:xfrm rot="10800000">
            <a:off x="9996763" y="2505670"/>
            <a:ext cx="6354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Bodoni MT" panose="02070603080606020203" pitchFamily="18" charset="0"/>
              </a:rPr>
              <a:t>~</a:t>
            </a:r>
          </a:p>
        </p:txBody>
      </p:sp>
    </p:spTree>
    <p:extLst>
      <p:ext uri="{BB962C8B-B14F-4D97-AF65-F5344CB8AC3E}">
        <p14:creationId xmlns:p14="http://schemas.microsoft.com/office/powerpoint/2010/main" val="17430912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Production of Pottery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838199" y="1957466"/>
            <a:ext cx="485365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Plotting the feasible region (Continued)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A71B86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A71B86"/>
              </a:solidFill>
              <a:latin typeface="Corbel" panose="020B0503020204020204" pitchFamily="34" charset="0"/>
            </a:endParaRP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5756290-5495-4E8E-9B37-5A4F9606291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48024" y="2450321"/>
            <a:ext cx="3352701" cy="3965214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99BF6D7-5293-4B15-84A4-529CF782F8F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19584" y="2447247"/>
            <a:ext cx="3231211" cy="3965214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53C9473-1D12-4555-8A72-B8967672598E}"/>
              </a:ext>
            </a:extLst>
          </p:cNvPr>
          <p:cNvCxnSpPr/>
          <p:nvPr/>
        </p:nvCxnSpPr>
        <p:spPr>
          <a:xfrm>
            <a:off x="4832493" y="4402959"/>
            <a:ext cx="652182" cy="0"/>
          </a:xfrm>
          <a:prstGeom prst="straightConnector1">
            <a:avLst/>
          </a:prstGeom>
          <a:ln w="38100">
            <a:solidFill>
              <a:srgbClr val="A71B8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51270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Production of Pottery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/>
              <p:nvPr/>
            </p:nvSpPr>
            <p:spPr>
              <a:xfrm>
                <a:off x="838199" y="1957466"/>
                <a:ext cx="4853655" cy="2554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Find the corners of the feasible region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Origin: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(0,0)</m:t>
                    </m:r>
                  </m:oMath>
                </a14:m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Intercepts: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(0,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20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 &amp;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,0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Intersection Point: </a:t>
                </a:r>
                <a14:m>
                  <m:oMath xmlns:m="http://schemas.openxmlformats.org/officeDocument/2006/math">
                    <m:r>
                      <a:rPr lang="en-US" sz="2000" b="0" i="0" dirty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000" b="0" i="1" dirty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8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A71B86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A71B86"/>
                  </a:solidFill>
                  <a:latin typeface="Corbel" panose="020B0503020204020204" pitchFamily="34" charset="0"/>
                </a:endParaRPr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1957466"/>
                <a:ext cx="4853655" cy="2554545"/>
              </a:xfrm>
              <a:prstGeom prst="rect">
                <a:avLst/>
              </a:prstGeom>
              <a:blipFill>
                <a:blip r:embed="rId4"/>
                <a:stretch>
                  <a:fillRect l="-1004" t="-11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99BF6D7-5293-4B15-84A4-529CF782F8F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08550" y="2149775"/>
            <a:ext cx="2783454" cy="3415744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F006AF64-80A8-4D24-8405-F26C0629A16F}"/>
              </a:ext>
            </a:extLst>
          </p:cNvPr>
          <p:cNvSpPr/>
          <p:nvPr/>
        </p:nvSpPr>
        <p:spPr>
          <a:xfrm>
            <a:off x="7147899" y="4075382"/>
            <a:ext cx="241302" cy="241302"/>
          </a:xfrm>
          <a:prstGeom prst="ellipse">
            <a:avLst/>
          </a:prstGeom>
          <a:noFill/>
          <a:ln w="38100">
            <a:solidFill>
              <a:srgbClr val="A71B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FD03345-C57C-4160-AAB0-2B52F2AA8322}"/>
              </a:ext>
            </a:extLst>
          </p:cNvPr>
          <p:cNvSpPr/>
          <p:nvPr/>
        </p:nvSpPr>
        <p:spPr>
          <a:xfrm>
            <a:off x="8749375" y="5174068"/>
            <a:ext cx="241302" cy="241302"/>
          </a:xfrm>
          <a:prstGeom prst="ellipse">
            <a:avLst/>
          </a:prstGeom>
          <a:noFill/>
          <a:ln w="38100">
            <a:solidFill>
              <a:srgbClr val="A71B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0CC7ACF9-FA54-4825-B65A-ECDBDEE30747}"/>
              </a:ext>
            </a:extLst>
          </p:cNvPr>
          <p:cNvSpPr/>
          <p:nvPr/>
        </p:nvSpPr>
        <p:spPr>
          <a:xfrm>
            <a:off x="7147899" y="5200227"/>
            <a:ext cx="241302" cy="241302"/>
          </a:xfrm>
          <a:prstGeom prst="ellipse">
            <a:avLst/>
          </a:prstGeom>
          <a:noFill/>
          <a:ln w="38100">
            <a:solidFill>
              <a:srgbClr val="A71B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FEE51A91-6D89-41F4-921D-37100DC2E417}"/>
              </a:ext>
            </a:extLst>
          </p:cNvPr>
          <p:cNvSpPr/>
          <p:nvPr/>
        </p:nvSpPr>
        <p:spPr>
          <a:xfrm>
            <a:off x="8418451" y="4767680"/>
            <a:ext cx="241302" cy="241302"/>
          </a:xfrm>
          <a:prstGeom prst="ellipse">
            <a:avLst/>
          </a:prstGeom>
          <a:noFill/>
          <a:ln w="38100">
            <a:solidFill>
              <a:srgbClr val="A71B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972E633E-B2A5-44E4-ADCA-E617EBBC4676}"/>
                  </a:ext>
                </a:extLst>
              </p:cNvPr>
              <p:cNvSpPr txBox="1"/>
              <p:nvPr/>
            </p:nvSpPr>
            <p:spPr>
              <a:xfrm>
                <a:off x="1561558" y="3660175"/>
                <a:ext cx="3997132" cy="3562707"/>
              </a:xfrm>
              <a:prstGeom prst="rect">
                <a:avLst/>
              </a:prstGeom>
              <a:noFill/>
              <a:ln w="38100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lang="en-US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20−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=40−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b="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20</m:t>
                      </m:r>
                    </m:oMath>
                  </m:oMathPara>
                </a14:m>
                <a:endParaRPr lang="en-US" b="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en-US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=20</m:t>
                      </m:r>
                    </m:oMath>
                  </m:oMathPara>
                </a14:m>
                <a:endParaRPr lang="en-US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=24</m:t>
                      </m:r>
                    </m:oMath>
                  </m:oMathPara>
                </a14:m>
                <a:endParaRPr lang="en-US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r>
                  <a:rPr lang="en-US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When x=24,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20−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∗24=8</m:t>
                      </m:r>
                    </m:oMath>
                  </m:oMathPara>
                </a14:m>
                <a:endParaRPr lang="en-US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endParaRPr lang="en-US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endParaRPr lang="en-US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endParaRPr lang="en-US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972E633E-B2A5-44E4-ADCA-E617EBBC46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1558" y="3660175"/>
                <a:ext cx="3997132" cy="3562707"/>
              </a:xfrm>
              <a:prstGeom prst="rect">
                <a:avLst/>
              </a:prstGeom>
              <a:blipFill>
                <a:blip r:embed="rId8"/>
                <a:stretch>
                  <a:fillRect l="-1220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67194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Production of Pottery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838199" y="1957466"/>
            <a:ext cx="7200901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Find the corners of the feasible region (Continued)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Optimal choice of decision variables is one of the corner points around feasible region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Plug into objective function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Find optimal solution and interpret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Ideally, we want to produce 24 bowls and 8 mugs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This decision will lead to a maximum profit of $1360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A71B86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A71B86"/>
              </a:solidFill>
              <a:latin typeface="Corbel" panose="020B0503020204020204" pitchFamily="34" charset="0"/>
            </a:endParaRP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DE0F1EB8-1B78-46D7-ACE3-93DCD8E11B8A}"/>
                  </a:ext>
                </a:extLst>
              </p:cNvPr>
              <p:cNvSpPr txBox="1"/>
              <p:nvPr/>
            </p:nvSpPr>
            <p:spPr>
              <a:xfrm>
                <a:off x="6010835" y="2942393"/>
                <a:ext cx="3781169" cy="1754326"/>
              </a:xfrm>
              <a:prstGeom prst="rect">
                <a:avLst/>
              </a:prstGeom>
              <a:ln w="38100">
                <a:solidFill>
                  <a:srgbClr val="11B29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u="sng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Corner Points and Profit </a:t>
                </a:r>
              </a:p>
              <a:p>
                <a:endParaRPr lang="en-US" dirty="0">
                  <a:solidFill>
                    <a:srgbClr val="A71B86"/>
                  </a:solidFill>
                  <a:latin typeface="Corbel" panose="020B0503020204020204" pitchFamily="34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0,0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→40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+50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=$0</m:t>
                      </m:r>
                    </m:oMath>
                  </m:oMathPara>
                </a14:m>
                <a:endParaRPr lang="en-US" b="0" i="1" dirty="0">
                  <a:solidFill>
                    <a:srgbClr val="404040"/>
                  </a:solidFill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0,20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→40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+50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20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=$1000</m:t>
                      </m:r>
                    </m:oMath>
                  </m:oMathPara>
                </a14:m>
                <a:endParaRPr lang="en-US" b="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30,0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→40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+50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=$1200</m:t>
                      </m:r>
                    </m:oMath>
                  </m:oMathPara>
                </a14:m>
                <a:endParaRPr lang="en-US" b="0" dirty="0">
                  <a:latin typeface="Corbel" panose="020B0503020204020204" pitchFamily="34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24,8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0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40</m:t>
                      </m:r>
                      <m:d>
                        <m:dPr>
                          <m:ctrlPr>
                            <a:rPr lang="en-US" b="0" i="0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0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24</m:t>
                          </m:r>
                        </m:e>
                      </m:d>
                      <m:r>
                        <a:rPr lang="en-US" b="0" i="0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+50</m:t>
                      </m:r>
                      <m:d>
                        <m:dPr>
                          <m:ctrlPr>
                            <a:rPr lang="en-US" b="0" i="0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0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e>
                      </m:d>
                      <m:r>
                        <a:rPr lang="en-US" b="0" i="0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=$1360</m:t>
                      </m:r>
                    </m:oMath>
                  </m:oMathPara>
                </a14:m>
                <a:endParaRPr lang="en-US" b="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DE0F1EB8-1B78-46D7-ACE3-93DCD8E11B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0835" y="2942393"/>
                <a:ext cx="3781169" cy="1754326"/>
              </a:xfrm>
              <a:prstGeom prst="rect">
                <a:avLst/>
              </a:prstGeom>
              <a:blipFill>
                <a:blip r:embed="rId6"/>
                <a:stretch>
                  <a:fillRect t="-1024"/>
                </a:stretch>
              </a:blipFill>
              <a:ln w="38100">
                <a:solidFill>
                  <a:srgbClr val="11B29F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02185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Production of Pottery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/>
              <p:nvPr/>
            </p:nvSpPr>
            <p:spPr>
              <a:xfrm>
                <a:off x="838199" y="1957466"/>
                <a:ext cx="8953805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Another creative look at finding the optimal solution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Recall the objective function: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=40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+50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A71B86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A71B86"/>
                  </a:solidFill>
                  <a:latin typeface="Corbel" panose="020B0503020204020204" pitchFamily="34" charset="0"/>
                </a:endParaRPr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1957466"/>
                <a:ext cx="8953805" cy="2246769"/>
              </a:xfrm>
              <a:prstGeom prst="rect">
                <a:avLst/>
              </a:prstGeom>
              <a:blipFill>
                <a:blip r:embed="rId4"/>
                <a:stretch>
                  <a:fillRect l="-545" t="-13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0279358-9DE7-46AB-8C59-1F7A5856B13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43082" y="2769069"/>
            <a:ext cx="3768385" cy="3646466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45C2F62-F485-45DA-AA62-E4B1BFD421A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08005" y="2769067"/>
            <a:ext cx="3767282" cy="3646465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3CEC691-457B-4FBD-AA80-54EDE8D882EB}"/>
                  </a:ext>
                </a:extLst>
              </p:cNvPr>
              <p:cNvSpPr txBox="1"/>
              <p:nvPr/>
            </p:nvSpPr>
            <p:spPr>
              <a:xfrm>
                <a:off x="2297462" y="5083750"/>
                <a:ext cx="1522984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800=40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+50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3CEC691-457B-4FBD-AA80-54EDE8D882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7462" y="5083750"/>
                <a:ext cx="1522984" cy="307777"/>
              </a:xfrm>
              <a:prstGeom prst="rect">
                <a:avLst/>
              </a:prstGeom>
              <a:blipFill>
                <a:blip r:embed="rId9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2CF2B89-C153-4778-902B-E4056345B9C4}"/>
                  </a:ext>
                </a:extLst>
              </p:cNvPr>
              <p:cNvSpPr txBox="1"/>
              <p:nvPr/>
            </p:nvSpPr>
            <p:spPr>
              <a:xfrm>
                <a:off x="6440923" y="4026835"/>
                <a:ext cx="1553266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800=40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+50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2CF2B89-C153-4778-902B-E4056345B9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0923" y="4026835"/>
                <a:ext cx="1553266" cy="307777"/>
              </a:xfrm>
              <a:prstGeom prst="rect">
                <a:avLst/>
              </a:prstGeom>
              <a:blipFill>
                <a:blip r:embed="rId10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49063C6-000B-4938-862D-91F9193BDF76}"/>
                  </a:ext>
                </a:extLst>
              </p:cNvPr>
              <p:cNvSpPr txBox="1"/>
              <p:nvPr/>
            </p:nvSpPr>
            <p:spPr>
              <a:xfrm>
                <a:off x="6895797" y="4330524"/>
                <a:ext cx="1680706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1200=40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+50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49063C6-000B-4938-862D-91F9193BDF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5797" y="4330524"/>
                <a:ext cx="1680706" cy="307777"/>
              </a:xfrm>
              <a:prstGeom prst="rect">
                <a:avLst/>
              </a:prstGeom>
              <a:blipFill>
                <a:blip r:embed="rId11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C4E7D8C1-B340-4370-84B7-942BC6DDBA86}"/>
                  </a:ext>
                </a:extLst>
              </p:cNvPr>
              <p:cNvSpPr txBox="1"/>
              <p:nvPr/>
            </p:nvSpPr>
            <p:spPr>
              <a:xfrm>
                <a:off x="7153836" y="4628440"/>
                <a:ext cx="1680706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1600=40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+50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C4E7D8C1-B340-4370-84B7-942BC6DDBA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3836" y="4628440"/>
                <a:ext cx="1680706" cy="307777"/>
              </a:xfrm>
              <a:prstGeom prst="rect">
                <a:avLst/>
              </a:prstGeom>
              <a:blipFill>
                <a:blip r:embed="rId12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409E47BD-7E3E-4109-98D2-2568F86C27B6}"/>
                  </a:ext>
                </a:extLst>
              </p:cNvPr>
              <p:cNvSpPr txBox="1"/>
              <p:nvPr/>
            </p:nvSpPr>
            <p:spPr>
              <a:xfrm>
                <a:off x="8408410" y="6037729"/>
                <a:ext cx="168054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409E47BD-7E3E-4109-98D2-2568F86C27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8410" y="6037729"/>
                <a:ext cx="168054" cy="307777"/>
              </a:xfrm>
              <a:prstGeom prst="rect">
                <a:avLst/>
              </a:prstGeom>
              <a:blipFill>
                <a:blip r:embed="rId13"/>
                <a:stretch>
                  <a:fillRect r="-32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7CDBBCE2-B543-4B34-83D4-EB057A3A8942}"/>
                  </a:ext>
                </a:extLst>
              </p:cNvPr>
              <p:cNvSpPr txBox="1"/>
              <p:nvPr/>
            </p:nvSpPr>
            <p:spPr>
              <a:xfrm>
                <a:off x="4276121" y="6042637"/>
                <a:ext cx="168054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7CDBBCE2-B543-4B34-83D4-EB057A3A89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6121" y="6042637"/>
                <a:ext cx="168054" cy="307777"/>
              </a:xfrm>
              <a:prstGeom prst="rect">
                <a:avLst/>
              </a:prstGeom>
              <a:blipFill>
                <a:blip r:embed="rId13"/>
                <a:stretch>
                  <a:fillRect r="-32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9851BC8D-BCC6-445A-9697-47CED68CA98B}"/>
                  </a:ext>
                </a:extLst>
              </p:cNvPr>
              <p:cNvSpPr txBox="1"/>
              <p:nvPr/>
            </p:nvSpPr>
            <p:spPr>
              <a:xfrm>
                <a:off x="1248024" y="3005418"/>
                <a:ext cx="220537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1400" b="0" dirty="0"/>
              </a:p>
            </p:txBody>
          </p:sp>
        </mc:Choice>
        <mc:Fallback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9851BC8D-BCC6-445A-9697-47CED68CA9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8024" y="3005418"/>
                <a:ext cx="220537" cy="307777"/>
              </a:xfrm>
              <a:prstGeom prst="rect">
                <a:avLst/>
              </a:prstGeom>
              <a:blipFill>
                <a:blip r:embed="rId14"/>
                <a:stretch>
                  <a:fillRect r="-13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10348D37-E9FA-46DA-BB98-0D9D293A1CC1}"/>
                  </a:ext>
                </a:extLst>
              </p:cNvPr>
              <p:cNvSpPr txBox="1"/>
              <p:nvPr/>
            </p:nvSpPr>
            <p:spPr>
              <a:xfrm>
                <a:off x="5421094" y="3004665"/>
                <a:ext cx="220537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1400" b="0" dirty="0"/>
              </a:p>
            </p:txBody>
          </p:sp>
        </mc:Choice>
        <mc:Fallback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10348D37-E9FA-46DA-BB98-0D9D293A1C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1094" y="3004665"/>
                <a:ext cx="220537" cy="307777"/>
              </a:xfrm>
              <a:prstGeom prst="rect">
                <a:avLst/>
              </a:prstGeom>
              <a:blipFill>
                <a:blip r:embed="rId15"/>
                <a:stretch>
                  <a:fillRect r="-16667" b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37798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Production of Pottery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/>
              <p:nvPr/>
            </p:nvSpPr>
            <p:spPr>
              <a:xfrm>
                <a:off x="838199" y="1957466"/>
                <a:ext cx="8953805" cy="31700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Another creative look at finding the optimal solution (Continued)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Objective function grows in the direction of the vector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40,50</m:t>
                        </m:r>
                      </m:e>
                    </m:d>
                  </m:oMath>
                </a14:m>
                <a:endParaRPr lang="en-US" sz="2000" b="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Lines that are perpendicular to this vector are 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level curves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In a maximization problem, the optimal solution will be the point in the feasible region farthest in the direction of growth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A71B86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A71B86"/>
                  </a:solidFill>
                  <a:latin typeface="Corbel" panose="020B0503020204020204" pitchFamily="34" charset="0"/>
                </a:endParaRPr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1957466"/>
                <a:ext cx="8953805" cy="3170099"/>
              </a:xfrm>
              <a:prstGeom prst="rect">
                <a:avLst/>
              </a:prstGeom>
              <a:blipFill>
                <a:blip r:embed="rId4"/>
                <a:stretch>
                  <a:fillRect l="-545" t="-9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01DB227-6598-4AEE-95C9-90FA36795EF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10758" y="3623557"/>
            <a:ext cx="2612471" cy="3099108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50226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person standing in front of a stage&#10;&#10;Description automatically generated">
            <a:extLst>
              <a:ext uri="{FF2B5EF4-FFF2-40B4-BE49-F238E27FC236}">
                <a16:creationId xmlns:a16="http://schemas.microsoft.com/office/drawing/2014/main" id="{A42767BB-CAB9-488F-A87D-1DF3B70B00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229083"/>
            <a:ext cx="3292524" cy="1852044"/>
          </a:xfrm>
          <a:prstGeom prst="rect">
            <a:avLst/>
          </a:prstGeom>
        </p:spPr>
      </p:pic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4BDCD00-BA97-40D8-93CD-0A9CA931BE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02080" y="3429000"/>
            <a:ext cx="2636520" cy="0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A person standing on a stage&#10;&#10;Description automatically generated">
            <a:extLst>
              <a:ext uri="{FF2B5EF4-FFF2-40B4-BE49-F238E27FC236}">
                <a16:creationId xmlns:a16="http://schemas.microsoft.com/office/drawing/2014/main" id="{A73B4BD8-20BE-4146-A0D5-358D552EF0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115" y="3777596"/>
            <a:ext cx="3279025" cy="1844451"/>
          </a:xfrm>
          <a:prstGeom prst="rect">
            <a:avLst/>
          </a:prstGeom>
        </p:spPr>
      </p:pic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D631E40-F51C-4828-B23B-DF90351329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A person wearing glasses&#10;&#10;Description automatically generated">
            <a:extLst>
              <a:ext uri="{FF2B5EF4-FFF2-40B4-BE49-F238E27FC236}">
                <a16:creationId xmlns:a16="http://schemas.microsoft.com/office/drawing/2014/main" id="{3EB215C3-B070-46C5-A35F-F59C861644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0096" y="2150324"/>
            <a:ext cx="4468031" cy="2755286"/>
          </a:xfrm>
          <a:prstGeom prst="rect">
            <a:avLst/>
          </a:prstGeom>
        </p:spPr>
      </p:pic>
      <p:sp>
        <p:nvSpPr>
          <p:cNvPr id="41" name="Title 1">
            <a:extLst>
              <a:ext uri="{FF2B5EF4-FFF2-40B4-BE49-F238E27FC236}">
                <a16:creationId xmlns:a16="http://schemas.microsoft.com/office/drawing/2014/main" id="{4975FBE8-E1F1-40A9-A445-CF42DD964411}"/>
              </a:ext>
            </a:extLst>
          </p:cNvPr>
          <p:cNvSpPr txBox="1">
            <a:spLocks/>
          </p:cNvSpPr>
          <p:nvPr/>
        </p:nvSpPr>
        <p:spPr>
          <a:xfrm>
            <a:off x="4647844" y="1278569"/>
            <a:ext cx="4837571" cy="163026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dirty="0">
                <a:solidFill>
                  <a:srgbClr val="404040"/>
                </a:solidFill>
                <a:latin typeface="Bodoni MT" panose="02070603080606020203" pitchFamily="18" charset="0"/>
              </a:rPr>
              <a:t>The End</a:t>
            </a:r>
            <a:br>
              <a:rPr lang="en-US" sz="4800" dirty="0">
                <a:solidFill>
                  <a:srgbClr val="404040"/>
                </a:solidFill>
                <a:latin typeface="Bodoni MT" panose="02070603080606020203" pitchFamily="18" charset="0"/>
              </a:rPr>
            </a:br>
            <a:endParaRPr lang="en-US" sz="4800" dirty="0">
              <a:solidFill>
                <a:srgbClr val="404040"/>
              </a:solidFill>
              <a:latin typeface="Bodoni MT" panose="02070603080606020203" pitchFamily="18" charset="0"/>
            </a:endParaRPr>
          </a:p>
        </p:txBody>
      </p:sp>
      <p:pic>
        <p:nvPicPr>
          <p:cNvPr id="47" name="Picture 46" descr="A close up of a sign&#10;&#10;Description automatically generated">
            <a:extLst>
              <a:ext uri="{FF2B5EF4-FFF2-40B4-BE49-F238E27FC236}">
                <a16:creationId xmlns:a16="http://schemas.microsoft.com/office/drawing/2014/main" id="{4BEB7004-B150-4E0E-A9B4-21AABDFCC80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10" r="7976"/>
          <a:stretch/>
        </p:blipFill>
        <p:spPr>
          <a:xfrm>
            <a:off x="9981400" y="-295748"/>
            <a:ext cx="2938735" cy="2022933"/>
          </a:xfrm>
          <a:custGeom>
            <a:avLst/>
            <a:gdLst>
              <a:gd name="connsiteX0" fmla="*/ 3025687 w 7761924"/>
              <a:gd name="connsiteY0" fmla="*/ 76 h 5343065"/>
              <a:gd name="connsiteX1" fmla="*/ 3372722 w 7761924"/>
              <a:gd name="connsiteY1" fmla="*/ 16088 h 5343065"/>
              <a:gd name="connsiteX2" fmla="*/ 7761924 w 7761924"/>
              <a:gd name="connsiteY2" fmla="*/ 3316816 h 5343065"/>
              <a:gd name="connsiteX3" fmla="*/ 3701109 w 7761924"/>
              <a:gd name="connsiteY3" fmla="*/ 5320611 h 5343065"/>
              <a:gd name="connsiteX4" fmla="*/ 36290 w 7761924"/>
              <a:gd name="connsiteY4" fmla="*/ 2696959 h 5343065"/>
              <a:gd name="connsiteX5" fmla="*/ 3025687 w 7761924"/>
              <a:gd name="connsiteY5" fmla="*/ 76 h 5343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61924" h="5343065">
                <a:moveTo>
                  <a:pt x="3025687" y="76"/>
                </a:moveTo>
                <a:cubicBezTo>
                  <a:pt x="3140786" y="756"/>
                  <a:pt x="3256631" y="6055"/>
                  <a:pt x="3372722" y="16088"/>
                </a:cubicBezTo>
                <a:cubicBezTo>
                  <a:pt x="5230178" y="176616"/>
                  <a:pt x="7761924" y="1424594"/>
                  <a:pt x="7761924" y="3316816"/>
                </a:cubicBezTo>
                <a:cubicBezTo>
                  <a:pt x="7646022" y="5237647"/>
                  <a:pt x="4988715" y="5423921"/>
                  <a:pt x="3701109" y="5320611"/>
                </a:cubicBezTo>
                <a:cubicBezTo>
                  <a:pt x="2413504" y="5217301"/>
                  <a:pt x="351800" y="4486992"/>
                  <a:pt x="36290" y="2696959"/>
                </a:cubicBezTo>
                <a:cubicBezTo>
                  <a:pt x="-259500" y="1018804"/>
                  <a:pt x="1299198" y="-10133"/>
                  <a:pt x="3025687" y="76"/>
                </a:cubicBezTo>
                <a:close/>
              </a:path>
            </a:pathLst>
          </a:cu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76DA99BA-A459-4321-827E-6ACCBD243DD0}"/>
              </a:ext>
            </a:extLst>
          </p:cNvPr>
          <p:cNvSpPr/>
          <p:nvPr/>
        </p:nvSpPr>
        <p:spPr>
          <a:xfrm rot="16200000">
            <a:off x="2494994" y="3378162"/>
            <a:ext cx="4364682" cy="123079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AD5EDD9-A3CF-48A9-BE75-6B7CD3111F3C}"/>
              </a:ext>
            </a:extLst>
          </p:cNvPr>
          <p:cNvSpPr/>
          <p:nvPr/>
        </p:nvSpPr>
        <p:spPr>
          <a:xfrm>
            <a:off x="1296205" y="3367034"/>
            <a:ext cx="3006060" cy="136562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4A910BA-78D0-4350-8253-60C9942DD877}"/>
              </a:ext>
            </a:extLst>
          </p:cNvPr>
          <p:cNvGrpSpPr/>
          <p:nvPr/>
        </p:nvGrpSpPr>
        <p:grpSpPr>
          <a:xfrm>
            <a:off x="9048882" y="2203230"/>
            <a:ext cx="3453201" cy="3376201"/>
            <a:chOff x="9048882" y="2203230"/>
            <a:chExt cx="3453201" cy="3376201"/>
          </a:xfrm>
        </p:grpSpPr>
        <p:pic>
          <p:nvPicPr>
            <p:cNvPr id="52" name="Graphic 51" descr="Palm tree">
              <a:extLst>
                <a:ext uri="{FF2B5EF4-FFF2-40B4-BE49-F238E27FC236}">
                  <a16:creationId xmlns:a16="http://schemas.microsoft.com/office/drawing/2014/main" id="{FF8FCA4F-1B2E-41BD-8E05-4A774DCB735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259414" y="2336762"/>
              <a:ext cx="3242669" cy="3242669"/>
            </a:xfrm>
            <a:prstGeom prst="rect">
              <a:avLst/>
            </a:prstGeom>
          </p:spPr>
        </p:pic>
        <p:pic>
          <p:nvPicPr>
            <p:cNvPr id="51" name="Graphic 50" descr="Palm tree">
              <a:extLst>
                <a:ext uri="{FF2B5EF4-FFF2-40B4-BE49-F238E27FC236}">
                  <a16:creationId xmlns:a16="http://schemas.microsoft.com/office/drawing/2014/main" id="{3E7EE49C-ACCF-4CDB-90B5-F2EB5436440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162849" y="2283856"/>
              <a:ext cx="3242669" cy="3242669"/>
            </a:xfrm>
            <a:prstGeom prst="rect">
              <a:avLst/>
            </a:prstGeom>
          </p:spPr>
        </p:pic>
        <p:pic>
          <p:nvPicPr>
            <p:cNvPr id="50" name="Graphic 49" descr="Palm tree">
              <a:extLst>
                <a:ext uri="{FF2B5EF4-FFF2-40B4-BE49-F238E27FC236}">
                  <a16:creationId xmlns:a16="http://schemas.microsoft.com/office/drawing/2014/main" id="{E53917E4-E875-4D1B-9B2B-8BB76AA830F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9048882" y="2203230"/>
              <a:ext cx="3242669" cy="3242669"/>
            </a:xfrm>
            <a:prstGeom prst="rect">
              <a:avLst/>
            </a:prstGeom>
          </p:spPr>
        </p:pic>
      </p:grpSp>
      <p:sp>
        <p:nvSpPr>
          <p:cNvPr id="53" name="Title 1">
            <a:extLst>
              <a:ext uri="{FF2B5EF4-FFF2-40B4-BE49-F238E27FC236}">
                <a16:creationId xmlns:a16="http://schemas.microsoft.com/office/drawing/2014/main" id="{FAA300DC-78B4-42A4-AEB5-8F180BD7ED54}"/>
              </a:ext>
            </a:extLst>
          </p:cNvPr>
          <p:cNvSpPr txBox="1">
            <a:spLocks/>
          </p:cNvSpPr>
          <p:nvPr/>
        </p:nvSpPr>
        <p:spPr>
          <a:xfrm>
            <a:off x="4745327" y="4200002"/>
            <a:ext cx="4837571" cy="1630269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dirty="0">
                <a:solidFill>
                  <a:srgbClr val="404040"/>
                </a:solidFill>
                <a:latin typeface="Bodoni MT" panose="02070603080606020203" pitchFamily="18" charset="0"/>
              </a:rPr>
              <a:t>Dale</a:t>
            </a:r>
          </a:p>
        </p:txBody>
      </p:sp>
    </p:spTree>
    <p:extLst>
      <p:ext uri="{BB962C8B-B14F-4D97-AF65-F5344CB8AC3E}">
        <p14:creationId xmlns:p14="http://schemas.microsoft.com/office/powerpoint/2010/main" val="3890872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Excel: Break-Even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/>
              <p:nvPr/>
            </p:nvSpPr>
            <p:spPr>
              <a:xfrm>
                <a:off x="838199" y="1957466"/>
                <a:ext cx="9048941" cy="27415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Download 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BreakEven.xlsx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from website link called 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Sheet 1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A71B86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Enter fixed cost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), variable cost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), and price 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)</a:t>
                </a:r>
              </a:p>
              <a:p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Corbel" panose="020B0503020204020204" pitchFamily="34" charset="0"/>
                  </a:rPr>
                  <a:t>Excel formula  used to  find break-even point 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A71B86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A71B86"/>
                  </a:solidFill>
                  <a:latin typeface="Corbel" panose="020B0503020204020204" pitchFamily="34" charset="0"/>
                </a:endParaRPr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1957466"/>
                <a:ext cx="9048941" cy="2741520"/>
              </a:xfrm>
              <a:prstGeom prst="rect">
                <a:avLst/>
              </a:prstGeom>
              <a:blipFill>
                <a:blip r:embed="rId4"/>
                <a:stretch>
                  <a:fillRect l="-539" t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E1A6991-74C6-4AE6-AE97-D101ABD91ED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48978" y="3803308"/>
            <a:ext cx="3337316" cy="2741520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E4C5774-118B-46E5-B21C-2F9E488563F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73537" y="4932562"/>
            <a:ext cx="4304488" cy="508071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96AFF7B-1DE8-4C17-97BF-6BB646D9764E}"/>
              </a:ext>
            </a:extLst>
          </p:cNvPr>
          <p:cNvCxnSpPr>
            <a:cxnSpLocks/>
          </p:cNvCxnSpPr>
          <p:nvPr/>
        </p:nvCxnSpPr>
        <p:spPr>
          <a:xfrm flipV="1">
            <a:off x="4661660" y="5304916"/>
            <a:ext cx="796819" cy="1055969"/>
          </a:xfrm>
          <a:prstGeom prst="straightConnector1">
            <a:avLst/>
          </a:prstGeom>
          <a:ln w="57150">
            <a:solidFill>
              <a:srgbClr val="A71B8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0633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Excel: Break-Even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838199" y="1957466"/>
            <a:ext cx="9048941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Use of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Excel QM 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software for break-even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Begin by opening Excel QM software from computer shortcut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Select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Excel QM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 tab and select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Alphabetical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In drop down menu, select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Break-even Analysis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 and then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Breakeven (Cost vs Revenue)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Enter name of report, sheet title, and insert checkmark for graph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A71B86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A71B86"/>
              </a:solidFill>
              <a:latin typeface="Corbel" panose="020B0503020204020204" pitchFamily="34" charset="0"/>
            </a:endParaRP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1CF8464-4DEE-431D-81BD-E9132A9D756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51770" y="3660460"/>
            <a:ext cx="7162596" cy="1106947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82013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Excel: Break-Even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838199" y="1957466"/>
            <a:ext cx="904894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A71B86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A71B86"/>
              </a:solidFill>
              <a:latin typeface="Corbel" panose="020B0503020204020204" pitchFamily="34" charset="0"/>
            </a:endParaRP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8372708-1266-45DA-BB8D-C2CA78A93ED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3934" y="2104184"/>
            <a:ext cx="4167341" cy="3997396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767B8B0-40FB-4F60-9684-C3BDA342985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81029" y="3600584"/>
            <a:ext cx="5610975" cy="1688364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550609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Linear Programming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838199" y="1957466"/>
            <a:ext cx="904894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Linear programming 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is the process of optimizing a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linear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 objective function subject to </a:t>
            </a:r>
            <a:r>
              <a:rPr lang="en-US" sz="2000" dirty="0">
                <a:solidFill>
                  <a:srgbClr val="A71B86"/>
                </a:solidFill>
                <a:latin typeface="Corbel" panose="020B0503020204020204" pitchFamily="34" charset="0"/>
              </a:rPr>
              <a:t>linear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 constraints.</a:t>
            </a:r>
          </a:p>
          <a:p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Seven steps of linear programming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Define the decision variables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Define the linear objective function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Use linear inequalities to define constraints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Graph resulting system of inequalities (use lines and shading)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Find the corners of the region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Substitute the coordinates of each corner into the objective function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Select the appropriate result based on when the objective function is optimized (either maximized or </a:t>
            </a:r>
            <a:r>
              <a:rPr lang="en-US" sz="2000" dirty="0" err="1">
                <a:solidFill>
                  <a:srgbClr val="404040"/>
                </a:solidFill>
                <a:latin typeface="Corbel" panose="020B0503020204020204" pitchFamily="34" charset="0"/>
              </a:rPr>
              <a:t>mininized</a:t>
            </a: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) and interpret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A71B86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A71B86"/>
              </a:solidFill>
              <a:latin typeface="Corbel" panose="020B0503020204020204" pitchFamily="34" charset="0"/>
            </a:endParaRP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929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Production of Pottery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838199" y="1957466"/>
            <a:ext cx="9048941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Beaver Creek Pottery produces the hottest clay bowls and mugs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Bowls require 1 hr. of labor and 4 lbs. of clay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Mugs require 2 hrs. of labor and 3 lbs. of clay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Daily Limitations of resources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40 hrs. of labor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120 lbs. of clay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Profit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Bowls return profit of $40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Mugs return profit of $50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Q: What number of clay bowls and mugs should the company make each day to maximize daily profit?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A71B86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A71B86"/>
              </a:solidFill>
              <a:latin typeface="Corbel" panose="020B0503020204020204" pitchFamily="34" charset="0"/>
            </a:endParaRP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8794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Production of Pottery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/>
              <p:nvPr/>
            </p:nvSpPr>
            <p:spPr>
              <a:xfrm>
                <a:off x="838199" y="1957466"/>
                <a:ext cx="9048941" cy="2862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Decision variables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𝑁𝑢𝑚𝑏𝑒𝑟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𝐵𝑜𝑤𝑙𝑠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𝑡𝑜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𝑃𝑟𝑜𝑑𝑢𝑐𝑒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𝑖𝑛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1 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𝐷𝑎𝑦</m:t>
                    </m:r>
                  </m:oMath>
                </a14:m>
                <a:endParaRPr lang="en-US" sz="2000" b="0" i="1" dirty="0">
                  <a:solidFill>
                    <a:srgbClr val="404040"/>
                  </a:solidFill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𝑁𝑢𝑚𝑏𝑒𝑟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𝑀𝑢𝑔𝑠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𝑡𝑜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𝑃𝑟𝑜𝑑𝑢𝑐𝑒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𝑖𝑛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1 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𝐷𝑎𝑦</m:t>
                    </m:r>
                  </m:oMath>
                </a14:m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Objective function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We seek to maximize profit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=40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+50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A71B86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A71B86"/>
                  </a:solidFill>
                  <a:latin typeface="Corbel" panose="020B0503020204020204" pitchFamily="34" charset="0"/>
                </a:endParaRPr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1957466"/>
                <a:ext cx="9048941" cy="2862322"/>
              </a:xfrm>
              <a:prstGeom prst="rect">
                <a:avLst/>
              </a:prstGeom>
              <a:blipFill>
                <a:blip r:embed="rId4"/>
                <a:stretch>
                  <a:fillRect l="-539" t="-10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EF55710-92AD-444E-A4EE-B0AA5455334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87606" y="4228329"/>
            <a:ext cx="3368488" cy="2501228"/>
          </a:xfrm>
          <a:prstGeom prst="rect">
            <a:avLst/>
          </a:prstGeom>
          <a:ln w="38100">
            <a:solidFill>
              <a:srgbClr val="11B29F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78465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Production of Pottery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/>
              <p:nvPr/>
            </p:nvSpPr>
            <p:spPr>
              <a:xfrm>
                <a:off x="838199" y="1957466"/>
                <a:ext cx="9048941" cy="47089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Constraints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≤40</m:t>
                    </m:r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 (labor hours)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+3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≤120</m:t>
                    </m:r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 (pounds of clay)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 (nonnegativity)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 (nonnegativity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Feasible region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Constraints lie on a two-dimensional plane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The </a:t>
                </a:r>
                <a:r>
                  <a:rPr lang="en-US" sz="2000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feasible region</a:t>
                </a: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is the set of all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points where none of the constraints are violated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The set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{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≤40∩4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+3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≤120∩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≥0∩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≥0}</m:t>
                    </m:r>
                  </m:oMath>
                </a14:m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Helpful to get constraints in form comfortable for plotting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A71B86"/>
                  </a:solidFill>
                  <a:latin typeface="Corbel" panose="020B05030202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A71B86"/>
                  </a:solidFill>
                  <a:latin typeface="Corbel" panose="020B0503020204020204" pitchFamily="34" charset="0"/>
                </a:endParaRPr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9720C5-6DCB-428D-8C4F-A02DEC239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1957466"/>
                <a:ext cx="9048941" cy="4708981"/>
              </a:xfrm>
              <a:prstGeom prst="rect">
                <a:avLst/>
              </a:prstGeom>
              <a:blipFill>
                <a:blip r:embed="rId4"/>
                <a:stretch>
                  <a:fillRect l="-539" t="-647" r="-5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05B951A-987E-4EDC-8586-DB35F5726C4E}"/>
                  </a:ext>
                </a:extLst>
              </p:cNvPr>
              <p:cNvSpPr txBox="1"/>
              <p:nvPr/>
            </p:nvSpPr>
            <p:spPr>
              <a:xfrm>
                <a:off x="6752333" y="2103890"/>
                <a:ext cx="3039671" cy="2031325"/>
              </a:xfrm>
              <a:prstGeom prst="rect">
                <a:avLst/>
              </a:prstGeom>
              <a:ln w="38100">
                <a:solidFill>
                  <a:srgbClr val="11B29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u="sng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Linear Program</a:t>
                </a:r>
              </a:p>
              <a:p>
                <a:pPr algn="ctr"/>
                <a:endParaRPr lang="en-US" dirty="0">
                  <a:solidFill>
                    <a:srgbClr val="A71B86"/>
                  </a:solidFill>
                  <a:latin typeface="Corbel" panose="020B0503020204020204" pitchFamily="34" charset="0"/>
                </a:endParaRPr>
              </a:p>
              <a:p>
                <a:r>
                  <a:rPr lang="en-US" dirty="0">
                    <a:latin typeface="Corbel" panose="020B0503020204020204" pitchFamily="34" charset="0"/>
                  </a:rPr>
                  <a:t>Maximize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=40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+50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b="0" dirty="0">
                  <a:latin typeface="Corbel" panose="020B0503020204020204" pitchFamily="34" charset="0"/>
                </a:endParaRPr>
              </a:p>
              <a:p>
                <a:r>
                  <a:rPr lang="en-US" dirty="0">
                    <a:latin typeface="Corbel" panose="020B0503020204020204" pitchFamily="34" charset="0"/>
                  </a:rPr>
                  <a:t>Subject to      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≤40</m:t>
                    </m:r>
                  </m:oMath>
                </a14:m>
                <a:endParaRPr lang="en-US" dirty="0">
                  <a:latin typeface="Corbel" panose="020B0503020204020204" pitchFamily="34" charset="0"/>
                </a:endParaRPr>
              </a:p>
              <a:p>
                <a:r>
                  <a:rPr lang="en-US" dirty="0">
                    <a:solidFill>
                      <a:srgbClr val="404040"/>
                    </a:solidFill>
                  </a:rPr>
                  <a:t>                        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+3</m:t>
                    </m:r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≤120</m:t>
                    </m:r>
                  </m:oMath>
                </a14:m>
                <a:endParaRPr lang="en-US" dirty="0">
                  <a:solidFill>
                    <a:srgbClr val="404040"/>
                  </a:solidFill>
                </a:endParaRPr>
              </a:p>
              <a:p>
                <a:r>
                  <a:rPr lang="en-US" dirty="0">
                    <a:latin typeface="Corbel" panose="020B0503020204020204" pitchFamily="34" charset="0"/>
                  </a:rPr>
                  <a:t>                            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endParaRPr lang="en-US" i="1" dirty="0">
                  <a:solidFill>
                    <a:srgbClr val="404040"/>
                  </a:solidFill>
                  <a:latin typeface="Cambria Math" panose="02040503050406030204" pitchFamily="18" charset="0"/>
                </a:endParaRPr>
              </a:p>
              <a:p>
                <a:pPr/>
                <a:r>
                  <a:rPr lang="en-US" dirty="0">
                    <a:solidFill>
                      <a:srgbClr val="404040"/>
                    </a:solidFill>
                  </a:rPr>
                  <a:t>                         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endParaRPr lang="en-US" dirty="0">
                  <a:latin typeface="Corbel" panose="020B0503020204020204" pitchFamily="34" charset="0"/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05B951A-987E-4EDC-8586-DB35F5726C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2333" y="2103890"/>
                <a:ext cx="3039671" cy="2031325"/>
              </a:xfrm>
              <a:prstGeom prst="rect">
                <a:avLst/>
              </a:prstGeom>
              <a:blipFill>
                <a:blip r:embed="rId7"/>
                <a:stretch>
                  <a:fillRect l="-1190" t="-590"/>
                </a:stretch>
              </a:blipFill>
              <a:ln w="38100">
                <a:solidFill>
                  <a:srgbClr val="11B29F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03ED8C2-B1DA-4F9E-B9FE-E4B481F1C3F7}"/>
                  </a:ext>
                </a:extLst>
              </p:cNvPr>
              <p:cNvSpPr txBox="1"/>
              <p:nvPr/>
            </p:nvSpPr>
            <p:spPr>
              <a:xfrm>
                <a:off x="1669552" y="5789212"/>
                <a:ext cx="7033774" cy="889731"/>
              </a:xfrm>
              <a:prstGeom prst="rect">
                <a:avLst/>
              </a:prstGeom>
              <a:ln w="38100">
                <a:solidFill>
                  <a:srgbClr val="11B29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u="sng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Constraints in Slope-Intercept Form</a:t>
                </a:r>
                <a:endParaRPr lang="en-US" dirty="0">
                  <a:solidFill>
                    <a:srgbClr val="A71B86"/>
                  </a:solidFill>
                  <a:latin typeface="Corbel" panose="020B0503020204020204" pitchFamily="34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≤40</m:t>
                      </m:r>
                      <m:r>
                        <a:rPr lang="en-US" b="0" i="0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 →  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lang="en-US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≤20−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0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     &amp;   </m:t>
                      </m:r>
                      <m:r>
                        <a:rPr lang="en-US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+3</m:t>
                      </m:r>
                      <m:r>
                        <a:rPr lang="en-US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≤120  →  </m:t>
                      </m:r>
                      <m:r>
                        <a:rPr lang="en-US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≤40−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03ED8C2-B1DA-4F9E-B9FE-E4B481F1C3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9552" y="5789212"/>
                <a:ext cx="7033774" cy="889731"/>
              </a:xfrm>
              <a:prstGeom prst="rect">
                <a:avLst/>
              </a:prstGeom>
              <a:blipFill>
                <a:blip r:embed="rId8"/>
                <a:stretch>
                  <a:fillRect t="-1974"/>
                </a:stretch>
              </a:blipFill>
              <a:ln w="38100">
                <a:solidFill>
                  <a:srgbClr val="11B29F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6935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568D3DA-67F7-464C-95FF-D7D56F4038D6}"/>
              </a:ext>
            </a:extLst>
          </p:cNvPr>
          <p:cNvSpPr/>
          <p:nvPr/>
        </p:nvSpPr>
        <p:spPr>
          <a:xfrm rot="19800000">
            <a:off x="-597297" y="674901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large body of water&#10;&#10;Description automatically generated">
            <a:extLst>
              <a:ext uri="{FF2B5EF4-FFF2-40B4-BE49-F238E27FC236}">
                <a16:creationId xmlns:a16="http://schemas.microsoft.com/office/drawing/2014/main" id="{B83B0471-BE25-41B4-B185-53BEB6528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4" b="43573"/>
          <a:stretch/>
        </p:blipFill>
        <p:spPr>
          <a:xfrm>
            <a:off x="773935" y="442465"/>
            <a:ext cx="9018070" cy="130822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FE7775A-1FAD-4E84-8B9E-DA4B39640B5E}"/>
              </a:ext>
            </a:extLst>
          </p:cNvPr>
          <p:cNvSpPr/>
          <p:nvPr/>
        </p:nvSpPr>
        <p:spPr>
          <a:xfrm rot="19800000">
            <a:off x="9089102" y="5937184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9E09-6E77-4F87-B358-F18D99FA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934" y="425128"/>
            <a:ext cx="9018070" cy="1325563"/>
          </a:xfrm>
          <a:noFill/>
          <a:ln w="76200">
            <a:solidFill>
              <a:srgbClr val="11B29F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latin typeface="Bodoni MT" panose="02070603080606020203" pitchFamily="18" charset="0"/>
              </a:rPr>
              <a:t>Ex: Production of Pottery</a:t>
            </a:r>
          </a:p>
        </p:txBody>
      </p:sp>
      <p:pic>
        <p:nvPicPr>
          <p:cNvPr id="5" name="Content Placeholder 4" descr="A picture containing cage&#10;&#10;Description automatically generated">
            <a:extLst>
              <a:ext uri="{FF2B5EF4-FFF2-40B4-BE49-F238E27FC236}">
                <a16:creationId xmlns:a16="http://schemas.microsoft.com/office/drawing/2014/main" id="{EF817497-4F98-4236-83EE-74FD8376B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140" y="47697"/>
            <a:ext cx="2143125" cy="2143125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723ED3C-F5E6-4121-9EF2-DD9574E1A49F}"/>
              </a:ext>
            </a:extLst>
          </p:cNvPr>
          <p:cNvSpPr/>
          <p:nvPr/>
        </p:nvSpPr>
        <p:spPr>
          <a:xfrm>
            <a:off x="10085294" y="2008116"/>
            <a:ext cx="1776920" cy="76178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E0EC60-66D4-4536-A867-30142339BAA7}"/>
              </a:ext>
            </a:extLst>
          </p:cNvPr>
          <p:cNvSpPr/>
          <p:nvPr/>
        </p:nvSpPr>
        <p:spPr>
          <a:xfrm>
            <a:off x="10085294" y="2129819"/>
            <a:ext cx="1776920" cy="76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5AED49-24A8-4D10-9D31-F944565EC1B2}"/>
              </a:ext>
            </a:extLst>
          </p:cNvPr>
          <p:cNvSpPr/>
          <p:nvPr/>
        </p:nvSpPr>
        <p:spPr>
          <a:xfrm>
            <a:off x="10085294" y="2251522"/>
            <a:ext cx="1776920" cy="150200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3D5826-407C-4F65-BE3A-EB593B942A36}"/>
              </a:ext>
            </a:extLst>
          </p:cNvPr>
          <p:cNvSpPr/>
          <p:nvPr/>
        </p:nvSpPr>
        <p:spPr>
          <a:xfrm>
            <a:off x="10085294" y="2447247"/>
            <a:ext cx="1776920" cy="150200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785A94-4D0B-4559-9303-3C963AA0EF9A}"/>
              </a:ext>
            </a:extLst>
          </p:cNvPr>
          <p:cNvSpPr/>
          <p:nvPr/>
        </p:nvSpPr>
        <p:spPr>
          <a:xfrm>
            <a:off x="10085294" y="2642972"/>
            <a:ext cx="1776920" cy="362446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35F2E9-4558-433D-9527-7EFF5C5E78A8}"/>
              </a:ext>
            </a:extLst>
          </p:cNvPr>
          <p:cNvSpPr/>
          <p:nvPr/>
        </p:nvSpPr>
        <p:spPr>
          <a:xfrm>
            <a:off x="10085294" y="3050943"/>
            <a:ext cx="1776920" cy="362446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13B87-411B-4008-BF30-F1A3B8F247B5}"/>
              </a:ext>
            </a:extLst>
          </p:cNvPr>
          <p:cNvSpPr/>
          <p:nvPr/>
        </p:nvSpPr>
        <p:spPr>
          <a:xfrm>
            <a:off x="10085294" y="3490136"/>
            <a:ext cx="1776920" cy="3367864"/>
          </a:xfrm>
          <a:prstGeom prst="rect">
            <a:avLst/>
          </a:prstGeom>
          <a:solidFill>
            <a:srgbClr val="11B2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B3BD2-B1C1-4ED2-A4E0-5E17DD3736F1}"/>
              </a:ext>
            </a:extLst>
          </p:cNvPr>
          <p:cNvSpPr/>
          <p:nvPr/>
        </p:nvSpPr>
        <p:spPr>
          <a:xfrm rot="19800000">
            <a:off x="-765351" y="385789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3B2826-65DD-408B-8F18-8CCD6C052D8D}"/>
              </a:ext>
            </a:extLst>
          </p:cNvPr>
          <p:cNvSpPr/>
          <p:nvPr/>
        </p:nvSpPr>
        <p:spPr>
          <a:xfrm rot="19800000">
            <a:off x="9257156" y="6226296"/>
            <a:ext cx="4026751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35F901-F632-4698-8C7A-AC29B2397A6C}"/>
              </a:ext>
            </a:extLst>
          </p:cNvPr>
          <p:cNvSpPr/>
          <p:nvPr/>
        </p:nvSpPr>
        <p:spPr>
          <a:xfrm rot="19800000">
            <a:off x="8263809" y="5824178"/>
            <a:ext cx="4731177" cy="269178"/>
          </a:xfrm>
          <a:prstGeom prst="rect">
            <a:avLst/>
          </a:prstGeom>
          <a:solidFill>
            <a:srgbClr val="A71B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9720C5-6DCB-428D-8C4F-A02DEC239333}"/>
              </a:ext>
            </a:extLst>
          </p:cNvPr>
          <p:cNvSpPr txBox="1"/>
          <p:nvPr/>
        </p:nvSpPr>
        <p:spPr>
          <a:xfrm>
            <a:off x="838199" y="1957466"/>
            <a:ext cx="485365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Plotting the feasible region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Based on nonnegativity constraints, the feasible region exists somewhere in the positive quadrant.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Plot inequalities as if they were equalities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Shade according to the inequality symbol (check if the origin satisfies the inequality or not.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latin typeface="Corbel" panose="020B0503020204020204" pitchFamily="34" charset="0"/>
              </a:rPr>
              <a:t>The feasible region is the intersection of the shaded areas.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A71B86"/>
              </a:solidFill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A71B86"/>
              </a:solidFill>
              <a:latin typeface="Corbel" panose="020B0503020204020204" pitchFamily="34" charset="0"/>
            </a:endParaRPr>
          </a:p>
        </p:txBody>
      </p:sp>
      <p:pic>
        <p:nvPicPr>
          <p:cNvPr id="37" name="Graphic 36" descr="Palm tree">
            <a:extLst>
              <a:ext uri="{FF2B5EF4-FFF2-40B4-BE49-F238E27FC236}">
                <a16:creationId xmlns:a16="http://schemas.microsoft.com/office/drawing/2014/main" id="{79F2EC1B-9713-4CCF-8301-82ED265F3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4994" y="809490"/>
            <a:ext cx="914400" cy="914400"/>
          </a:xfrm>
          <a:prstGeom prst="rect">
            <a:avLst/>
          </a:prstGeom>
        </p:spPr>
      </p:pic>
      <p:pic>
        <p:nvPicPr>
          <p:cNvPr id="38" name="Graphic 37" descr="Palm tree">
            <a:extLst>
              <a:ext uri="{FF2B5EF4-FFF2-40B4-BE49-F238E27FC236}">
                <a16:creationId xmlns:a16="http://schemas.microsoft.com/office/drawing/2014/main" id="{11C9CA6F-B5F0-4837-8E50-85C201ADA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4542" y="1142112"/>
            <a:ext cx="553133" cy="553133"/>
          </a:xfrm>
          <a:prstGeom prst="rect">
            <a:avLst/>
          </a:prstGeom>
        </p:spPr>
      </p:pic>
      <p:pic>
        <p:nvPicPr>
          <p:cNvPr id="39" name="Graphic 38" descr="Palm tree">
            <a:extLst>
              <a:ext uri="{FF2B5EF4-FFF2-40B4-BE49-F238E27FC236}">
                <a16:creationId xmlns:a16="http://schemas.microsoft.com/office/drawing/2014/main" id="{585AC1AD-01C8-4E2D-8361-4BEA62A48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7675" y="1277468"/>
            <a:ext cx="404329" cy="40432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05B951A-987E-4EDC-8586-DB35F5726C4E}"/>
                  </a:ext>
                </a:extLst>
              </p:cNvPr>
              <p:cNvSpPr txBox="1"/>
              <p:nvPr/>
            </p:nvSpPr>
            <p:spPr>
              <a:xfrm>
                <a:off x="5790931" y="2027867"/>
                <a:ext cx="3997132" cy="2238305"/>
              </a:xfrm>
              <a:prstGeom prst="rect">
                <a:avLst/>
              </a:prstGeom>
              <a:ln w="38100">
                <a:solidFill>
                  <a:srgbClr val="11B29F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u="sng" dirty="0">
                    <a:solidFill>
                      <a:srgbClr val="A71B86"/>
                    </a:solidFill>
                    <a:latin typeface="Corbel" panose="020B0503020204020204" pitchFamily="34" charset="0"/>
                  </a:rPr>
                  <a:t>Constraints in Slope-Intercept Form</a:t>
                </a:r>
              </a:p>
              <a:p>
                <a:pPr algn="ctr"/>
                <a:endParaRPr lang="en-US" dirty="0">
                  <a:solidFill>
                    <a:srgbClr val="A71B86"/>
                  </a:solidFill>
                  <a:latin typeface="Corbel" panose="020B0503020204020204" pitchFamily="34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lang="en-US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≤20−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>
                  <a:latin typeface="Corbel" panose="020B0503020204020204" pitchFamily="34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≤40−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r>
                  <a:rPr lang="en-US" dirty="0">
                    <a:latin typeface="Corbel" panose="020B0503020204020204" pitchFamily="34" charset="0"/>
                  </a:rPr>
                  <a:t>                            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i="1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 </a:t>
                </a:r>
                <a:r>
                  <a:rPr lang="en-US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(vertical line)</a:t>
                </a:r>
                <a:endParaRPr lang="en-US" i="1" dirty="0">
                  <a:solidFill>
                    <a:srgbClr val="404040"/>
                  </a:solidFill>
                  <a:latin typeface="Corbel" panose="020B0503020204020204" pitchFamily="34" charset="0"/>
                </a:endParaRPr>
              </a:p>
              <a:p>
                <a:pPr/>
                <a:r>
                  <a:rPr lang="en-US" dirty="0">
                    <a:solidFill>
                      <a:srgbClr val="404040"/>
                    </a:solidFill>
                    <a:latin typeface="Corbel" panose="020B0503020204020204" pitchFamily="34" charset="0"/>
                  </a:rPr>
                  <a:t>                         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dirty="0">
                    <a:latin typeface="Corbel" panose="020B0503020204020204" pitchFamily="34" charset="0"/>
                  </a:rPr>
                  <a:t>  (horizontal line)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05B951A-987E-4EDC-8586-DB35F5726C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0931" y="2027867"/>
                <a:ext cx="3997132" cy="2238305"/>
              </a:xfrm>
              <a:prstGeom prst="rect">
                <a:avLst/>
              </a:prstGeom>
              <a:blipFill>
                <a:blip r:embed="rId6"/>
                <a:stretch>
                  <a:fillRect t="-804" b="-2681"/>
                </a:stretch>
              </a:blipFill>
              <a:ln w="38100">
                <a:solidFill>
                  <a:srgbClr val="11B29F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49458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1151</TotalTime>
  <Words>890</Words>
  <Application>Microsoft Office PowerPoint</Application>
  <PresentationFormat>Widescreen</PresentationFormat>
  <Paragraphs>162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Bodoni MT</vt:lpstr>
      <vt:lpstr>Calibri</vt:lpstr>
      <vt:lpstr>Calibri Light</vt:lpstr>
      <vt:lpstr>Cambria Math</vt:lpstr>
      <vt:lpstr>Corbel</vt:lpstr>
      <vt:lpstr>Rockwell</vt:lpstr>
      <vt:lpstr>Office Theme</vt:lpstr>
      <vt:lpstr>Lecture 2 </vt:lpstr>
      <vt:lpstr>Excel: Break-Even</vt:lpstr>
      <vt:lpstr>Excel: Break-Even</vt:lpstr>
      <vt:lpstr>Excel: Break-Even</vt:lpstr>
      <vt:lpstr>Linear Programming</vt:lpstr>
      <vt:lpstr>Ex: Production of Pottery</vt:lpstr>
      <vt:lpstr>Ex: Production of Pottery</vt:lpstr>
      <vt:lpstr>Ex: Production of Pottery</vt:lpstr>
      <vt:lpstr>Ex: Production of Pottery</vt:lpstr>
      <vt:lpstr>Ex: Production of Pottery</vt:lpstr>
      <vt:lpstr>Ex: Production of Pottery</vt:lpstr>
      <vt:lpstr>Ex: Production of Pottery</vt:lpstr>
      <vt:lpstr>Ex: Production of Pottery</vt:lpstr>
      <vt:lpstr>Ex: Production of Pottery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 </dc:title>
  <dc:creator>Super Mario</dc:creator>
  <cp:lastModifiedBy>Super Mario</cp:lastModifiedBy>
  <cp:revision>68</cp:revision>
  <dcterms:created xsi:type="dcterms:W3CDTF">2020-01-09T19:32:24Z</dcterms:created>
  <dcterms:modified xsi:type="dcterms:W3CDTF">2020-01-13T04:47:44Z</dcterms:modified>
</cp:coreProperties>
</file>