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634" r:id="rId3"/>
    <p:sldId id="636" r:id="rId4"/>
    <p:sldId id="635" r:id="rId5"/>
    <p:sldId id="637" r:id="rId6"/>
    <p:sldId id="638" r:id="rId7"/>
    <p:sldId id="639" r:id="rId8"/>
    <p:sldId id="640" r:id="rId9"/>
    <p:sldId id="642" r:id="rId10"/>
    <p:sldId id="641" r:id="rId11"/>
    <p:sldId id="643" r:id="rId12"/>
    <p:sldId id="644" r:id="rId13"/>
    <p:sldId id="645" r:id="rId14"/>
    <p:sldId id="647" r:id="rId15"/>
    <p:sldId id="646" r:id="rId16"/>
    <p:sldId id="649" r:id="rId17"/>
    <p:sldId id="648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71B86"/>
    <a:srgbClr val="11B29F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25" autoAdjust="0"/>
    <p:restoredTop sz="76270" autoAdjust="0"/>
  </p:normalViewPr>
  <p:slideViewPr>
    <p:cSldViewPr snapToGrid="0">
      <p:cViewPr>
        <p:scale>
          <a:sx n="51" d="100"/>
          <a:sy n="51" d="100"/>
        </p:scale>
        <p:origin x="-2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40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97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3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4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88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43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5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81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1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6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8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43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6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4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73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3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8.png"/><Relationship Id="rId5" Type="http://schemas.openxmlformats.org/officeDocument/2006/relationships/image" Target="../media/image6.jpg"/><Relationship Id="rId10" Type="http://schemas.openxmlformats.org/officeDocument/2006/relationships/image" Target="../media/image17.png"/><Relationship Id="rId4" Type="http://schemas.openxmlformats.org/officeDocument/2006/relationships/image" Target="../media/image5.jp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jp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4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10" Type="http://schemas.openxmlformats.org/officeDocument/2006/relationships/image" Target="../media/image37.png"/><Relationship Id="rId4" Type="http://schemas.openxmlformats.org/officeDocument/2006/relationships/image" Target="../media/image5.jp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8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jpg"/><Relationship Id="rId7" Type="http://schemas.openxmlformats.org/officeDocument/2006/relationships/image" Target="../media/image45.sv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43.gif"/><Relationship Id="rId9" Type="http://schemas.openxmlformats.org/officeDocument/2006/relationships/image" Target="../media/image4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jp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27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7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Recall the formula for conditional probability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Based off this formula,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With simple substitution,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Since there are two events,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last fact comes from the two branches of a probability tree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70" cy="5016758"/>
              </a:xfrm>
              <a:prstGeom prst="rect">
                <a:avLst/>
              </a:prstGeom>
              <a:blipFill>
                <a:blip r:embed="rId3"/>
                <a:stretch>
                  <a:fillRect l="-609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Bayesian Analysis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0F894-9244-4080-900D-F6FA9753F8E6}"/>
                  </a:ext>
                </a:extLst>
              </p:cNvPr>
              <p:cNvSpPr txBox="1"/>
              <p:nvPr/>
            </p:nvSpPr>
            <p:spPr>
              <a:xfrm>
                <a:off x="480646" y="2320931"/>
                <a:ext cx="3300644" cy="669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0F894-9244-4080-900D-F6FA9753F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6" y="2320931"/>
                <a:ext cx="3300644" cy="6690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74B2D6-948B-488B-B8F5-4BA195EF7625}"/>
                  </a:ext>
                </a:extLst>
              </p:cNvPr>
              <p:cNvSpPr txBox="1"/>
              <p:nvPr/>
            </p:nvSpPr>
            <p:spPr>
              <a:xfrm>
                <a:off x="480646" y="3512606"/>
                <a:ext cx="3300644" cy="669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74B2D6-948B-488B-B8F5-4BA195EF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6" y="3512606"/>
                <a:ext cx="3300644" cy="6690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8B3544-03DF-49DB-A1E2-41B1CBED4BE7}"/>
                  </a:ext>
                </a:extLst>
              </p:cNvPr>
              <p:cNvSpPr txBox="1"/>
              <p:nvPr/>
            </p:nvSpPr>
            <p:spPr>
              <a:xfrm>
                <a:off x="3558756" y="3662487"/>
                <a:ext cx="3300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8B3544-03DF-49DB-A1E2-41B1CBED4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756" y="3662487"/>
                <a:ext cx="330064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E10C9E-E3CC-46E0-89CD-C8F8EAC9B3D6}"/>
              </a:ext>
            </a:extLst>
          </p:cNvPr>
          <p:cNvCxnSpPr/>
          <p:nvPr/>
        </p:nvCxnSpPr>
        <p:spPr>
          <a:xfrm>
            <a:off x="3290230" y="3847153"/>
            <a:ext cx="537052" cy="0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3768DA-25AA-4384-87FE-2C05FC850B66}"/>
                  </a:ext>
                </a:extLst>
              </p:cNvPr>
              <p:cNvSpPr txBox="1"/>
              <p:nvPr/>
            </p:nvSpPr>
            <p:spPr>
              <a:xfrm>
                <a:off x="678800" y="4801716"/>
                <a:ext cx="3300644" cy="669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3768DA-25AA-4384-87FE-2C05FC85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00" y="4801716"/>
                <a:ext cx="3300644" cy="6690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58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56828"/>
                <a:ext cx="901807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Based off past statements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p>
                        </m:sSup>
                      </m:e>
                    </m:d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Bayes’ rule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Bayesian analysis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Focus on finding posterior 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Prior probability is found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The term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is typically the likelihood based off gathered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56828"/>
                <a:ext cx="9018070" cy="4708981"/>
              </a:xfrm>
              <a:prstGeom prst="rect">
                <a:avLst/>
              </a:prstGeom>
              <a:blipFill>
                <a:blip r:embed="rId3"/>
                <a:stretch>
                  <a:fillRect l="-609" t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Bayesian Analysis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0F894-9244-4080-900D-F6FA9753F8E6}"/>
                  </a:ext>
                </a:extLst>
              </p:cNvPr>
              <p:cNvSpPr txBox="1"/>
              <p:nvPr/>
            </p:nvSpPr>
            <p:spPr>
              <a:xfrm>
                <a:off x="311314" y="3499372"/>
                <a:ext cx="6876545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0F894-9244-4080-900D-F6FA9753F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14" y="3499372"/>
                <a:ext cx="6876545" cy="679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1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1806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Back to the probability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Given we have a white ball, what is the probability the coin flip was heads?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Given we have a red ball, what is the probability the coin flip was heads?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Balls and Urns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876E01-1F9E-40A7-A33F-41AB07A489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2434910"/>
            <a:ext cx="2724728" cy="154028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4136A7-B50D-4DE8-A171-669CEF0DE1AB}"/>
                  </a:ext>
                </a:extLst>
              </p:cNvPr>
              <p:cNvSpPr txBox="1"/>
              <p:nvPr/>
            </p:nvSpPr>
            <p:spPr>
              <a:xfrm>
                <a:off x="599733" y="4463448"/>
                <a:ext cx="8153097" cy="96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4136A7-B50D-4DE8-A171-669CEF0DE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33" y="4463448"/>
                <a:ext cx="8153097" cy="9612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69D23B-77AF-4929-9E4C-4F61A933B9B0}"/>
                  </a:ext>
                </a:extLst>
              </p:cNvPr>
              <p:cNvSpPr txBox="1"/>
              <p:nvPr/>
            </p:nvSpPr>
            <p:spPr>
              <a:xfrm>
                <a:off x="599733" y="5896775"/>
                <a:ext cx="8153097" cy="96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69D23B-77AF-4929-9E4C-4F61A933B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33" y="5896775"/>
                <a:ext cx="8153097" cy="9612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46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4779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random variable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function that assigns a real number to each point in the sample space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Examples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Tossing a 6-sided die,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𝐷𝑖𝑒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∈{1,2,3,4,5,6}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Observe weather tomorrow,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1,                   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𝑟𝑎𝑖𝑛𝑠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0,     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𝑑𝑜𝑒𝑠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𝑟𝑎𝑖𝑛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Wait for the bus,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𝑆𝑝𝑒𝑛𝑡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𝑊𝑎𝑖𝑡𝑖𝑛𝑔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Flip a coin 12 times,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𝐻𝑒𝑎𝑑𝑠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∈{0,1,2,3, ⋯, 12}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types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discrete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random variable can take on at most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countable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number of values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continuous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random variable has an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uncountable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number of values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4779963"/>
              </a:xfrm>
              <a:prstGeom prst="rect">
                <a:avLst/>
              </a:prstGeom>
              <a:blipFill>
                <a:blip r:embed="rId3"/>
                <a:stretch>
                  <a:fillRect l="-609" t="-637" r="-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Random Variables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A80DC3-14C0-4590-91C3-DD56C07C5AE8}"/>
                  </a:ext>
                </a:extLst>
              </p:cNvPr>
              <p:cNvSpPr txBox="1"/>
              <p:nvPr/>
            </p:nvSpPr>
            <p:spPr>
              <a:xfrm>
                <a:off x="932241" y="2661497"/>
                <a:ext cx="16803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):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A80DC3-14C0-4590-91C3-DD56C07C5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41" y="2661497"/>
                <a:ext cx="1680329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814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Examples of discrete random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Outcome of a toss of a die (Recoded to binary)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Response to a survey question (1 to 5)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Number of heads in first 10 tosses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Number of cars that pass in front of the Old Well between 8AM and 6PM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Grade in school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Spread between scores in a basketball game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Examples of continuous random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Weight of a baby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Height of a giraffe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Time a person spends walking per day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Age of person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Can you count the set of integers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={0,1,2,3,⋯}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4708981"/>
              </a:xfrm>
              <a:prstGeom prst="rect">
                <a:avLst/>
              </a:prstGeom>
              <a:blipFill>
                <a:blip r:embed="rId3"/>
                <a:stretch>
                  <a:fillRect l="-609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Random Variables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9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4170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probability mass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(</a:t>
                </a:r>
                <a:r>
                  <a:rPr lang="en-US" sz="2000" dirty="0" err="1">
                    <a:solidFill>
                      <a:srgbClr val="A71B86"/>
                    </a:solidFill>
                    <a:latin typeface="Corbel" panose="020B0503020204020204" pitchFamily="34" charset="0"/>
                  </a:rPr>
                  <a:t>pmf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is a function that assigns a probability to every possible value  of a discrete random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Since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probability law,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)=1</m:t>
                        </m:r>
                      </m:e>
                    </m:nary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Although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function, we interpret it as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,⋯}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cumulative distribution function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a discrete random variable,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4170116"/>
              </a:xfrm>
              <a:prstGeom prst="rect">
                <a:avLst/>
              </a:prstGeom>
              <a:blipFill>
                <a:blip r:embed="rId3"/>
                <a:stretch>
                  <a:fillRect l="-609" t="-730" r="-1149" b="-15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Discrete Random Variable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F8D636-684C-4F06-ACA4-E7AFEFB40413}"/>
                  </a:ext>
                </a:extLst>
              </p:cNvPr>
              <p:cNvSpPr txBox="1"/>
              <p:nvPr/>
            </p:nvSpPr>
            <p:spPr>
              <a:xfrm>
                <a:off x="480644" y="2650833"/>
                <a:ext cx="39156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,⋯}→[0,1]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F8D636-684C-4F06-ACA4-E7AFEFB4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4" y="2650833"/>
                <a:ext cx="3915683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22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toss a fair coin 10 times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is the probability there will be at most 2 heads?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random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variable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binomial random variable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compute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≤2)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Excel,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4093428"/>
              </a:xfrm>
              <a:prstGeom prst="rect">
                <a:avLst/>
              </a:prstGeom>
              <a:blipFill>
                <a:blip r:embed="rId3"/>
                <a:stretch>
                  <a:fillRect l="-609" t="-744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Tossing Coin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F8D636-684C-4F06-ACA4-E7AFEFB40413}"/>
                  </a:ext>
                </a:extLst>
              </p:cNvPr>
              <p:cNvSpPr txBox="1"/>
              <p:nvPr/>
            </p:nvSpPr>
            <p:spPr>
              <a:xfrm>
                <a:off x="1554174" y="3241554"/>
                <a:ext cx="7102938" cy="464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0.5)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0.5)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/>
                  <a:t>  where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∈{0,1,2,⋯,10}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F8D636-684C-4F06-ACA4-E7AFEFB4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174" y="3241554"/>
                <a:ext cx="7102938" cy="464038"/>
              </a:xfrm>
              <a:prstGeom prst="rect">
                <a:avLst/>
              </a:prstGeom>
              <a:blipFill>
                <a:blip r:embed="rId8"/>
                <a:stretch>
                  <a:fillRect t="-131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3D75C6-0491-47A6-A07F-46DAC4BA0723}"/>
                  </a:ext>
                </a:extLst>
              </p:cNvPr>
              <p:cNvSpPr txBox="1"/>
              <p:nvPr/>
            </p:nvSpPr>
            <p:spPr>
              <a:xfrm>
                <a:off x="628487" y="4229343"/>
                <a:ext cx="8793707" cy="1291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 	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(0.5)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0.5)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0.5)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	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1+10+45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≈0.0547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3D75C6-0491-47A6-A07F-46DAC4BA0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87" y="4229343"/>
                <a:ext cx="8793707" cy="12916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066CC4E-2E1C-45CB-97DA-DF11F0531992}"/>
                  </a:ext>
                </a:extLst>
              </p:cNvPr>
              <p:cNvSpPr txBox="1"/>
              <p:nvPr/>
            </p:nvSpPr>
            <p:spPr>
              <a:xfrm>
                <a:off x="1516596" y="5605584"/>
                <a:ext cx="1333702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𝐵𝐼𝑁𝑂𝑀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𝐷𝐼𝑆𝑇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2,10,0.5,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𝑇𝑅𝑈𝐸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	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𝐵𝐼𝑁𝑂𝑀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𝐷𝐼𝑆𝑇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0,10,0.5,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𝐹𝐴𝐿𝑆𝐸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	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𝐵𝐼𝑁𝑂𝑀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𝐷𝐼𝑆𝑇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1,10,0.5,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𝐹𝐴𝐿𝑆𝐸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	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𝐵𝐼𝑁𝑂𝑀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(2,10,0.5,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𝐹𝐴𝐿𝑆𝐸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066CC4E-2E1C-45CB-97DA-DF11F0531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96" y="5605584"/>
                <a:ext cx="13337025" cy="1323439"/>
              </a:xfrm>
              <a:prstGeom prst="rect">
                <a:avLst/>
              </a:prstGeom>
              <a:blipFill>
                <a:blip r:embed="rId10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55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Toss a fair die until the first 6 shows up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is the probability we will need to toss the die at least 4 times?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random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𝑡𝑜𝑠𝑠𝑒𝑠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6 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variable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geometric random variable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≥4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&lt;4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Excel, there is not a “GEOM.DIST” function that can be used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Can be calculated using Excel’s calculator functions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4401205"/>
              </a:xfrm>
              <a:prstGeom prst="rect">
                <a:avLst/>
              </a:prstGeom>
              <a:blipFill>
                <a:blip r:embed="rId3"/>
                <a:stretch>
                  <a:fillRect l="-609" t="-693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Rolling Die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F8D636-684C-4F06-ACA4-E7AFEFB40413}"/>
                  </a:ext>
                </a:extLst>
              </p:cNvPr>
              <p:cNvSpPr txBox="1"/>
              <p:nvPr/>
            </p:nvSpPr>
            <p:spPr>
              <a:xfrm>
                <a:off x="1554174" y="3241554"/>
                <a:ext cx="7102938" cy="613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 where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∈{1,2,3,⋯}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F8D636-684C-4F06-ACA4-E7AFEFB4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174" y="3241554"/>
                <a:ext cx="7102938" cy="613117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3D75C6-0491-47A6-A07F-46DAC4BA0723}"/>
                  </a:ext>
                </a:extLst>
              </p:cNvPr>
              <p:cNvSpPr txBox="1"/>
              <p:nvPr/>
            </p:nvSpPr>
            <p:spPr>
              <a:xfrm>
                <a:off x="628487" y="4229343"/>
                <a:ext cx="8793707" cy="921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&lt;4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 	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≈0.5787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3D75C6-0491-47A6-A07F-46DAC4BA0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87" y="4229343"/>
                <a:ext cx="8793707" cy="9215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99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945154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tossing a coin with probability of heads equal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 total of 6 times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is the probability that we get exactly 3 heads?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could express all possible outcomes of tossing a coin 6 times using a tree diagram that goes on forever, but we all have lives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Let’s consider a few of the outcomes (sequences) where we get exactly 3 heads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Event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Exactly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3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Heads</m:t>
                    </m:r>
                  </m:oMath>
                </a14:m>
                <a:r>
                  <a:rPr lang="en-US" sz="2000" b="0" i="0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, then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𝐻𝐻𝐻𝑇𝑇𝑇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𝑇𝑇𝑇𝐻𝐻𝐻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𝐻𝑇𝐻𝑇𝐻𝑇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⋯}</m:t>
                    </m:r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each outcome where A occurs, the probability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because each coin flip is independent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many such sequences exist where A occurs?</a:t>
                </a: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945154" cy="4708981"/>
              </a:xfrm>
              <a:prstGeom prst="rect">
                <a:avLst/>
              </a:prstGeom>
              <a:blipFill>
                <a:blip r:embed="rId3"/>
                <a:stretch>
                  <a:fillRect l="-613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Binomial Probability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8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945154" cy="4269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Number of ways in which we can choose 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k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items out of 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distinct things is called  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 choose k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denoted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and computed by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⋯3×2×1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 factorial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</a:rPr>
                  <a:t>The numbers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</a:t>
                </a:r>
                <a:r>
                  <a:rPr lang="en-US" sz="20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⋯,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binomial coefficients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since </a:t>
                </a: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From coin example,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Exactly</m:t>
                        </m:r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3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Heads</m:t>
                        </m:r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945154" cy="4269823"/>
              </a:xfrm>
              <a:prstGeom prst="rect">
                <a:avLst/>
              </a:prstGeom>
              <a:blipFill>
                <a:blip r:embed="rId3"/>
                <a:stretch>
                  <a:fillRect l="-613" t="-713" r="-273" b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Binomial Probability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BE8E57-441A-4EB3-A4EE-EB55F0A0CCB7}"/>
                  </a:ext>
                </a:extLst>
              </p:cNvPr>
              <p:cNvSpPr txBox="1"/>
              <p:nvPr/>
            </p:nvSpPr>
            <p:spPr>
              <a:xfrm>
                <a:off x="605884" y="2701335"/>
                <a:ext cx="2907133" cy="712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sz="20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  <m: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BE8E57-441A-4EB3-A4EE-EB55F0A0C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84" y="2701335"/>
                <a:ext cx="2907133" cy="712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60D79B8-D162-43C0-9866-6B7EBBFF373E}"/>
                  </a:ext>
                </a:extLst>
              </p:cNvPr>
              <p:cNvSpPr txBox="1"/>
              <p:nvPr/>
            </p:nvSpPr>
            <p:spPr>
              <a:xfrm>
                <a:off x="-792463" y="4659415"/>
                <a:ext cx="6787043" cy="93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60D79B8-D162-43C0-9866-6B7EBBFF3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2463" y="4659415"/>
                <a:ext cx="6787043" cy="9328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66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945154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From coin example,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1600" dirty="0">
                  <a:solidFill>
                    <a:srgbClr val="C0000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solidFill>
                      <a:srgbClr val="A71B86"/>
                    </a:solidFill>
                    <a:latin typeface="Corbel" panose="020B0503020204020204" pitchFamily="34" charset="0"/>
                  </a:rPr>
                  <a:t>Bernouilli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process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is a repetition of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fixed number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of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independent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trials with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binary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outcome where the probability of each outcome remains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constant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trial/experiment is called a </a:t>
                </a:r>
                <a:r>
                  <a:rPr lang="en-US" sz="2000" dirty="0" err="1">
                    <a:solidFill>
                      <a:srgbClr val="A71B86"/>
                    </a:solidFill>
                    <a:latin typeface="Corbel" panose="020B0503020204020204" pitchFamily="34" charset="0"/>
                  </a:rPr>
                  <a:t>Bernouilli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trial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a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Bernouilli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process, the probability of k successes in n trials 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These probabilities build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binomial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Excel formula is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𝐵𝐼𝑁𝑂𝑀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𝐹𝐴𝐿𝑆𝐸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945154" cy="5016758"/>
              </a:xfrm>
              <a:prstGeom prst="rect">
                <a:avLst/>
              </a:prstGeom>
              <a:blipFill>
                <a:blip r:embed="rId3"/>
                <a:stretch>
                  <a:fillRect l="-613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Binomial Probability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BE8E57-441A-4EB3-A4EE-EB55F0A0CCB7}"/>
                  </a:ext>
                </a:extLst>
              </p:cNvPr>
              <p:cNvSpPr txBox="1"/>
              <p:nvPr/>
            </p:nvSpPr>
            <p:spPr>
              <a:xfrm>
                <a:off x="161735" y="2203866"/>
                <a:ext cx="6897206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Exactly</m:t>
                          </m:r>
                          <m: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3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Heads</m:t>
                          </m:r>
                        </m:e>
                      </m:d>
                      <m: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BE8E57-441A-4EB3-A4EE-EB55F0A0C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35" y="2203866"/>
                <a:ext cx="6897206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F02F8F-F0D2-4BBA-8BE6-11346D29A869}"/>
                  </a:ext>
                </a:extLst>
              </p:cNvPr>
              <p:cNvSpPr txBox="1"/>
              <p:nvPr/>
            </p:nvSpPr>
            <p:spPr>
              <a:xfrm>
                <a:off x="-1360361" y="4986924"/>
                <a:ext cx="6897206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F02F8F-F0D2-4BBA-8BE6-11346D29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0361" y="4986924"/>
                <a:ext cx="6897206" cy="636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92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945154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From coin example,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1600" dirty="0">
                  <a:solidFill>
                    <a:srgbClr val="C0000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solidFill>
                      <a:srgbClr val="A71B86"/>
                    </a:solidFill>
                    <a:latin typeface="Corbel" panose="020B0503020204020204" pitchFamily="34" charset="0"/>
                  </a:rPr>
                  <a:t>Bernouilli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process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is a repetition of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fixed number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of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independent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trials with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binary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outcome where the probability of each outcome remains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constant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trial/experiment is called a </a:t>
                </a:r>
                <a:r>
                  <a:rPr lang="en-US" sz="2000" dirty="0" err="1">
                    <a:solidFill>
                      <a:srgbClr val="A71B86"/>
                    </a:solidFill>
                    <a:latin typeface="Corbel" panose="020B0503020204020204" pitchFamily="34" charset="0"/>
                  </a:rPr>
                  <a:t>Bernouilli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trial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a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Bernouilli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process, the probability of k successes in n trials 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These probabilities build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binomial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Excel formula is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𝐵𝐼𝑁𝑂𝑀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𝐹𝐴𝐿𝑆𝐸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945154" cy="5016758"/>
              </a:xfrm>
              <a:prstGeom prst="rect">
                <a:avLst/>
              </a:prstGeom>
              <a:blipFill>
                <a:blip r:embed="rId3"/>
                <a:stretch>
                  <a:fillRect l="-613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Binomial Probability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BE8E57-441A-4EB3-A4EE-EB55F0A0CCB7}"/>
                  </a:ext>
                </a:extLst>
              </p:cNvPr>
              <p:cNvSpPr txBox="1"/>
              <p:nvPr/>
            </p:nvSpPr>
            <p:spPr>
              <a:xfrm>
                <a:off x="161735" y="2203866"/>
                <a:ext cx="6897206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Exactly</m:t>
                          </m:r>
                          <m: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3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Heads</m:t>
                          </m:r>
                        </m:e>
                      </m:d>
                      <m: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BE8E57-441A-4EB3-A4EE-EB55F0A0C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35" y="2203866"/>
                <a:ext cx="6897206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F02F8F-F0D2-4BBA-8BE6-11346D29A869}"/>
                  </a:ext>
                </a:extLst>
              </p:cNvPr>
              <p:cNvSpPr txBox="1"/>
              <p:nvPr/>
            </p:nvSpPr>
            <p:spPr>
              <a:xfrm>
                <a:off x="-1360361" y="4986924"/>
                <a:ext cx="6897206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F02F8F-F0D2-4BBA-8BE6-11346D29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0361" y="4986924"/>
                <a:ext cx="6897206" cy="636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45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Suppose we have a fair coin and two urns with six balls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Urn 1 has 4 white balls and 2 red balls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Urn 2 has 5 red balls and 1 blue 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Experiment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Flip a fair coin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If heads, draw a ball from urn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If tails, draw a ball from urn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are the possible colors of the ball we draw?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Balls and Urns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 descr="A close up of a flag&#10;&#10;Description automatically generated">
            <a:extLst>
              <a:ext uri="{FF2B5EF4-FFF2-40B4-BE49-F238E27FC236}">
                <a16:creationId xmlns:a16="http://schemas.microsoft.com/office/drawing/2014/main" id="{7E63DE14-3460-4043-B1BD-26EC30000A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16" y="5174068"/>
            <a:ext cx="2570215" cy="148444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C131E4-AAEE-4710-8996-7243BBCCE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8263" y="2750928"/>
            <a:ext cx="4070826" cy="146803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478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945154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Probability tree to describe all possible outcomes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List of all outcomes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</a:rPr>
                  <a:t>Flip heads and grab red ball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</a:rPr>
                  <a:t>Flip heads and grab white ball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rgbClr val="404040"/>
                    </a:solidFill>
                  </a:rPr>
                  <a:t>Flip tails and grab red ball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rgbClr val="404040"/>
                    </a:solidFill>
                  </a:rPr>
                  <a:t>Flip tails and grab blue ball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945154" cy="4708981"/>
              </a:xfrm>
              <a:prstGeom prst="rect">
                <a:avLst/>
              </a:prstGeom>
              <a:blipFill>
                <a:blip r:embed="rId3"/>
                <a:stretch>
                  <a:fillRect l="-613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Balls and Urns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876E01-1F9E-40A7-A33F-41AB07A489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0385" y="2382508"/>
            <a:ext cx="3973245" cy="224606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815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70" cy="5075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Probability of all outcomes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Sample space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Probabilities of each color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70" cy="5075492"/>
              </a:xfrm>
              <a:prstGeom prst="rect">
                <a:avLst/>
              </a:prstGeom>
              <a:blipFill>
                <a:blip r:embed="rId3"/>
                <a:stretch>
                  <a:fillRect l="-609"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Balls and Urns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Recall the probability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probability of a white ball given we flip heads?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Given we have a white ball, what is the probability the coin flip was heads?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Balls and Urns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876E01-1F9E-40A7-A33F-41AB07A489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4204" y="2382508"/>
            <a:ext cx="2980633" cy="168494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0B9A82-9078-46A3-B174-A281F845F1A8}"/>
                  </a:ext>
                </a:extLst>
              </p:cNvPr>
              <p:cNvSpPr txBox="1"/>
              <p:nvPr/>
            </p:nvSpPr>
            <p:spPr>
              <a:xfrm>
                <a:off x="135284" y="4763861"/>
                <a:ext cx="3300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=??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0B9A82-9078-46A3-B174-A281F845F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84" y="4763861"/>
                <a:ext cx="33006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4136A7-B50D-4DE8-A171-669CEF0DE1AB}"/>
                  </a:ext>
                </a:extLst>
              </p:cNvPr>
              <p:cNvSpPr txBox="1"/>
              <p:nvPr/>
            </p:nvSpPr>
            <p:spPr>
              <a:xfrm>
                <a:off x="135284" y="5663937"/>
                <a:ext cx="3300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=??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4136A7-B50D-4DE8-A171-669CEF0DE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84" y="5663937"/>
                <a:ext cx="33006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17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20001</TotalTime>
  <Words>1507</Words>
  <Application>Microsoft Office PowerPoint</Application>
  <PresentationFormat>Widescreen</PresentationFormat>
  <Paragraphs>279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27 </vt:lpstr>
      <vt:lpstr>Binomial Probability</vt:lpstr>
      <vt:lpstr>Binomial Probability</vt:lpstr>
      <vt:lpstr>Binomial Probability</vt:lpstr>
      <vt:lpstr>Binomial Probability</vt:lpstr>
      <vt:lpstr>Ex: Balls and Urns</vt:lpstr>
      <vt:lpstr>Ex: Balls and Urns</vt:lpstr>
      <vt:lpstr>Ex: Balls and Urns</vt:lpstr>
      <vt:lpstr>Ex: Balls and Urns</vt:lpstr>
      <vt:lpstr>Bayesian Analysis</vt:lpstr>
      <vt:lpstr>Bayesian Analysis</vt:lpstr>
      <vt:lpstr>Ex: Balls and Urns</vt:lpstr>
      <vt:lpstr>Random Variables</vt:lpstr>
      <vt:lpstr>Random Variables</vt:lpstr>
      <vt:lpstr>Discrete Random Variable</vt:lpstr>
      <vt:lpstr>Ex: Tossing Coin</vt:lpstr>
      <vt:lpstr>Ex: Rolling Die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985</cp:revision>
  <dcterms:created xsi:type="dcterms:W3CDTF">2020-01-09T19:32:24Z</dcterms:created>
  <dcterms:modified xsi:type="dcterms:W3CDTF">2020-04-07T23:03:05Z</dcterms:modified>
</cp:coreProperties>
</file>