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05" r:id="rId3"/>
    <p:sldId id="370" r:id="rId4"/>
    <p:sldId id="372" r:id="rId5"/>
    <p:sldId id="371" r:id="rId6"/>
    <p:sldId id="373" r:id="rId7"/>
    <p:sldId id="375" r:id="rId8"/>
    <p:sldId id="376" r:id="rId9"/>
    <p:sldId id="374" r:id="rId10"/>
    <p:sldId id="377" r:id="rId11"/>
    <p:sldId id="378" r:id="rId12"/>
    <p:sldId id="380" r:id="rId13"/>
    <p:sldId id="381" r:id="rId14"/>
    <p:sldId id="382" r:id="rId15"/>
    <p:sldId id="383" r:id="rId16"/>
    <p:sldId id="384" r:id="rId17"/>
    <p:sldId id="385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29F"/>
    <a:srgbClr val="A71B86"/>
    <a:srgbClr val="404040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04" autoAdjust="0"/>
    <p:restoredTop sz="95874" autoAdjust="0"/>
  </p:normalViewPr>
  <p:slideViewPr>
    <p:cSldViewPr snapToGrid="0">
      <p:cViewPr varScale="1">
        <p:scale>
          <a:sx n="97" d="100"/>
          <a:sy n="97" d="100"/>
        </p:scale>
        <p:origin x="58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jpg"/><Relationship Id="rId7" Type="http://schemas.openxmlformats.org/officeDocument/2006/relationships/image" Target="../media/image2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jpg"/><Relationship Id="rId7" Type="http://schemas.openxmlformats.org/officeDocument/2006/relationships/image" Target="../media/image36.sv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34.gif"/><Relationship Id="rId9" Type="http://schemas.openxmlformats.org/officeDocument/2006/relationships/image" Target="../media/image3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jpg"/><Relationship Id="rId7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jpg"/><Relationship Id="rId7" Type="http://schemas.openxmlformats.org/officeDocument/2006/relationships/image" Target="../media/image1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9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785449" cy="5632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7600" y="1586339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Transporting Grain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34612"/>
            <a:ext cx="91054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General transportation 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There are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sources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and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destinations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Sources have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supply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and destinations have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demand</a:t>
            </a: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cost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is associated to transport units along each route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Wheat is harvested in the Midwest and stored in grain elevators in 3 different cities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Kansas City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Omaha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Des Moines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These grain elevators supply flour mills in 3 different cities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Chicago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St. Louis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Cincinnati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82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Transporting Grain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37211"/>
            <a:ext cx="94379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Supply and demand each month in 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Grain is shipped in railroad cars, each capable of holding 1 ton of wheat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Transportation cost per ton (railroad car) of wheat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41C1B1-357B-4C9A-AEA0-D29423C02E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916" y="2416521"/>
            <a:ext cx="2955410" cy="1473158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306186-3690-456A-973D-B3D720B1F3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0480" y="2416521"/>
            <a:ext cx="2769300" cy="148190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D326A8-AE1B-4020-B6E8-7A122100CB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916" y="5127545"/>
            <a:ext cx="6896100" cy="153352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2611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Transporting Grain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37211"/>
                <a:ext cx="9437994" cy="3194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Download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Mills.xlsx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from course website from link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Sheet 3</a:t>
                </a: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How many tons of wheat should be shipped on each route to minimize cost?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Decision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number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tons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grain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ship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i="1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Objective function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37211"/>
                <a:ext cx="9437994" cy="3194785"/>
              </a:xfrm>
              <a:prstGeom prst="rect">
                <a:avLst/>
              </a:prstGeom>
              <a:blipFill>
                <a:blip r:embed="rId4"/>
                <a:stretch>
                  <a:fillRect l="-581" t="-1145" b="-2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5074C9D-9396-4B05-B6BE-BF9849B66D7F}"/>
                  </a:ext>
                </a:extLst>
              </p:cNvPr>
              <p:cNvSpPr txBox="1"/>
              <p:nvPr/>
            </p:nvSpPr>
            <p:spPr>
              <a:xfrm>
                <a:off x="1091865" y="5076497"/>
                <a:ext cx="86573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=6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+8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+10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+7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+11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+11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+5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+12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	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5074C9D-9396-4B05-B6BE-BF9849B66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865" y="5076497"/>
                <a:ext cx="8657320" cy="400110"/>
              </a:xfrm>
              <a:prstGeom prst="rect">
                <a:avLst/>
              </a:prstGeom>
              <a:blipFill>
                <a:blip r:embed="rId7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15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Transporting Grain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37211"/>
            <a:ext cx="901807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Optimal solution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AFAFDE0-9E45-462B-B97B-D9ACDDD670CF}"/>
                  </a:ext>
                </a:extLst>
              </p:cNvPr>
              <p:cNvSpPr/>
              <p:nvPr/>
            </p:nvSpPr>
            <p:spPr>
              <a:xfrm>
                <a:off x="1078064" y="2300952"/>
                <a:ext cx="7660029" cy="26076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=150</m:t>
                    </m:r>
                  </m:oMath>
                </a14:m>
                <a:r>
                  <a:rPr lang="en-US" b="0" dirty="0">
                    <a:solidFill>
                      <a:srgbClr val="404040"/>
                    </a:solidFill>
                  </a:rPr>
                  <a:t>		(</a:t>
                </a:r>
                <a:r>
                  <a:rPr lang="en-US" b="0" dirty="0">
                    <a:solidFill>
                      <a:srgbClr val="A71B86"/>
                    </a:solidFill>
                  </a:rPr>
                  <a:t>Kansas City Supply</a:t>
                </a:r>
                <a:r>
                  <a:rPr lang="en-US" b="0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75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Omaha Supply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275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Des Moines Supply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:endParaRPr lang="en-US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200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Chicago Demand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St. Louis Demand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Cincinnati Demand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:endParaRPr lang="en-US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lit/>
                        </m:rP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0,1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,2,⋯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AFAFDE0-9E45-462B-B97B-D9ACDDD670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064" y="2300952"/>
                <a:ext cx="7660029" cy="2607637"/>
              </a:xfrm>
              <a:prstGeom prst="rect">
                <a:avLst/>
              </a:prstGeom>
              <a:blipFill>
                <a:blip r:embed="rId6"/>
                <a:stretch>
                  <a:fillRect t="-1168" b="-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E9C5F1F-7E1A-4A5F-9A25-F7A18F54CC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7900" y="4885427"/>
            <a:ext cx="5694104" cy="185374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8733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Transporting Grain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37211"/>
                <a:ext cx="9018070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Balanced versus unbalanced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When total supply equals total demand, the problem is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balanced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When total supply doesn’t equal total demand, the problem is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unbalanced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Current grain transportation problem is balanced (600 Supply = 600 Demand)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Modifications for unbalanced transportation problems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If total supply is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smaller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than total demand, we replace the equalities in 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demand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constraints to be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If total supply is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bigger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than total demand, we replace the equalities in 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supply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constraints to be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Alternative approach is to create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slack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variables to absorb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excess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When total supply is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smaller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than total demand, the slack variables act as fictitious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sources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When total supply is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bigger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than total demand, the slack variables act as fictitious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destinations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37211"/>
                <a:ext cx="9018070" cy="5016758"/>
              </a:xfrm>
              <a:prstGeom prst="rect">
                <a:avLst/>
              </a:prstGeom>
              <a:blipFill>
                <a:blip r:embed="rId4"/>
                <a:stretch>
                  <a:fillRect l="-609" t="-729" r="-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30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Transporting Grain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37211"/>
            <a:ext cx="901807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Suppose we change </a:t>
            </a:r>
            <a:r>
              <a:rPr lang="en-US" sz="2000" dirty="0" err="1">
                <a:solidFill>
                  <a:srgbClr val="404040"/>
                </a:solidFill>
                <a:latin typeface="Corbel" panose="020B0503020204020204" pitchFamily="34" charset="0"/>
              </a:rPr>
              <a:t>Cinicinnati’s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demand from 300 to 350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New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Total supply (600) is smaller than total demand (650)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AFAFDE0-9E45-462B-B97B-D9ACDDD670CF}"/>
                  </a:ext>
                </a:extLst>
              </p:cNvPr>
              <p:cNvSpPr/>
              <p:nvPr/>
            </p:nvSpPr>
            <p:spPr>
              <a:xfrm>
                <a:off x="1047126" y="2832815"/>
                <a:ext cx="7660029" cy="26076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=150</m:t>
                    </m:r>
                  </m:oMath>
                </a14:m>
                <a:r>
                  <a:rPr lang="en-US" b="0" dirty="0">
                    <a:solidFill>
                      <a:srgbClr val="404040"/>
                    </a:solidFill>
                  </a:rPr>
                  <a:t>		(</a:t>
                </a:r>
                <a:r>
                  <a:rPr lang="en-US" b="0" dirty="0">
                    <a:solidFill>
                      <a:srgbClr val="A71B86"/>
                    </a:solidFill>
                  </a:rPr>
                  <a:t>Kansas City Supply</a:t>
                </a:r>
                <a:r>
                  <a:rPr lang="en-US" b="0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75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Omaha Supply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275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Des Moines Supply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:endParaRPr lang="en-US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≤200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Chicago Demand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St. Louis Demand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≤350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Cincinnati Demand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:endParaRPr lang="en-US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lit/>
                        </m:rP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0,1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,2,⋯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AFAFDE0-9E45-462B-B97B-D9ACDDD670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126" y="2832815"/>
                <a:ext cx="7660029" cy="2607637"/>
              </a:xfrm>
              <a:prstGeom prst="rect">
                <a:avLst/>
              </a:prstGeom>
              <a:blipFill>
                <a:blip r:embed="rId6"/>
                <a:stretch>
                  <a:fillRect t="-1405" b="-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804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Transporting Grain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37211"/>
            <a:ext cx="901807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Include fictitious source “Slack (S)”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Modified constraints with slack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AFAFDE0-9E45-462B-B97B-D9ACDDD670CF}"/>
                  </a:ext>
                </a:extLst>
              </p:cNvPr>
              <p:cNvSpPr/>
              <p:nvPr/>
            </p:nvSpPr>
            <p:spPr>
              <a:xfrm>
                <a:off x="1047126" y="2889650"/>
                <a:ext cx="7660029" cy="28846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=150</m:t>
                    </m:r>
                  </m:oMath>
                </a14:m>
                <a:r>
                  <a:rPr lang="en-US" b="0" dirty="0">
                    <a:solidFill>
                      <a:srgbClr val="404040"/>
                    </a:solidFill>
                  </a:rPr>
                  <a:t>		(</a:t>
                </a:r>
                <a:r>
                  <a:rPr lang="en-US" b="0" dirty="0">
                    <a:solidFill>
                      <a:srgbClr val="A71B86"/>
                    </a:solidFill>
                  </a:rPr>
                  <a:t>Kansas City Supply</a:t>
                </a:r>
                <a:r>
                  <a:rPr lang="en-US" b="0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75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Omaha Supply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275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Des Moines Supply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Fictitious “Slack” Supply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:endParaRPr lang="en-US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𝑆𝐴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200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Chicago Demand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𝑆𝐵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St. Louis Demand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𝑆𝐶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350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Cincinnati Demand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:endParaRPr lang="en-US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lit/>
                        </m:rP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0,1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,2,⋯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AFAFDE0-9E45-462B-B97B-D9ACDDD670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126" y="2889650"/>
                <a:ext cx="7660029" cy="2884636"/>
              </a:xfrm>
              <a:prstGeom prst="rect">
                <a:avLst/>
              </a:prstGeom>
              <a:blipFill>
                <a:blip r:embed="rId6"/>
                <a:stretch>
                  <a:fillRect t="-1057" b="-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593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Transporting Grain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37211"/>
            <a:ext cx="90180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Optimal solution from Solver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Why is all the grain from slack going to Cincinnati?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62A9D0-FE39-45C6-BACF-834D2209A4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8599" y="2410586"/>
            <a:ext cx="8633405" cy="3013914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4244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Capital Budgeting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University bookstore is considering several expansion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Some projects require 2-years and some projects require 3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Not enough space available for computer and clothing department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A62895-236E-475E-8E98-7AD77FE543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" y="3140533"/>
            <a:ext cx="8953805" cy="274865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374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Capital Budgeting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50073"/>
                <a:ext cx="9048941" cy="4448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Which projects should the director select to maximize returns?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Binary decision variables 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indicator variables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𝑤𝑒𝑏𝑠𝑖𝑡𝑒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𝑠𝑒𝑙𝑒𝑐𝑡𝑒𝑑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𝑤𝑎𝑟𝑒h𝑜𝑢𝑠𝑒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𝑠𝑒𝑙𝑒𝑐𝑡𝑒𝑑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𝑐𝑙𝑜𝑡h𝑖𝑛𝑔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𝑑𝑒𝑝𝑎𝑟𝑡𝑚𝑒𝑛𝑡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𝑠𝑒𝑙𝑒𝑐𝑡𝑒𝑑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𝑐𝑜𝑚𝑝𝑢𝑡𝑒𝑟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𝑑𝑒𝑝𝑎𝑟𝑡𝑚𝑒𝑛𝑡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𝑠𝑒𝑙𝑒𝑐𝑡𝑒𝑑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𝐴𝑇𝑀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𝑠𝑒𝑙𝑒𝑐𝑡𝑒𝑑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50073"/>
                <a:ext cx="9048941" cy="4448334"/>
              </a:xfrm>
              <a:prstGeom prst="rect">
                <a:avLst/>
              </a:prstGeom>
              <a:blipFill>
                <a:blip r:embed="rId4"/>
                <a:stretch>
                  <a:fillRect l="-606" t="-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0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Capital Budgeting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9855"/>
            <a:ext cx="90489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Linear program in standard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Decision variables are binary making this a 0-1 Integer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CapitalBudgeting.xlsx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from course website from link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A495858-4243-444E-B487-F3E2712B5823}"/>
                  </a:ext>
                </a:extLst>
              </p:cNvPr>
              <p:cNvSpPr txBox="1"/>
              <p:nvPr/>
            </p:nvSpPr>
            <p:spPr>
              <a:xfrm>
                <a:off x="1091865" y="2447247"/>
                <a:ext cx="7742677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Maximize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120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+85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+105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+140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+70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Subject to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55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60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≤150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+30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≤110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20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≤60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</a:endParaRPr>
              </a:p>
              <a:p>
                <a:r>
                  <a:rPr lang="en-US" sz="2000" i="1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b="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0,1}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i="1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		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A495858-4243-444E-B487-F3E2712B5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865" y="2447247"/>
                <a:ext cx="7742677" cy="2554545"/>
              </a:xfrm>
              <a:prstGeom prst="rect">
                <a:avLst/>
              </a:prstGeom>
              <a:blipFill>
                <a:blip r:embed="rId6"/>
                <a:stretch>
                  <a:fillRect l="-787"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944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Capital Budgeting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36817"/>
            <a:ext cx="9048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Modifying constraints for binary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decision variables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77A009-1E86-4EB2-9A7D-BD6EB48E38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620" y="2522347"/>
            <a:ext cx="8906384" cy="3852469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7BE860-7205-47C8-A9BB-7CAE5E5AF1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6596" y="4889322"/>
            <a:ext cx="2689846" cy="171172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18641D-8E2A-4CD8-8F14-ECEC8771080C}"/>
              </a:ext>
            </a:extLst>
          </p:cNvPr>
          <p:cNvSpPr/>
          <p:nvPr/>
        </p:nvSpPr>
        <p:spPr>
          <a:xfrm>
            <a:off x="5308783" y="5310353"/>
            <a:ext cx="2587659" cy="248410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CB5699-091F-4553-8E0F-EC1119790B14}"/>
              </a:ext>
            </a:extLst>
          </p:cNvPr>
          <p:cNvSpPr/>
          <p:nvPr/>
        </p:nvSpPr>
        <p:spPr>
          <a:xfrm>
            <a:off x="2574479" y="5174087"/>
            <a:ext cx="866033" cy="989889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86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Set Covering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50474"/>
            <a:ext cx="90489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American Parcel Service (APS) has determined it needs to add several new package distribution hubs to service cities east of the Mississippi 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APS desires to construct the minimum set of new hubs in the following 12 cities so that there is a hub within 300 miles of each city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E2498E-43DB-41A5-97E0-F34825DFC9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3283" y="3705592"/>
            <a:ext cx="6670242" cy="2959118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0590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Set Covering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50073"/>
                <a:ext cx="9048941" cy="4164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Binary decision variables 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indicator variables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000" i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city</m:t>
                              </m:r>
                              <m:r>
                                <a:rPr lang="en-US" sz="2000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sz="2000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selected</m:t>
                              </m:r>
                              <m:r>
                                <a:rPr lang="en-US" sz="2000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to</m:t>
                              </m:r>
                              <m:r>
                                <a:rPr lang="en-US" sz="2000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be</m:t>
                              </m:r>
                              <m:r>
                                <a:rPr lang="en-US" sz="2000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sz="2000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hub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∈{1,2,⋯,12}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How can we select the minimum number of hubs that cover all the cities?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Objective function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need to specify individual constraints for all 12 cities because we need to cover all 12 cities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50073"/>
                <a:ext cx="9048941" cy="4164410"/>
              </a:xfrm>
              <a:prstGeom prst="rect">
                <a:avLst/>
              </a:prstGeom>
              <a:blipFill>
                <a:blip r:embed="rId4"/>
                <a:stretch>
                  <a:fillRect l="-606" t="-878" r="-876" b="-1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DBEDCC-27E0-4878-A21B-35F3E640C2EE}"/>
                  </a:ext>
                </a:extLst>
              </p:cNvPr>
              <p:cNvSpPr txBox="1"/>
              <p:nvPr/>
            </p:nvSpPr>
            <p:spPr>
              <a:xfrm>
                <a:off x="1109434" y="4420861"/>
                <a:ext cx="4812632" cy="871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DBEDCC-27E0-4878-A21B-35F3E640C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434" y="4420861"/>
                <a:ext cx="4812632" cy="8711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187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Set Covering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50073"/>
            <a:ext cx="604788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Constraints to ensure covering of first 3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SetCovering.xlsx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from course website from link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Run Excel Solver to find the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DBEDCC-27E0-4878-A21B-35F3E640C2EE}"/>
                  </a:ext>
                </a:extLst>
              </p:cNvPr>
              <p:cNvSpPr txBox="1"/>
              <p:nvPr/>
            </p:nvSpPr>
            <p:spPr>
              <a:xfrm>
                <a:off x="1155482" y="3919204"/>
                <a:ext cx="528478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		(</a:t>
                </a:r>
                <a:r>
                  <a:rPr lang="en-US" dirty="0">
                    <a:solidFill>
                      <a:srgbClr val="A71B86"/>
                    </a:solidFill>
                  </a:rPr>
                  <a:t>To Cover Atlanta</a:t>
                </a:r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To Cover Boston</a:t>
                </a:r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To Cover Charlotte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DBEDCC-27E0-4878-A21B-35F3E640C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482" y="3919204"/>
                <a:ext cx="5284788" cy="923330"/>
              </a:xfrm>
              <a:prstGeom prst="rect">
                <a:avLst/>
              </a:prstGeom>
              <a:blipFill>
                <a:blip r:embed="rId6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79821F0-D334-4951-8634-BB5778D45A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7801" y="2502951"/>
            <a:ext cx="8634203" cy="1216871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B947BE-42C3-47B0-86A4-419964134E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0916" y="2136115"/>
            <a:ext cx="1838834" cy="423643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0781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Set Covering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32736"/>
            <a:ext cx="904894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Minimum number  of distribution hubs needed is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Optimal solution given below with duplicate cities underlined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Other optimum solutions exist i.e. {Boston, Charlotte, Detroit, St. Louis}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DBF4E1DB-9C9A-4025-AD2E-34E1B3243774}"/>
              </a:ext>
            </a:extLst>
          </p:cNvPr>
          <p:cNvGrpSpPr/>
          <p:nvPr/>
        </p:nvGrpSpPr>
        <p:grpSpPr>
          <a:xfrm>
            <a:off x="828979" y="2864339"/>
            <a:ext cx="8963025" cy="1325979"/>
            <a:chOff x="828979" y="2447247"/>
            <a:chExt cx="8963025" cy="13259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EFC10E5-9DE6-40FB-B176-5EEFC4A1DE6B}"/>
                </a:ext>
              </a:extLst>
            </p:cNvPr>
            <p:cNvGrpSpPr/>
            <p:nvPr/>
          </p:nvGrpSpPr>
          <p:grpSpPr>
            <a:xfrm>
              <a:off x="828979" y="2447247"/>
              <a:ext cx="8963025" cy="1325979"/>
              <a:chOff x="773934" y="2598785"/>
              <a:chExt cx="8963025" cy="1325979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A74A25C2-D6CE-4056-9638-1E29BE7A44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3934" y="2598785"/>
                <a:ext cx="5400675" cy="295275"/>
              </a:xfrm>
              <a:prstGeom prst="rect">
                <a:avLst/>
              </a:prstGeom>
              <a:ln w="38100">
                <a:solidFill>
                  <a:srgbClr val="11B29F"/>
                </a:solidFill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10BC5C27-DF1E-44B0-AD8A-7A91B5F31B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3934" y="2924614"/>
                <a:ext cx="4981575" cy="323850"/>
              </a:xfrm>
              <a:prstGeom prst="rect">
                <a:avLst/>
              </a:prstGeom>
              <a:ln w="38100">
                <a:solidFill>
                  <a:srgbClr val="11B29F"/>
                </a:solidFill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5B9A86ED-DB01-4F24-986F-CB75B4B99D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3934" y="3276600"/>
                <a:ext cx="8963025" cy="304800"/>
              </a:xfrm>
              <a:prstGeom prst="rect">
                <a:avLst/>
              </a:prstGeom>
              <a:ln w="38100">
                <a:solidFill>
                  <a:srgbClr val="11B29F"/>
                </a:solidFill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C659DBF3-422E-4305-B73C-54C0249D9D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3934" y="3619964"/>
                <a:ext cx="6724650" cy="304800"/>
              </a:xfrm>
              <a:prstGeom prst="rect">
                <a:avLst/>
              </a:prstGeom>
              <a:ln w="38100">
                <a:solidFill>
                  <a:srgbClr val="11B29F"/>
                </a:solidFill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729D34E-98D2-46AB-964C-29C27488570F}"/>
                </a:ext>
              </a:extLst>
            </p:cNvPr>
            <p:cNvCxnSpPr>
              <a:cxnSpLocks/>
            </p:cNvCxnSpPr>
            <p:nvPr/>
          </p:nvCxnSpPr>
          <p:spPr>
            <a:xfrm>
              <a:off x="3765205" y="2709632"/>
              <a:ext cx="872579" cy="0"/>
            </a:xfrm>
            <a:prstGeom prst="line">
              <a:avLst/>
            </a:prstGeom>
            <a:ln w="38100">
              <a:solidFill>
                <a:srgbClr val="A71B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4BE0C0E-B294-433A-A3D7-ADA0093C77C3}"/>
                </a:ext>
              </a:extLst>
            </p:cNvPr>
            <p:cNvCxnSpPr>
              <a:cxnSpLocks/>
            </p:cNvCxnSpPr>
            <p:nvPr/>
          </p:nvCxnSpPr>
          <p:spPr>
            <a:xfrm>
              <a:off x="3721104" y="3050943"/>
              <a:ext cx="1061405" cy="0"/>
            </a:xfrm>
            <a:prstGeom prst="line">
              <a:avLst/>
            </a:prstGeom>
            <a:ln w="38100">
              <a:solidFill>
                <a:srgbClr val="A71B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A872C0B-E6FB-491B-9412-3BB97A1FFD07}"/>
                </a:ext>
              </a:extLst>
            </p:cNvPr>
            <p:cNvCxnSpPr>
              <a:cxnSpLocks/>
            </p:cNvCxnSpPr>
            <p:nvPr/>
          </p:nvCxnSpPr>
          <p:spPr>
            <a:xfrm>
              <a:off x="7639892" y="3386399"/>
              <a:ext cx="971256" cy="0"/>
            </a:xfrm>
            <a:prstGeom prst="line">
              <a:avLst/>
            </a:prstGeom>
            <a:ln w="38100">
              <a:solidFill>
                <a:srgbClr val="A71B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DD5416E-6A9F-4FEB-87F2-BF4F8424319C}"/>
                </a:ext>
              </a:extLst>
            </p:cNvPr>
            <p:cNvCxnSpPr>
              <a:cxnSpLocks/>
            </p:cNvCxnSpPr>
            <p:nvPr/>
          </p:nvCxnSpPr>
          <p:spPr>
            <a:xfrm>
              <a:off x="2814065" y="3720599"/>
              <a:ext cx="951140" cy="0"/>
            </a:xfrm>
            <a:prstGeom prst="line">
              <a:avLst/>
            </a:prstGeom>
            <a:ln w="38100">
              <a:solidFill>
                <a:srgbClr val="A71B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55FB4AD-5022-47B6-8A85-7F55EC9A104E}"/>
                </a:ext>
              </a:extLst>
            </p:cNvPr>
            <p:cNvCxnSpPr>
              <a:cxnSpLocks/>
            </p:cNvCxnSpPr>
            <p:nvPr/>
          </p:nvCxnSpPr>
          <p:spPr>
            <a:xfrm>
              <a:off x="3913757" y="3720599"/>
              <a:ext cx="1059859" cy="0"/>
            </a:xfrm>
            <a:prstGeom prst="line">
              <a:avLst/>
            </a:prstGeom>
            <a:ln w="38100">
              <a:solidFill>
                <a:srgbClr val="A71B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CA5C9C5-D2AB-4EDF-A4AC-89B87B2A0673}"/>
                </a:ext>
              </a:extLst>
            </p:cNvPr>
            <p:cNvCxnSpPr>
              <a:cxnSpLocks/>
            </p:cNvCxnSpPr>
            <p:nvPr/>
          </p:nvCxnSpPr>
          <p:spPr>
            <a:xfrm>
              <a:off x="4782509" y="2708956"/>
              <a:ext cx="953871" cy="676"/>
            </a:xfrm>
            <a:prstGeom prst="line">
              <a:avLst/>
            </a:prstGeom>
            <a:ln w="38100">
              <a:solidFill>
                <a:srgbClr val="A71B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96FF6D8-9869-40ED-8347-7C471266C6D3}"/>
              </a:ext>
            </a:extLst>
          </p:cNvPr>
          <p:cNvCxnSpPr>
            <a:cxnSpLocks/>
          </p:cNvCxnSpPr>
          <p:nvPr/>
        </p:nvCxnSpPr>
        <p:spPr>
          <a:xfrm>
            <a:off x="6895276" y="2597447"/>
            <a:ext cx="1093271" cy="0"/>
          </a:xfrm>
          <a:prstGeom prst="line">
            <a:avLst/>
          </a:prstGeom>
          <a:ln w="381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335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4811</TotalTime>
  <Words>1133</Words>
  <Application>Microsoft Office PowerPoint</Application>
  <PresentationFormat>Widescreen</PresentationFormat>
  <Paragraphs>234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9 </vt:lpstr>
      <vt:lpstr>Ex: Capital Budgeting</vt:lpstr>
      <vt:lpstr>Ex: Capital Budgeting</vt:lpstr>
      <vt:lpstr>Ex: Capital Budgeting</vt:lpstr>
      <vt:lpstr>Ex: Capital Budgeting</vt:lpstr>
      <vt:lpstr>Ex: Set Covering</vt:lpstr>
      <vt:lpstr>Ex: Set Covering</vt:lpstr>
      <vt:lpstr>Ex: Set Covering</vt:lpstr>
      <vt:lpstr>Ex: Set Covering</vt:lpstr>
      <vt:lpstr>Ex: Transporting Grain</vt:lpstr>
      <vt:lpstr>Ex: Transporting Grain</vt:lpstr>
      <vt:lpstr>Ex: Transporting Grain</vt:lpstr>
      <vt:lpstr>Ex: Transporting Grain</vt:lpstr>
      <vt:lpstr>Ex: Transporting Grain</vt:lpstr>
      <vt:lpstr>Ex: Transporting Grain</vt:lpstr>
      <vt:lpstr>Ex: Transporting Grain</vt:lpstr>
      <vt:lpstr>Ex: Transporting Grain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Super Mario</cp:lastModifiedBy>
  <cp:revision>358</cp:revision>
  <dcterms:created xsi:type="dcterms:W3CDTF">2020-01-09T19:32:24Z</dcterms:created>
  <dcterms:modified xsi:type="dcterms:W3CDTF">2020-01-31T22:31:27Z</dcterms:modified>
</cp:coreProperties>
</file>