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508" r:id="rId3"/>
    <p:sldId id="510" r:id="rId4"/>
    <p:sldId id="511" r:id="rId5"/>
    <p:sldId id="512" r:id="rId6"/>
    <p:sldId id="514" r:id="rId7"/>
    <p:sldId id="513" r:id="rId8"/>
    <p:sldId id="515" r:id="rId9"/>
    <p:sldId id="516" r:id="rId10"/>
    <p:sldId id="51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11B29F"/>
    <a:srgbClr val="404040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8" autoAdjust="0"/>
    <p:restoredTop sz="95874" autoAdjust="0"/>
  </p:normalViewPr>
  <p:slideViewPr>
    <p:cSldViewPr snapToGrid="0">
      <p:cViewPr varScale="1">
        <p:scale>
          <a:sx n="50" d="100"/>
          <a:sy n="50" d="100"/>
        </p:scale>
        <p:origin x="6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jpg"/><Relationship Id="rId7" Type="http://schemas.openxmlformats.org/officeDocument/2006/relationships/image" Target="../media/image27.sv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25.gif"/><Relationship Id="rId9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jp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17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Additional integer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Oakdale-1.xlsx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on course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Focus on the tab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Priority 1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0D5FFE-2FFA-4981-B99C-73F8101E5A17}"/>
                  </a:ext>
                </a:extLst>
              </p:cNvPr>
              <p:cNvSpPr txBox="1"/>
              <p:nvPr/>
            </p:nvSpPr>
            <p:spPr>
              <a:xfrm>
                <a:off x="-394851" y="2330566"/>
                <a:ext cx="4677089" cy="690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∈{0,1,⋯}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∈{0,1,⋯}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0D5FFE-2FFA-4981-B99C-73F8101E5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4851" y="2330566"/>
                <a:ext cx="4677089" cy="690958"/>
              </a:xfrm>
              <a:prstGeom prst="rect">
                <a:avLst/>
              </a:prstGeom>
              <a:blipFill>
                <a:blip r:embed="rId6"/>
                <a:stretch>
                  <a:fillRect b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93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450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Goals listed in order based on priority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Achieve a 60%/40% ratio of white to black students at each of the schools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Minimize the amount of traveling that students will have to do, ideally no more than 30,000 miles per day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Keep all schools close to capacity and minimize overcrowding proportionally allocating the excess among the schools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can we formulate and solve a goal programming model to help the board with its dilemma?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white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students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district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assigned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district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black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students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district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assigned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district</m:t>
                    </m:r>
                    <m: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450577"/>
              </a:xfrm>
              <a:prstGeom prst="rect">
                <a:avLst/>
              </a:prstGeom>
              <a:blipFill>
                <a:blip r:embed="rId4"/>
                <a:stretch>
                  <a:fillRect l="-619" t="-684" b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7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1: Achieve racial balance in all 4 schools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perfect balance for North High School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D19686-941D-4F58-B300-D552152CD34D}"/>
                  </a:ext>
                </a:extLst>
              </p:cNvPr>
              <p:cNvSpPr txBox="1"/>
              <p:nvPr/>
            </p:nvSpPr>
            <p:spPr>
              <a:xfrm>
                <a:off x="3705033" y="2805272"/>
                <a:ext cx="2729168" cy="2637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𝑃𝑒𝑟𝑐𝑒𝑛𝑡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𝑊h𝑖𝑡𝑒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𝑃𝑒𝑟𝑐𝑒𝑛𝑡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𝐵𝑙𝑎𝑐𝑘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𝑊h𝑖𝑡𝑒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𝑆𝑡𝑢𝑑𝑒𝑛𝑡𝑠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𝐵𝑙𝑎𝑐𝑘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𝑆𝑡𝑢𝑑𝑒𝑛𝑡𝑠</m:t>
                              </m:r>
                            </m:den>
                          </m:f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𝑊h𝑖𝑡𝑒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𝐵𝑙𝑎𝑐𝑘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D19686-941D-4F58-B300-D552152CD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033" y="2805272"/>
                <a:ext cx="2729168" cy="2637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6FE4A-2AF4-46AC-B4DD-84CD36332D4F}"/>
                  </a:ext>
                </a:extLst>
              </p:cNvPr>
              <p:cNvSpPr txBox="1"/>
              <p:nvPr/>
            </p:nvSpPr>
            <p:spPr>
              <a:xfrm>
                <a:off x="-606116" y="5641515"/>
                <a:ext cx="117781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𝑊h𝑖𝑡𝑒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𝐵𝑙𝑎𝑐𝑘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6FE4A-2AF4-46AC-B4DD-84CD3633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6116" y="5641515"/>
                <a:ext cx="11778170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16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1: Achieve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racial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balance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all 4 schools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Adding deviational variables for North High School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Consider constraints for all schools in the county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accomplish our goal we want 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these deviational variables to be as small as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First priority objective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6FE4A-2AF4-46AC-B4DD-84CD36332D4F}"/>
                  </a:ext>
                </a:extLst>
              </p:cNvPr>
              <p:cNvSpPr txBox="1"/>
              <p:nvPr/>
            </p:nvSpPr>
            <p:spPr>
              <a:xfrm>
                <a:off x="841125" y="2733077"/>
                <a:ext cx="9018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56FE4A-2AF4-46AC-B4DD-84CD3633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25" y="2733077"/>
                <a:ext cx="901807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7D9C1-DB24-4C28-8293-242E753FD2B9}"/>
                  </a:ext>
                </a:extLst>
              </p:cNvPr>
              <p:cNvSpPr txBox="1"/>
              <p:nvPr/>
            </p:nvSpPr>
            <p:spPr>
              <a:xfrm>
                <a:off x="869069" y="3673861"/>
                <a:ext cx="9018071" cy="1221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𝑊𝑆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7D9C1-DB24-4C28-8293-242E753FD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69" y="3673861"/>
                <a:ext cx="9018071" cy="12211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FE093-20D1-4BD2-B74B-E33109798127}"/>
                  </a:ext>
                </a:extLst>
              </p:cNvPr>
              <p:cNvSpPr txBox="1"/>
              <p:nvPr/>
            </p:nvSpPr>
            <p:spPr>
              <a:xfrm>
                <a:off x="571768" y="6015244"/>
                <a:ext cx="901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FE093-20D1-4BD2-B74B-E33109798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68" y="6015244"/>
                <a:ext cx="901807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74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2: Minimize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total travel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not much more than 30,000 miles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the following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Formulation for constraint based on total miles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Updated objective function for second priority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7D9C1-DB24-4C28-8293-242E753FD2B9}"/>
                  </a:ext>
                </a:extLst>
              </p:cNvPr>
              <p:cNvSpPr txBox="1"/>
              <p:nvPr/>
            </p:nvSpPr>
            <p:spPr>
              <a:xfrm>
                <a:off x="1515381" y="5032847"/>
                <a:ext cx="9400319" cy="92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𝑁𝑊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𝑁𝑊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𝑊𝑆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24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F7D9C1-DB24-4C28-8293-242E753FD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381" y="5032847"/>
                <a:ext cx="9400319" cy="925253"/>
              </a:xfrm>
              <a:prstGeom prst="rect">
                <a:avLst/>
              </a:prstGeom>
              <a:blipFill>
                <a:blip r:embed="rId6"/>
                <a:stretch>
                  <a:fillRect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21BAD581-C668-4E1D-89FD-CC79158B24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3448" y="2779166"/>
            <a:ext cx="5198832" cy="165042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D46614-8CAA-49DA-A560-DBEA18F4B440}"/>
                  </a:ext>
                </a:extLst>
              </p:cNvPr>
              <p:cNvSpPr txBox="1"/>
              <p:nvPr/>
            </p:nvSpPr>
            <p:spPr>
              <a:xfrm>
                <a:off x="615027" y="6284949"/>
                <a:ext cx="9018071" cy="667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D46614-8CAA-49DA-A560-DBEA18F4B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27" y="6284949"/>
                <a:ext cx="9018071" cy="6671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06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3: Minimize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overcrowding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at each of the 4 schools,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proportionally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allocating the excess among the schools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the following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that there are 5,000 total students for capacity of 4,400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excess of 600 students needs to be split between the schools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can we handle this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proportionally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0C75CF-E143-477F-9FF0-659FFF9DF5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4084" y="3117152"/>
            <a:ext cx="7925755" cy="167157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873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3: Minimize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overcrowding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at each of the 4 schools,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proportionally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allocating the excess among the schools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manage the excess according to the capacities of the schools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Schools that are bigger should take larger portions of the overflow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prefer if North and West take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1200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4400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the excess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prefer if South and East take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4400</m:t>
                        </m:r>
                      </m:den>
                    </m:f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the excess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Capacities are expanded to handle the overflow (rounded up)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2246769"/>
              </a:xfrm>
              <a:prstGeom prst="rect">
                <a:avLst/>
              </a:prstGeom>
              <a:blipFill>
                <a:blip r:embed="rId4"/>
                <a:stretch>
                  <a:fillRect l="-619" t="-1355" b="-17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13AA9C-01AD-4593-B708-F7A328C25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1164" y="4374194"/>
            <a:ext cx="7004704" cy="82539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E779166-ED36-42AD-AB23-BD35E7FA4239}"/>
              </a:ext>
            </a:extLst>
          </p:cNvPr>
          <p:cNvSpPr/>
          <p:nvPr/>
        </p:nvSpPr>
        <p:spPr>
          <a:xfrm>
            <a:off x="4460470" y="4740273"/>
            <a:ext cx="1087715" cy="422245"/>
          </a:xfrm>
          <a:prstGeom prst="ellipse">
            <a:avLst/>
          </a:prstGeom>
          <a:noFill/>
          <a:ln w="5715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B27C9-72BF-4AAA-A425-E97141C0F751}"/>
              </a:ext>
            </a:extLst>
          </p:cNvPr>
          <p:cNvCxnSpPr>
            <a:cxnSpLocks/>
          </p:cNvCxnSpPr>
          <p:nvPr/>
        </p:nvCxnSpPr>
        <p:spPr>
          <a:xfrm>
            <a:off x="4961078" y="5162518"/>
            <a:ext cx="0" cy="558343"/>
          </a:xfrm>
          <a:prstGeom prst="straightConnector1">
            <a:avLst/>
          </a:prstGeom>
          <a:ln w="5715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6EF4BD-5117-4421-A10D-DE1515AF61EC}"/>
                  </a:ext>
                </a:extLst>
              </p:cNvPr>
              <p:cNvSpPr txBox="1"/>
              <p:nvPr/>
            </p:nvSpPr>
            <p:spPr>
              <a:xfrm>
                <a:off x="1725879" y="5821936"/>
                <a:ext cx="9018071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200+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=1363.636363≈1364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6EF4BD-5117-4421-A10D-DE1515AF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879" y="5821936"/>
                <a:ext cx="9018071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29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Goal 3: Minimize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overcrowding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at each of the 4 schools,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proportionally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allocating the excess among the schools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Constraints with deviational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Updated objective function for third priority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0349EA-D8A8-49BE-A0AE-6133457B952E}"/>
                  </a:ext>
                </a:extLst>
              </p:cNvPr>
              <p:cNvSpPr txBox="1"/>
              <p:nvPr/>
            </p:nvSpPr>
            <p:spPr>
              <a:xfrm>
                <a:off x="571768" y="2875938"/>
                <a:ext cx="9018071" cy="1221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1364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1136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1136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0349EA-D8A8-49BE-A0AE-6133457B9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68" y="2875938"/>
                <a:ext cx="9018071" cy="12211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756542-46EA-4235-9A57-5B00915C5B32}"/>
                  </a:ext>
                </a:extLst>
              </p:cNvPr>
              <p:cNvSpPr txBox="1"/>
              <p:nvPr/>
            </p:nvSpPr>
            <p:spPr>
              <a:xfrm>
                <a:off x="0" y="4552348"/>
                <a:ext cx="9018071" cy="1514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inimize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756542-46EA-4235-9A57-5B00915C5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52348"/>
                <a:ext cx="9018071" cy="1514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95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Oakdale School Busing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Additional 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cannot bus more students than what is currently available at each school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List of constraints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F5BF81-0C01-4886-9A11-189313421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161" y="2680404"/>
            <a:ext cx="5820575" cy="122758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76B127-B0D7-4DB1-95F6-D51EB3E44C9B}"/>
                  </a:ext>
                </a:extLst>
              </p:cNvPr>
              <p:cNvSpPr txBox="1"/>
              <p:nvPr/>
            </p:nvSpPr>
            <p:spPr>
              <a:xfrm>
                <a:off x="-1282028" y="4437681"/>
                <a:ext cx="901807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450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𝑊𝑊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76B127-B0D7-4DB1-95F6-D51EB3E44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2028" y="4437681"/>
                <a:ext cx="9018071" cy="23083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F731935-EF3A-46F1-84AB-74477A950F1B}"/>
              </a:ext>
            </a:extLst>
          </p:cNvPr>
          <p:cNvSpPr/>
          <p:nvPr/>
        </p:nvSpPr>
        <p:spPr>
          <a:xfrm>
            <a:off x="3761772" y="2916820"/>
            <a:ext cx="2245489" cy="991166"/>
          </a:xfrm>
          <a:prstGeom prst="rect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0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11112</TotalTime>
  <Words>795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17 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Ex: Oakdale School Busing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653</cp:revision>
  <dcterms:created xsi:type="dcterms:W3CDTF">2020-01-09T19:32:24Z</dcterms:created>
  <dcterms:modified xsi:type="dcterms:W3CDTF">2020-02-24T03:37:07Z</dcterms:modified>
</cp:coreProperties>
</file>