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08" r:id="rId3"/>
    <p:sldId id="520" r:id="rId4"/>
    <p:sldId id="521" r:id="rId5"/>
    <p:sldId id="523" r:id="rId6"/>
    <p:sldId id="522" r:id="rId7"/>
    <p:sldId id="524" r:id="rId8"/>
    <p:sldId id="525" r:id="rId9"/>
    <p:sldId id="527" r:id="rId10"/>
    <p:sldId id="528" r:id="rId11"/>
    <p:sldId id="526" r:id="rId12"/>
    <p:sldId id="529" r:id="rId13"/>
    <p:sldId id="530" r:id="rId14"/>
    <p:sldId id="53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3" autoAdjust="0"/>
    <p:restoredTop sz="95874" autoAdjust="0"/>
  </p:normalViewPr>
  <p:slideViewPr>
    <p:cSldViewPr snapToGrid="0">
      <p:cViewPr varScale="1">
        <p:scale>
          <a:sx n="50" d="100"/>
          <a:sy n="50" d="100"/>
        </p:scale>
        <p:origin x="24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jp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18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groups are different branches of the same 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1 doesn’t prioritize labor and cares most about minimizing cost and increasing the desired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2 cares most about profit and fulfilling demand and least about the utilization of labor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3 cares most about fulfilling the demands of their customers and least about reaching the desired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4 cares most about making sure their employees reach the desired regular production capacity and the ideal overtime scenario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Division of priorities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EC4AF-4537-47FD-A391-8E397905B493}"/>
              </a:ext>
            </a:extLst>
          </p:cNvPr>
          <p:cNvCxnSpPr>
            <a:cxnSpLocks/>
          </p:cNvCxnSpPr>
          <p:nvPr/>
        </p:nvCxnSpPr>
        <p:spPr>
          <a:xfrm>
            <a:off x="5238206" y="2447247"/>
            <a:ext cx="0" cy="4188684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2847A5-DAD4-4577-B02C-5764CD244A13}"/>
              </a:ext>
            </a:extLst>
          </p:cNvPr>
          <p:cNvCxnSpPr>
            <a:cxnSpLocks/>
          </p:cNvCxnSpPr>
          <p:nvPr/>
        </p:nvCxnSpPr>
        <p:spPr>
          <a:xfrm>
            <a:off x="988090" y="4541398"/>
            <a:ext cx="8303458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F4D6A4-8E78-4ADF-A872-4BC2A6554AF8}"/>
                  </a:ext>
                </a:extLst>
              </p:cNvPr>
              <p:cNvSpPr txBox="1"/>
              <p:nvPr/>
            </p:nvSpPr>
            <p:spPr>
              <a:xfrm>
                <a:off x="6072120" y="3009645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F4D6A4-8E78-4ADF-A872-4BC2A6554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20" y="3009645"/>
                <a:ext cx="5420639" cy="1200329"/>
              </a:xfrm>
              <a:prstGeom prst="rect">
                <a:avLst/>
              </a:prstGeom>
              <a:blipFill>
                <a:blip r:embed="rId6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7D825C8-84E9-403B-9731-B53C5DEF10B5}"/>
              </a:ext>
            </a:extLst>
          </p:cNvPr>
          <p:cNvSpPr txBox="1"/>
          <p:nvPr/>
        </p:nvSpPr>
        <p:spPr>
          <a:xfrm>
            <a:off x="5947294" y="2553655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E9B624-C9AD-47B1-81B1-514C3C782371}"/>
              </a:ext>
            </a:extLst>
          </p:cNvPr>
          <p:cNvSpPr txBox="1"/>
          <p:nvPr/>
        </p:nvSpPr>
        <p:spPr>
          <a:xfrm>
            <a:off x="5947294" y="4729851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6A4420-7BD9-49E3-B6F9-4FD392C89F31}"/>
              </a:ext>
            </a:extLst>
          </p:cNvPr>
          <p:cNvSpPr txBox="1"/>
          <p:nvPr/>
        </p:nvSpPr>
        <p:spPr>
          <a:xfrm>
            <a:off x="1553082" y="2569624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IV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4F9762-CDC3-401E-ACEA-F6F65335297A}"/>
              </a:ext>
            </a:extLst>
          </p:cNvPr>
          <p:cNvSpPr txBox="1"/>
          <p:nvPr/>
        </p:nvSpPr>
        <p:spPr>
          <a:xfrm>
            <a:off x="1553082" y="4729851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III</a:t>
            </a:r>
            <a:endParaRPr lang="en-US" sz="2800" dirty="0">
              <a:solidFill>
                <a:srgbClr val="A71B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E7CA2-A90A-4CB0-8985-4536D05C6253}"/>
                  </a:ext>
                </a:extLst>
              </p:cNvPr>
              <p:cNvSpPr txBox="1"/>
              <p:nvPr/>
            </p:nvSpPr>
            <p:spPr>
              <a:xfrm>
                <a:off x="6091900" y="5130782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E7CA2-A90A-4CB0-8985-4536D05C6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00" y="5130782"/>
                <a:ext cx="5420639" cy="1200329"/>
              </a:xfrm>
              <a:prstGeom prst="rect">
                <a:avLst/>
              </a:prstGeom>
              <a:blipFill>
                <a:blip r:embed="rId7"/>
                <a:stretch>
                  <a:fillRect l="-89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637299-3196-4D9C-B32A-F320DDE976EC}"/>
                  </a:ext>
                </a:extLst>
              </p:cNvPr>
              <p:cNvSpPr txBox="1"/>
              <p:nvPr/>
            </p:nvSpPr>
            <p:spPr>
              <a:xfrm>
                <a:off x="1641490" y="5125150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637299-3196-4D9C-B32A-F320DDE9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490" y="5125150"/>
                <a:ext cx="5420639" cy="1200329"/>
              </a:xfrm>
              <a:prstGeom prst="rect">
                <a:avLst/>
              </a:prstGeom>
              <a:blipFill>
                <a:blip r:embed="rId8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7C7FD-FC56-48D6-AC0D-812D97D1FE5D}"/>
                  </a:ext>
                </a:extLst>
              </p:cNvPr>
              <p:cNvSpPr txBox="1"/>
              <p:nvPr/>
            </p:nvSpPr>
            <p:spPr>
              <a:xfrm>
                <a:off x="1641490" y="3009202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7C7FD-FC56-48D6-AC0D-812D97D1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490" y="3009202"/>
                <a:ext cx="5420639" cy="1200329"/>
              </a:xfrm>
              <a:prstGeom prst="rect">
                <a:avLst/>
              </a:prstGeom>
              <a:blipFill>
                <a:blip r:embed="rId9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1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465443-FD6E-468C-A290-009AD9F8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90" y="3285887"/>
            <a:ext cx="2509678" cy="235515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Instructions for solving goal programming problem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Top priority objective has been optimized (see tab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Almost all groups have different initial solutions ( Group I and IV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identical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Copy sheet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rename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(right click on tab)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F751F-8A78-42B9-B0B1-20150ED09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082" y="3285887"/>
            <a:ext cx="2091970" cy="235515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364346-2DF3-44C2-8FAF-D698F1480A78}"/>
              </a:ext>
            </a:extLst>
          </p:cNvPr>
          <p:cNvSpPr/>
          <p:nvPr/>
        </p:nvSpPr>
        <p:spPr>
          <a:xfrm>
            <a:off x="2581549" y="4054288"/>
            <a:ext cx="645459" cy="1949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301722-F940-4EF2-816F-E770FBAE4797}"/>
              </a:ext>
            </a:extLst>
          </p:cNvPr>
          <p:cNvSpPr/>
          <p:nvPr/>
        </p:nvSpPr>
        <p:spPr>
          <a:xfrm>
            <a:off x="4415990" y="5111575"/>
            <a:ext cx="778105" cy="2117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01CDF-9A61-4B5B-9698-35FAA07A6C8E}"/>
              </a:ext>
            </a:extLst>
          </p:cNvPr>
          <p:cNvSpPr/>
          <p:nvPr/>
        </p:nvSpPr>
        <p:spPr>
          <a:xfrm>
            <a:off x="4415990" y="4218072"/>
            <a:ext cx="2484688" cy="36065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2CD82D-2640-4A9D-AA2E-24EBBC6290D5}"/>
              </a:ext>
            </a:extLst>
          </p:cNvPr>
          <p:cNvCxnSpPr>
            <a:cxnSpLocks/>
          </p:cNvCxnSpPr>
          <p:nvPr/>
        </p:nvCxnSpPr>
        <p:spPr>
          <a:xfrm>
            <a:off x="3892923" y="4417358"/>
            <a:ext cx="389965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5A4C1-2717-42AC-93C2-74138805E026}"/>
              </a:ext>
            </a:extLst>
          </p:cNvPr>
          <p:cNvCxnSpPr>
            <a:cxnSpLocks/>
          </p:cNvCxnSpPr>
          <p:nvPr/>
        </p:nvCxnSpPr>
        <p:spPr>
          <a:xfrm>
            <a:off x="7084358" y="4417358"/>
            <a:ext cx="389965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F00BB06-0DFC-40F6-B876-F20088335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1021" y="4151288"/>
            <a:ext cx="2046430" cy="5081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66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Instructions for solving goal programming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new constraint in tab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based on previous results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B5BFEC-9158-467D-821D-49634E0A9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01" y="2707951"/>
            <a:ext cx="1884899" cy="27663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49FF45E-2752-459C-835E-F8C35F41F114}"/>
              </a:ext>
            </a:extLst>
          </p:cNvPr>
          <p:cNvSpPr/>
          <p:nvPr/>
        </p:nvSpPr>
        <p:spPr>
          <a:xfrm>
            <a:off x="4374777" y="3703025"/>
            <a:ext cx="786940" cy="207345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BFAA5-B284-489D-957B-CDCC7290F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139" y="5710917"/>
            <a:ext cx="8407076" cy="97310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0E91C5-AE37-4D7B-93B1-5B3B5CA75115}"/>
              </a:ext>
            </a:extLst>
          </p:cNvPr>
          <p:cNvCxnSpPr>
            <a:cxnSpLocks/>
          </p:cNvCxnSpPr>
          <p:nvPr/>
        </p:nvCxnSpPr>
        <p:spPr>
          <a:xfrm flipH="1">
            <a:off x="1882588" y="3812240"/>
            <a:ext cx="2492189" cy="2783542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6C4A4D-155D-41C1-A401-051B842AE9C2}"/>
              </a:ext>
            </a:extLst>
          </p:cNvPr>
          <p:cNvCxnSpPr>
            <a:cxnSpLocks/>
          </p:cNvCxnSpPr>
          <p:nvPr/>
        </p:nvCxnSpPr>
        <p:spPr>
          <a:xfrm>
            <a:off x="8207959" y="5474278"/>
            <a:ext cx="0" cy="107599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249A51-31CC-4C0A-BB7B-426BDD2D453F}"/>
              </a:ext>
            </a:extLst>
          </p:cNvPr>
          <p:cNvSpPr txBox="1"/>
          <p:nvPr/>
        </p:nvSpPr>
        <p:spPr>
          <a:xfrm>
            <a:off x="6190992" y="5108896"/>
            <a:ext cx="254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 with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404212-899B-4E6A-9B6E-ABF76420DF93}"/>
              </a:ext>
            </a:extLst>
          </p:cNvPr>
          <p:cNvCxnSpPr>
            <a:cxnSpLocks/>
          </p:cNvCxnSpPr>
          <p:nvPr/>
        </p:nvCxnSpPr>
        <p:spPr>
          <a:xfrm>
            <a:off x="9291548" y="4948527"/>
            <a:ext cx="26524" cy="1601741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F6AC9D-A1B3-41AA-9501-A7F4002F3E47}"/>
              </a:ext>
            </a:extLst>
          </p:cNvPr>
          <p:cNvSpPr txBox="1"/>
          <p:nvPr/>
        </p:nvSpPr>
        <p:spPr>
          <a:xfrm>
            <a:off x="7092009" y="4177308"/>
            <a:ext cx="349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Set value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equal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</a:t>
            </a:r>
          </a:p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previous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minimization</a:t>
            </a:r>
          </a:p>
        </p:txBody>
      </p:sp>
    </p:spTree>
    <p:extLst>
      <p:ext uri="{BB962C8B-B14F-4D97-AF65-F5344CB8AC3E}">
        <p14:creationId xmlns:p14="http://schemas.microsoft.com/office/powerpoint/2010/main" val="282082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your group’s objectives in order of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fill in the following table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E2BE45-7D21-45C4-874D-5F3867A8F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812854"/>
                  </p:ext>
                </p:extLst>
              </p:nvPr>
            </p:nvGraphicFramePr>
            <p:xfrm>
              <a:off x="373688" y="5431306"/>
              <a:ext cx="9418316" cy="137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0732">
                      <a:extLst>
                        <a:ext uri="{9D8B030D-6E8A-4147-A177-3AD203B41FA5}">
                          <a16:colId xmlns:a16="http://schemas.microsoft.com/office/drawing/2014/main" val="145225143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10679408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97879177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050909696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2020041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672203143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2628474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4388043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57947227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878140459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107908521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02784301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190398436"/>
                        </a:ext>
                      </a:extLst>
                    </a:gridCol>
                  </a:tblGrid>
                  <a:tr h="25707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Decision Variables 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773904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274659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78012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741044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IV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958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E2BE45-7D21-45C4-874D-5F3867A8F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812854"/>
                  </p:ext>
                </p:extLst>
              </p:nvPr>
            </p:nvGraphicFramePr>
            <p:xfrm>
              <a:off x="373688" y="5431306"/>
              <a:ext cx="9418316" cy="137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0732">
                      <a:extLst>
                        <a:ext uri="{9D8B030D-6E8A-4147-A177-3AD203B41FA5}">
                          <a16:colId xmlns:a16="http://schemas.microsoft.com/office/drawing/2014/main" val="145225143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10679408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97879177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050909696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2020041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672203143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2628474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4388043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57947227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878140459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107908521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02784301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190398436"/>
                        </a:ext>
                      </a:extLst>
                    </a:gridCol>
                  </a:tblGrid>
                  <a:tr h="275717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Decision Variables 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5455" t="-2174" r="-11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5455" t="-2174" r="-10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5455" t="-2174" r="-9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5455" t="-2174" r="-8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5455" t="-2174" r="-7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9099" t="-2174" r="-598198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06364" t="-2174" r="-5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6364" t="-2174" r="-4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364" t="-2174" r="-3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06364" t="-2174" r="-2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6364" t="-2174" r="-1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06364" t="-2174" r="-3636" b="-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7739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2746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78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7410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IV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9589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5415994-4CAF-4877-A421-17C15E946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058" y="2415515"/>
            <a:ext cx="5235575" cy="2584118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2428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Oregon Atlantic Company produces two paper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Newsprint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Wrapping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Labor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 5 minutes per yard of newsprint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 8 minutes  per yard of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has 4,800 minutes per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Make $0.20 for a yard of newsprint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Make $0.25 for a yard of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500 yards of newsprint per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400 yards of wrapping paper per week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List of weekly goals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Limit overtime to 480 minutes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Achieve profit of $300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Fulfill the demand for the products in order of magnitude of their profits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Avoid underutilization of production capacity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Can the Oregon Atlantic Company achieve all their weekly goals?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Primary 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𝑦𝑎𝑟𝑑𝑠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𝑛𝑒𝑤𝑠𝑝𝑟𝑖𝑛𝑡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𝑦𝑎𝑟𝑑𝑠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𝑤𝑟𝑎𝑝𝑝𝑖𝑛𝑔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𝑝𝑎𝑝𝑒𝑟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77875"/>
              </a:xfrm>
              <a:prstGeom prst="rect">
                <a:avLst/>
              </a:prstGeom>
              <a:blipFill>
                <a:blip r:embed="rId4"/>
                <a:stretch>
                  <a:fillRect l="-619" t="-876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Limit overtime to 480 minutes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Amount of labor needed in minutes to produce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newsprint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wrapping paper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4,800 minutes, but they are okay with 480 extra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Written as a linear program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213504" y="3077980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" y="3077980"/>
                <a:ext cx="357922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1416078" y="3993223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≤4800+480=5280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78" y="3993223"/>
                <a:ext cx="357922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86167" y="4908466"/>
                <a:ext cx="5420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=5280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67" y="4908466"/>
                <a:ext cx="5420639" cy="923330"/>
              </a:xfrm>
              <a:prstGeom prst="rect">
                <a:avLst/>
              </a:prstGeom>
              <a:blipFill>
                <a:blip r:embed="rId9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6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Achieve profit of $300 each week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from producing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newsprint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wrapping paper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would like to maintain weekly profit above $300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Written as a linear program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862322"/>
              </a:xfrm>
              <a:prstGeom prst="rect">
                <a:avLst/>
              </a:prstGeom>
              <a:blipFill>
                <a:blip r:embed="rId4"/>
                <a:stretch>
                  <a:fillRect l="-61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519893" y="2728654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" y="2728654"/>
                <a:ext cx="35792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854375" y="3681319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5" y="3681319"/>
                <a:ext cx="357922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57463" y="4545150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63" y="4545150"/>
                <a:ext cx="5420639" cy="1200329"/>
              </a:xfrm>
              <a:prstGeom prst="rect">
                <a:avLst/>
              </a:prstGeom>
              <a:blipFill>
                <a:blip r:embed="rId9"/>
                <a:stretch>
                  <a:fillRect l="-899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7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Fulfill the demand for newsprint and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Based on weekly demands, we want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prioritize fulfilling demands according to their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Written as a linear program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321739" y="2707013"/>
                <a:ext cx="3579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≥500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9" y="2707013"/>
                <a:ext cx="357922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102878" y="3999273"/>
                <a:ext cx="7488721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𝑛𝑒𝑤𝑠𝑝𝑟𝑖𝑛𝑡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𝑤𝑟𝑎𝑝𝑝𝑖𝑛𝑔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𝑝𝑎𝑝𝑒𝑟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" y="3999273"/>
                <a:ext cx="7488721" cy="667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86167" y="5160556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67" y="5160556"/>
                <a:ext cx="5420639" cy="1200329"/>
              </a:xfrm>
              <a:prstGeom prst="rect">
                <a:avLst/>
              </a:prstGeom>
              <a:blipFill>
                <a:blip r:embed="rId8"/>
                <a:stretch>
                  <a:fillRect l="-900" t="-3061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3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4: Avoid the underutilization of production 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Remember that company has 4,800 minutes of normal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would like to use all this production  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Written as a linear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Class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Split up class into 4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Give each group different ordering of goals according to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group solves goal programming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Compare and discuss the results from the 4 groups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683364" y="2989350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≥4800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4" y="2989350"/>
                <a:ext cx="3579223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9BD520-3014-4AB6-A222-E9B090C33122}"/>
                  </a:ext>
                </a:extLst>
              </p:cNvPr>
              <p:cNvSpPr txBox="1"/>
              <p:nvPr/>
            </p:nvSpPr>
            <p:spPr>
              <a:xfrm>
                <a:off x="1552267" y="3948296"/>
                <a:ext cx="5420639" cy="95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=4800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9BD520-3014-4AB6-A222-E9B090C33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67" y="3948296"/>
                <a:ext cx="5420639" cy="957185"/>
              </a:xfrm>
              <a:prstGeom prst="rect">
                <a:avLst/>
              </a:prstGeom>
              <a:blipFill>
                <a:blip r:embed="rId7"/>
                <a:stretch>
                  <a:fillRect l="-1012" t="-3822" b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6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Division of class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EC4AF-4537-47FD-A391-8E397905B493}"/>
              </a:ext>
            </a:extLst>
          </p:cNvPr>
          <p:cNvCxnSpPr>
            <a:cxnSpLocks/>
          </p:cNvCxnSpPr>
          <p:nvPr/>
        </p:nvCxnSpPr>
        <p:spPr>
          <a:xfrm>
            <a:off x="5238206" y="2447247"/>
            <a:ext cx="0" cy="4188684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2847A5-DAD4-4577-B02C-5764CD244A13}"/>
              </a:ext>
            </a:extLst>
          </p:cNvPr>
          <p:cNvCxnSpPr>
            <a:cxnSpLocks/>
          </p:cNvCxnSpPr>
          <p:nvPr/>
        </p:nvCxnSpPr>
        <p:spPr>
          <a:xfrm>
            <a:off x="988090" y="4420366"/>
            <a:ext cx="8303458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82EC69-CA41-4FAD-883C-C3E08731CBA9}"/>
              </a:ext>
            </a:extLst>
          </p:cNvPr>
          <p:cNvSpPr txBox="1"/>
          <p:nvPr/>
        </p:nvSpPr>
        <p:spPr>
          <a:xfrm>
            <a:off x="1184865" y="3193881"/>
            <a:ext cx="3740663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IV: Last Initial U-Z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0CC20A-F0ED-4F0E-BDE7-83AE7A754AC1}"/>
              </a:ext>
            </a:extLst>
          </p:cNvPr>
          <p:cNvSpPr txBox="1"/>
          <p:nvPr/>
        </p:nvSpPr>
        <p:spPr>
          <a:xfrm>
            <a:off x="5663938" y="3193881"/>
            <a:ext cx="3538218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I: Last Initial A-G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9861DB-A5CA-4FF4-B3C7-A7996E7AC1E2}"/>
              </a:ext>
            </a:extLst>
          </p:cNvPr>
          <p:cNvSpPr txBox="1"/>
          <p:nvPr/>
        </p:nvSpPr>
        <p:spPr>
          <a:xfrm>
            <a:off x="1116235" y="4659414"/>
            <a:ext cx="388543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III: Last Initial O-T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36EAD5-07A2-4585-A831-9BE37C9FA654}"/>
              </a:ext>
            </a:extLst>
          </p:cNvPr>
          <p:cNvSpPr txBox="1"/>
          <p:nvPr/>
        </p:nvSpPr>
        <p:spPr>
          <a:xfrm>
            <a:off x="5587486" y="4659414"/>
            <a:ext cx="3720320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II: Last Initial H-N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2</a:t>
            </a:r>
          </a:p>
        </p:txBody>
      </p:sp>
    </p:spTree>
    <p:extLst>
      <p:ext uri="{BB962C8B-B14F-4D97-AF65-F5344CB8AC3E}">
        <p14:creationId xmlns:p14="http://schemas.microsoft.com/office/powerpoint/2010/main" val="64612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Same set of constraints for all groups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objectives for minimization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 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Achieve Profit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Fulfill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Avoid Underutilization of Labor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3413904" y="2508782"/>
                <a:ext cx="3579223" cy="2033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=5280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=4800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04" y="2508782"/>
                <a:ext cx="3579223" cy="2033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68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12782</TotalTime>
  <Words>949</Words>
  <Application>Microsoft Office PowerPoint</Application>
  <PresentationFormat>Widescreen</PresentationFormat>
  <Paragraphs>208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18 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Goal Programming in Excel</vt:lpstr>
      <vt:lpstr>Goal Programming in Excel</vt:lpstr>
      <vt:lpstr>Ex: Oregon Atlantic Company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699</cp:revision>
  <dcterms:created xsi:type="dcterms:W3CDTF">2020-01-09T19:32:24Z</dcterms:created>
  <dcterms:modified xsi:type="dcterms:W3CDTF">2021-03-14T18:23:46Z</dcterms:modified>
</cp:coreProperties>
</file>