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571" r:id="rId3"/>
    <p:sldId id="582" r:id="rId4"/>
    <p:sldId id="583" r:id="rId5"/>
    <p:sldId id="584" r:id="rId6"/>
    <p:sldId id="585" r:id="rId7"/>
    <p:sldId id="586" r:id="rId8"/>
    <p:sldId id="587" r:id="rId9"/>
    <p:sldId id="588" r:id="rId10"/>
    <p:sldId id="589" r:id="rId11"/>
    <p:sldId id="590" r:id="rId12"/>
    <p:sldId id="591" r:id="rId13"/>
    <p:sldId id="592" r:id="rId14"/>
    <p:sldId id="593" r:id="rId15"/>
    <p:sldId id="594" r:id="rId16"/>
    <p:sldId id="595" r:id="rId17"/>
    <p:sldId id="596" r:id="rId18"/>
    <p:sldId id="597" r:id="rId19"/>
    <p:sldId id="598" r:id="rId20"/>
    <p:sldId id="599" r:id="rId21"/>
    <p:sldId id="600"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Mario" initials="SM" lastIdx="1" clrIdx="0">
    <p:extLst>
      <p:ext uri="{19B8F6BF-5375-455C-9EA6-DF929625EA0E}">
        <p15:presenceInfo xmlns:p15="http://schemas.microsoft.com/office/powerpoint/2012/main" userId="00ac6b5476700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B29F"/>
    <a:srgbClr val="A71B86"/>
    <a:srgbClr val="404040"/>
    <a:srgbClr val="FF0E5C"/>
    <a:srgbClr val="54C3BC"/>
    <a:srgbClr val="F59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25" autoAdjust="0"/>
    <p:restoredTop sz="88209" autoAdjust="0"/>
  </p:normalViewPr>
  <p:slideViewPr>
    <p:cSldViewPr snapToGrid="0">
      <p:cViewPr varScale="1">
        <p:scale>
          <a:sx n="85" d="100"/>
          <a:sy n="85" d="100"/>
        </p:scale>
        <p:origin x="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E51A-BC06-4E6F-B1DA-B477364E598F}" type="datetimeFigureOut">
              <a:rPr lang="en-US" smtClean="0"/>
              <a:t>3/29/2020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C37F-A19A-4BCE-ACB3-EB59C17BCC56}" type="slidenum">
              <a:rPr lang="en-US" smtClean="0"/>
              <a:t>‹#›</a:t>
            </a:fld>
            <a:endParaRPr lang="en-US"/>
          </a:p>
        </p:txBody>
      </p:sp>
    </p:spTree>
    <p:extLst>
      <p:ext uri="{BB962C8B-B14F-4D97-AF65-F5344CB8AC3E}">
        <p14:creationId xmlns:p14="http://schemas.microsoft.com/office/powerpoint/2010/main" val="29745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2</a:t>
            </a:fld>
            <a:endParaRPr lang="en-US"/>
          </a:p>
        </p:txBody>
      </p:sp>
    </p:spTree>
    <p:extLst>
      <p:ext uri="{BB962C8B-B14F-4D97-AF65-F5344CB8AC3E}">
        <p14:creationId xmlns:p14="http://schemas.microsoft.com/office/powerpoint/2010/main" val="1734836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11</a:t>
            </a:fld>
            <a:endParaRPr lang="en-US"/>
          </a:p>
        </p:txBody>
      </p:sp>
    </p:spTree>
    <p:extLst>
      <p:ext uri="{BB962C8B-B14F-4D97-AF65-F5344CB8AC3E}">
        <p14:creationId xmlns:p14="http://schemas.microsoft.com/office/powerpoint/2010/main" val="254163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12</a:t>
            </a:fld>
            <a:endParaRPr lang="en-US"/>
          </a:p>
        </p:txBody>
      </p:sp>
    </p:spTree>
    <p:extLst>
      <p:ext uri="{BB962C8B-B14F-4D97-AF65-F5344CB8AC3E}">
        <p14:creationId xmlns:p14="http://schemas.microsoft.com/office/powerpoint/2010/main" val="3539372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13</a:t>
            </a:fld>
            <a:endParaRPr lang="en-US"/>
          </a:p>
        </p:txBody>
      </p:sp>
    </p:spTree>
    <p:extLst>
      <p:ext uri="{BB962C8B-B14F-4D97-AF65-F5344CB8AC3E}">
        <p14:creationId xmlns:p14="http://schemas.microsoft.com/office/powerpoint/2010/main" val="824844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14</a:t>
            </a:fld>
            <a:endParaRPr lang="en-US"/>
          </a:p>
        </p:txBody>
      </p:sp>
    </p:spTree>
    <p:extLst>
      <p:ext uri="{BB962C8B-B14F-4D97-AF65-F5344CB8AC3E}">
        <p14:creationId xmlns:p14="http://schemas.microsoft.com/office/powerpoint/2010/main" val="516672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15</a:t>
            </a:fld>
            <a:endParaRPr lang="en-US"/>
          </a:p>
        </p:txBody>
      </p:sp>
    </p:spTree>
    <p:extLst>
      <p:ext uri="{BB962C8B-B14F-4D97-AF65-F5344CB8AC3E}">
        <p14:creationId xmlns:p14="http://schemas.microsoft.com/office/powerpoint/2010/main" val="337528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16</a:t>
            </a:fld>
            <a:endParaRPr lang="en-US"/>
          </a:p>
        </p:txBody>
      </p:sp>
    </p:spTree>
    <p:extLst>
      <p:ext uri="{BB962C8B-B14F-4D97-AF65-F5344CB8AC3E}">
        <p14:creationId xmlns:p14="http://schemas.microsoft.com/office/powerpoint/2010/main" val="1129722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17</a:t>
            </a:fld>
            <a:endParaRPr lang="en-US"/>
          </a:p>
        </p:txBody>
      </p:sp>
    </p:spTree>
    <p:extLst>
      <p:ext uri="{BB962C8B-B14F-4D97-AF65-F5344CB8AC3E}">
        <p14:creationId xmlns:p14="http://schemas.microsoft.com/office/powerpoint/2010/main" val="300360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18</a:t>
            </a:fld>
            <a:endParaRPr lang="en-US"/>
          </a:p>
        </p:txBody>
      </p:sp>
    </p:spTree>
    <p:extLst>
      <p:ext uri="{BB962C8B-B14F-4D97-AF65-F5344CB8AC3E}">
        <p14:creationId xmlns:p14="http://schemas.microsoft.com/office/powerpoint/2010/main" val="407990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19</a:t>
            </a:fld>
            <a:endParaRPr lang="en-US"/>
          </a:p>
        </p:txBody>
      </p:sp>
    </p:spTree>
    <p:extLst>
      <p:ext uri="{BB962C8B-B14F-4D97-AF65-F5344CB8AC3E}">
        <p14:creationId xmlns:p14="http://schemas.microsoft.com/office/powerpoint/2010/main" val="51669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20</a:t>
            </a:fld>
            <a:endParaRPr lang="en-US"/>
          </a:p>
        </p:txBody>
      </p:sp>
    </p:spTree>
    <p:extLst>
      <p:ext uri="{BB962C8B-B14F-4D97-AF65-F5344CB8AC3E}">
        <p14:creationId xmlns:p14="http://schemas.microsoft.com/office/powerpoint/2010/main" val="316015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3</a:t>
            </a:fld>
            <a:endParaRPr lang="en-US"/>
          </a:p>
        </p:txBody>
      </p:sp>
    </p:spTree>
    <p:extLst>
      <p:ext uri="{BB962C8B-B14F-4D97-AF65-F5344CB8AC3E}">
        <p14:creationId xmlns:p14="http://schemas.microsoft.com/office/powerpoint/2010/main" val="2950130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21</a:t>
            </a:fld>
            <a:endParaRPr lang="en-US"/>
          </a:p>
        </p:txBody>
      </p:sp>
    </p:spTree>
    <p:extLst>
      <p:ext uri="{BB962C8B-B14F-4D97-AF65-F5344CB8AC3E}">
        <p14:creationId xmlns:p14="http://schemas.microsoft.com/office/powerpoint/2010/main" val="412940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4</a:t>
            </a:fld>
            <a:endParaRPr lang="en-US"/>
          </a:p>
        </p:txBody>
      </p:sp>
    </p:spTree>
    <p:extLst>
      <p:ext uri="{BB962C8B-B14F-4D97-AF65-F5344CB8AC3E}">
        <p14:creationId xmlns:p14="http://schemas.microsoft.com/office/powerpoint/2010/main" val="156008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5</a:t>
            </a:fld>
            <a:endParaRPr lang="en-US"/>
          </a:p>
        </p:txBody>
      </p:sp>
    </p:spTree>
    <p:extLst>
      <p:ext uri="{BB962C8B-B14F-4D97-AF65-F5344CB8AC3E}">
        <p14:creationId xmlns:p14="http://schemas.microsoft.com/office/powerpoint/2010/main" val="361850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6</a:t>
            </a:fld>
            <a:endParaRPr lang="en-US"/>
          </a:p>
        </p:txBody>
      </p:sp>
    </p:spTree>
    <p:extLst>
      <p:ext uri="{BB962C8B-B14F-4D97-AF65-F5344CB8AC3E}">
        <p14:creationId xmlns:p14="http://schemas.microsoft.com/office/powerpoint/2010/main" val="285844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7</a:t>
            </a:fld>
            <a:endParaRPr lang="en-US"/>
          </a:p>
        </p:txBody>
      </p:sp>
    </p:spTree>
    <p:extLst>
      <p:ext uri="{BB962C8B-B14F-4D97-AF65-F5344CB8AC3E}">
        <p14:creationId xmlns:p14="http://schemas.microsoft.com/office/powerpoint/2010/main" val="348132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8</a:t>
            </a:fld>
            <a:endParaRPr lang="en-US"/>
          </a:p>
        </p:txBody>
      </p:sp>
    </p:spTree>
    <p:extLst>
      <p:ext uri="{BB962C8B-B14F-4D97-AF65-F5344CB8AC3E}">
        <p14:creationId xmlns:p14="http://schemas.microsoft.com/office/powerpoint/2010/main" val="290896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9</a:t>
            </a:fld>
            <a:endParaRPr lang="en-US"/>
          </a:p>
        </p:txBody>
      </p:sp>
    </p:spTree>
    <p:extLst>
      <p:ext uri="{BB962C8B-B14F-4D97-AF65-F5344CB8AC3E}">
        <p14:creationId xmlns:p14="http://schemas.microsoft.com/office/powerpoint/2010/main" val="1455033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10</a:t>
            </a:fld>
            <a:endParaRPr lang="en-US"/>
          </a:p>
        </p:txBody>
      </p:sp>
    </p:spTree>
    <p:extLst>
      <p:ext uri="{BB962C8B-B14F-4D97-AF65-F5344CB8AC3E}">
        <p14:creationId xmlns:p14="http://schemas.microsoft.com/office/powerpoint/2010/main" val="2720349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356-B574-4A10-9783-DD7A66CC5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97259-5AE4-43E9-BCF5-092FF7174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3AB59-14B1-4386-B63A-1E235DDEE43E}"/>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5" name="Footer Placeholder 4">
            <a:extLst>
              <a:ext uri="{FF2B5EF4-FFF2-40B4-BE49-F238E27FC236}">
                <a16:creationId xmlns:a16="http://schemas.microsoft.com/office/drawing/2014/main" id="{382F74C9-9016-4547-A397-257F8396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8A67-981B-4186-A596-C0D998C0BA39}"/>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3551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CC98-15D8-4740-AC84-FD6CF5C8C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B2A5A-A31A-4514-8885-46966C83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E6BED-67B5-433B-9206-A333211812A8}"/>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5" name="Footer Placeholder 4">
            <a:extLst>
              <a:ext uri="{FF2B5EF4-FFF2-40B4-BE49-F238E27FC236}">
                <a16:creationId xmlns:a16="http://schemas.microsoft.com/office/drawing/2014/main" id="{0C9F9D53-A56E-4BCE-8CFA-0D670DF0A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F9CE5-D201-41BA-9790-17FB96D17D8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90682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5A31-A09A-4D80-AF91-EF8FD195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6FE67-110F-4CD6-BE04-EB4472826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B05D-FC04-4E07-8A7B-C46551D40FB3}"/>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5" name="Footer Placeholder 4">
            <a:extLst>
              <a:ext uri="{FF2B5EF4-FFF2-40B4-BE49-F238E27FC236}">
                <a16:creationId xmlns:a16="http://schemas.microsoft.com/office/drawing/2014/main" id="{3C5FD001-EA90-407A-9010-F0FC3D5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08F7-B0FE-460D-B28A-0001FC104A0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1142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B1BE-513F-4274-8607-FD3F2439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75C0-E73E-4BE2-AD2D-74B6F23B2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A336-BB59-497E-8B7B-CB676FE1FF03}"/>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5" name="Footer Placeholder 4">
            <a:extLst>
              <a:ext uri="{FF2B5EF4-FFF2-40B4-BE49-F238E27FC236}">
                <a16:creationId xmlns:a16="http://schemas.microsoft.com/office/drawing/2014/main" id="{54CA703D-8303-4075-9807-0DC4FC68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56333-13F2-4687-898A-A8F0A0719EAD}"/>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940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CD-E3A7-46F4-B002-2FF8EADF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5DDCE-E5CF-46A1-88A5-4F81D08D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E854-73F7-456A-AFCD-7D9DF3A67418}"/>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5" name="Footer Placeholder 4">
            <a:extLst>
              <a:ext uri="{FF2B5EF4-FFF2-40B4-BE49-F238E27FC236}">
                <a16:creationId xmlns:a16="http://schemas.microsoft.com/office/drawing/2014/main" id="{75E85536-5F75-4E1A-9C44-1768E6F0C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4FD2D-B0E8-4A34-8C3C-0F7769F1F5CA}"/>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233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6FCF-3F55-43BB-AAF0-3BE6FAD27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4DA6-56BF-4C7C-BD07-D6B110702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07351-CEB2-45DB-A633-648DAFBD5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09E16-89F6-464E-B161-E5EE9456BC11}"/>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6" name="Footer Placeholder 5">
            <a:extLst>
              <a:ext uri="{FF2B5EF4-FFF2-40B4-BE49-F238E27FC236}">
                <a16:creationId xmlns:a16="http://schemas.microsoft.com/office/drawing/2014/main" id="{83C3F46C-E10A-43AF-9F8A-F76F1C553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B2562-0A82-487C-93E1-C829F7274FB7}"/>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96949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BF23-A1BF-4392-BD90-0F4D97C40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8DEC2-3D55-46E1-BC92-C41D07BBF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ACD10-9C06-4536-AF69-03451EA7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29773-80C4-41F6-9154-61E8E12AD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946-25B3-4794-B4F7-9B152B459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804B4-6627-4A3A-BF10-332D7EECB9FB}"/>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8" name="Footer Placeholder 7">
            <a:extLst>
              <a:ext uri="{FF2B5EF4-FFF2-40B4-BE49-F238E27FC236}">
                <a16:creationId xmlns:a16="http://schemas.microsoft.com/office/drawing/2014/main" id="{9C7B0C65-FCC4-4545-B264-5B4D2EB1D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DE2E-9727-44D9-AD67-14EACC9718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820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CB1-156E-4211-A6FA-23131FE7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82378-8B62-4724-8B6A-F1A26A98C180}"/>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4" name="Footer Placeholder 3">
            <a:extLst>
              <a:ext uri="{FF2B5EF4-FFF2-40B4-BE49-F238E27FC236}">
                <a16:creationId xmlns:a16="http://schemas.microsoft.com/office/drawing/2014/main" id="{73E53B46-C5AD-41D2-9B68-5A379985A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047C1-06B4-4582-8702-14497CEB1C1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859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F0843-A4F3-4592-B6CF-7F0FEAB2B3B3}"/>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3" name="Footer Placeholder 2">
            <a:extLst>
              <a:ext uri="{FF2B5EF4-FFF2-40B4-BE49-F238E27FC236}">
                <a16:creationId xmlns:a16="http://schemas.microsoft.com/office/drawing/2014/main" id="{38FCE84D-8EB3-4431-A3BE-FCF579F15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4AF11-F7E4-46A9-A1D6-C9358AE66743}"/>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672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D9C-39F2-4177-80B3-1D848EA1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9CE3-A86D-4923-B448-E9988F16B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B06F6-5ABD-44BF-B5CC-642760EF6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8DAE-2823-4B5B-A74F-C4E0E3371E38}"/>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6" name="Footer Placeholder 5">
            <a:extLst>
              <a:ext uri="{FF2B5EF4-FFF2-40B4-BE49-F238E27FC236}">
                <a16:creationId xmlns:a16="http://schemas.microsoft.com/office/drawing/2014/main" id="{95D46479-8D54-4F48-A354-CB9DF1BFE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4504E-D1C9-4898-BD40-0DA1140979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9525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0C8C-ECD8-4082-A0FE-37829A79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31FE-0DDA-4D7B-8578-98F107F5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A819F-DD96-4772-88BF-56B4739E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EF3-B2D4-4F1B-AE9A-C170260D4B71}"/>
              </a:ext>
            </a:extLst>
          </p:cNvPr>
          <p:cNvSpPr>
            <a:spLocks noGrp="1"/>
          </p:cNvSpPr>
          <p:nvPr>
            <p:ph type="dt" sz="half" idx="10"/>
          </p:nvPr>
        </p:nvSpPr>
        <p:spPr/>
        <p:txBody>
          <a:bodyPr/>
          <a:lstStyle/>
          <a:p>
            <a:fld id="{11C4ABE2-2F1A-4C31-A43A-C3E7CE49CE95}" type="datetimeFigureOut">
              <a:rPr lang="en-US" smtClean="0"/>
              <a:t>3/29/2020</a:t>
            </a:fld>
            <a:endParaRPr lang="en-US"/>
          </a:p>
        </p:txBody>
      </p:sp>
      <p:sp>
        <p:nvSpPr>
          <p:cNvPr id="6" name="Footer Placeholder 5">
            <a:extLst>
              <a:ext uri="{FF2B5EF4-FFF2-40B4-BE49-F238E27FC236}">
                <a16:creationId xmlns:a16="http://schemas.microsoft.com/office/drawing/2014/main" id="{8D72DC0E-C52B-47F0-9658-3D649EA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91CF-41F6-4AB6-8519-6E9788CB98E0}"/>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8566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82AB-CA2C-46ED-9670-0AED49C5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FBA90-E2E4-4298-A31E-824450A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C385-85AA-4DA4-A66B-62D36BA1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ABE2-2F1A-4C31-A43A-C3E7CE49CE95}" type="datetimeFigureOut">
              <a:rPr lang="en-US" smtClean="0"/>
              <a:t>3/29/2020</a:t>
            </a:fld>
            <a:endParaRPr lang="en-US"/>
          </a:p>
        </p:txBody>
      </p:sp>
      <p:sp>
        <p:nvSpPr>
          <p:cNvPr id="5" name="Footer Placeholder 4">
            <a:extLst>
              <a:ext uri="{FF2B5EF4-FFF2-40B4-BE49-F238E27FC236}">
                <a16:creationId xmlns:a16="http://schemas.microsoft.com/office/drawing/2014/main" id="{2C3832B0-E96C-4A81-BBBC-E0C37F7CF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FE83D-F529-47E7-BD76-39F10D96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A544-4D5F-4A33-9825-4E418DD86FAB}" type="slidenum">
              <a:rPr lang="en-US" smtClean="0"/>
              <a:t>‹#›</a:t>
            </a:fld>
            <a:endParaRPr lang="en-US"/>
          </a:p>
        </p:txBody>
      </p:sp>
    </p:spTree>
    <p:extLst>
      <p:ext uri="{BB962C8B-B14F-4D97-AF65-F5344CB8AC3E}">
        <p14:creationId xmlns:p14="http://schemas.microsoft.com/office/powerpoint/2010/main" val="392287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jp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jp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3.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jp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jpg"/><Relationship Id="rId7" Type="http://schemas.openxmlformats.org/officeDocument/2006/relationships/image" Target="../media/image34.svg"/><Relationship Id="rId2" Type="http://schemas.openxmlformats.org/officeDocument/2006/relationships/image" Target="../media/image30.jp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svg"/><Relationship Id="rId5" Type="http://schemas.openxmlformats.org/officeDocument/2006/relationships/image" Target="../media/image1.jpg"/><Relationship Id="rId10" Type="http://schemas.openxmlformats.org/officeDocument/2006/relationships/image" Target="../media/image2.png"/><Relationship Id="rId4" Type="http://schemas.openxmlformats.org/officeDocument/2006/relationships/image" Target="../media/image32.gif"/><Relationship Id="rId9" Type="http://schemas.openxmlformats.org/officeDocument/2006/relationships/image" Target="../media/image36.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EB7252-72D3-4753-AF13-071637C27209}"/>
              </a:ext>
            </a:extLst>
          </p:cNvPr>
          <p:cNvSpPr>
            <a:spLocks noGrp="1"/>
          </p:cNvSpPr>
          <p:nvPr>
            <p:ph type="ctrTitle"/>
          </p:nvPr>
        </p:nvSpPr>
        <p:spPr>
          <a:xfrm>
            <a:off x="8848168" y="1685605"/>
            <a:ext cx="2926080" cy="1630269"/>
          </a:xfrm>
        </p:spPr>
        <p:txBody>
          <a:bodyPr>
            <a:normAutofit/>
          </a:bodyPr>
          <a:lstStyle/>
          <a:p>
            <a:pPr algn="l"/>
            <a:r>
              <a:rPr lang="en-US" sz="4800" dirty="0">
                <a:solidFill>
                  <a:srgbClr val="404040"/>
                </a:solidFill>
                <a:latin typeface="Bodoni MT" panose="02070603080606020203" pitchFamily="18" charset="0"/>
              </a:rPr>
              <a:t>Lecture 23</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sp>
        <p:nvSpPr>
          <p:cNvPr id="4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 name="Picture 12" descr="A close up of a sign&#10;&#10;Description automatically generated">
            <a:extLst>
              <a:ext uri="{FF2B5EF4-FFF2-40B4-BE49-F238E27FC236}">
                <a16:creationId xmlns:a16="http://schemas.microsoft.com/office/drawing/2014/main" id="{854BFE8E-05CD-4D1B-83F4-727D12F5EC9D}"/>
              </a:ext>
            </a:extLst>
          </p:cNvPr>
          <p:cNvPicPr>
            <a:picLocks noChangeAspect="1"/>
          </p:cNvPicPr>
          <p:nvPr/>
        </p:nvPicPr>
        <p:blipFill rotWithShape="1">
          <a:blip r:embed="rId2">
            <a:extLst>
              <a:ext uri="{28A0092B-C50C-407E-A947-70E740481C1C}">
                <a14:useLocalDpi xmlns:a14="http://schemas.microsoft.com/office/drawing/2010/main" val="0"/>
              </a:ext>
            </a:extLst>
          </a:blip>
          <a:srcRect l="10310" r="7976"/>
          <a:stretch/>
        </p:blipFill>
        <p:spPr>
          <a:xfrm>
            <a:off x="921910" y="465243"/>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14" name="Rectangle 13">
            <a:extLst>
              <a:ext uri="{FF2B5EF4-FFF2-40B4-BE49-F238E27FC236}">
                <a16:creationId xmlns:a16="http://schemas.microsoft.com/office/drawing/2014/main" id="{DFB66597-26DD-423B-B316-8008C4DA0DB7}"/>
              </a:ext>
            </a:extLst>
          </p:cNvPr>
          <p:cNvSpPr/>
          <p:nvPr/>
        </p:nvSpPr>
        <p:spPr>
          <a:xfrm>
            <a:off x="8975912" y="2501871"/>
            <a:ext cx="2876890" cy="45719"/>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9D3EA0-DED2-43D0-9744-2B45193A7EE7}"/>
              </a:ext>
            </a:extLst>
          </p:cNvPr>
          <p:cNvSpPr txBox="1">
            <a:spLocks/>
          </p:cNvSpPr>
          <p:nvPr/>
        </p:nvSpPr>
        <p:spPr>
          <a:xfrm>
            <a:off x="8935293" y="1905045"/>
            <a:ext cx="2901929" cy="16492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50" dirty="0">
                <a:solidFill>
                  <a:srgbClr val="A71B86"/>
                </a:solidFill>
                <a:latin typeface="Corbel" panose="020B0503020204020204" pitchFamily="34" charset="0"/>
              </a:rPr>
              <a:t>Produced by Dr. Worldwide</a:t>
            </a:r>
            <a:r>
              <a:rPr lang="en-US" sz="1850" dirty="0">
                <a:solidFill>
                  <a:srgbClr val="A71B86"/>
                </a:solidFill>
                <a:latin typeface="Bodoni MT" panose="02070603080606020203" pitchFamily="18" charset="0"/>
              </a:rPr>
              <a:t> </a:t>
            </a:r>
          </a:p>
          <a:p>
            <a:endParaRPr lang="en-US" sz="1200" i="1" dirty="0">
              <a:solidFill>
                <a:srgbClr val="11B29F"/>
              </a:solidFill>
              <a:latin typeface="Bodoni MT" panose="02070603080606020203" pitchFamily="18" charset="0"/>
            </a:endParaRPr>
          </a:p>
          <a:p>
            <a:pPr algn="l"/>
            <a:r>
              <a:rPr lang="en-US" sz="1600" i="1" dirty="0">
                <a:solidFill>
                  <a:srgbClr val="11B29F"/>
                </a:solidFill>
                <a:latin typeface="Bodoni MT" panose="02070603080606020203" pitchFamily="18" charset="0"/>
              </a:rPr>
              <a:t>            </a:t>
            </a:r>
            <a:r>
              <a:rPr lang="en-US" sz="1600" i="1" dirty="0">
                <a:solidFill>
                  <a:srgbClr val="11B29F"/>
                </a:solidFill>
                <a:latin typeface="Corbel" panose="020B0503020204020204" pitchFamily="34" charset="0"/>
              </a:rPr>
              <a:t>Welcome to the 305</a:t>
            </a:r>
            <a:br>
              <a:rPr lang="en-US" sz="1800" dirty="0">
                <a:solidFill>
                  <a:srgbClr val="A71B86"/>
                </a:solidFill>
                <a:latin typeface="Bodoni MT" panose="02070603080606020203" pitchFamily="18" charset="0"/>
              </a:rPr>
            </a:br>
            <a:endParaRPr lang="en-US" sz="1800" dirty="0">
              <a:solidFill>
                <a:srgbClr val="A71B86"/>
              </a:solidFill>
              <a:latin typeface="Bodoni MT" panose="02070603080606020203" pitchFamily="18" charset="0"/>
            </a:endParaRPr>
          </a:p>
        </p:txBody>
      </p:sp>
      <p:pic>
        <p:nvPicPr>
          <p:cNvPr id="19" name="Graphic 18" descr="Palm tree">
            <a:extLst>
              <a:ext uri="{FF2B5EF4-FFF2-40B4-BE49-F238E27FC236}">
                <a16:creationId xmlns:a16="http://schemas.microsoft.com/office/drawing/2014/main" id="{71D5D4F6-63F8-427F-8645-71A110142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23" y="1585207"/>
            <a:ext cx="914400" cy="914400"/>
          </a:xfrm>
          <a:prstGeom prst="rect">
            <a:avLst/>
          </a:prstGeom>
        </p:spPr>
      </p:pic>
      <p:sp>
        <p:nvSpPr>
          <p:cNvPr id="27" name="TextBox 26">
            <a:extLst>
              <a:ext uri="{FF2B5EF4-FFF2-40B4-BE49-F238E27FC236}">
                <a16:creationId xmlns:a16="http://schemas.microsoft.com/office/drawing/2014/main" id="{6977B213-C8D7-4BCD-A019-A70288424B23}"/>
              </a:ext>
            </a:extLst>
          </p:cNvPr>
          <p:cNvSpPr txBox="1"/>
          <p:nvPr/>
        </p:nvSpPr>
        <p:spPr>
          <a:xfrm>
            <a:off x="10083888" y="2486517"/>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
        <p:nvSpPr>
          <p:cNvPr id="46" name="TextBox 45">
            <a:extLst>
              <a:ext uri="{FF2B5EF4-FFF2-40B4-BE49-F238E27FC236}">
                <a16:creationId xmlns:a16="http://schemas.microsoft.com/office/drawing/2014/main" id="{44F5FE18-CE23-4924-975B-7B54F9F118DD}"/>
              </a:ext>
            </a:extLst>
          </p:cNvPr>
          <p:cNvSpPr txBox="1"/>
          <p:nvPr/>
        </p:nvSpPr>
        <p:spPr>
          <a:xfrm rot="10800000">
            <a:off x="9996763" y="2505670"/>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Tree>
    <p:extLst>
      <p:ext uri="{BB962C8B-B14F-4D97-AF65-F5344CB8AC3E}">
        <p14:creationId xmlns:p14="http://schemas.microsoft.com/office/powerpoint/2010/main" val="174309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Observe the default plot which needs to be fixed</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Double click on plot to get sidebar menu for easy editing of elements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the x-axis labels for modification and try to figure out how to rotate the text to -21 degrees</a:t>
            </a:r>
          </a:p>
        </p:txBody>
      </p:sp>
      <p:pic>
        <p:nvPicPr>
          <p:cNvPr id="3" name="Picture 2">
            <a:extLst>
              <a:ext uri="{FF2B5EF4-FFF2-40B4-BE49-F238E27FC236}">
                <a16:creationId xmlns:a16="http://schemas.microsoft.com/office/drawing/2014/main" id="{67F31BBA-412A-4866-89A3-C3B7DCFDC1E7}"/>
              </a:ext>
            </a:extLst>
          </p:cNvPr>
          <p:cNvPicPr>
            <a:picLocks noChangeAspect="1"/>
          </p:cNvPicPr>
          <p:nvPr/>
        </p:nvPicPr>
        <p:blipFill>
          <a:blip r:embed="rId7"/>
          <a:stretch>
            <a:fillRect/>
          </a:stretch>
        </p:blipFill>
        <p:spPr>
          <a:xfrm>
            <a:off x="1654976" y="2671619"/>
            <a:ext cx="3801857" cy="2276907"/>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65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a:t>
            </a:r>
            <a:r>
              <a:rPr lang="en-US" sz="2000" dirty="0">
                <a:solidFill>
                  <a:srgbClr val="A71B86"/>
                </a:solidFill>
                <a:latin typeface="Corbel" panose="020B0503020204020204" pitchFamily="34" charset="0"/>
              </a:rPr>
              <a:t>text options</a:t>
            </a:r>
            <a:r>
              <a:rPr lang="en-US" sz="2000" dirty="0">
                <a:solidFill>
                  <a:srgbClr val="404040"/>
                </a:solidFill>
                <a:latin typeface="Corbel" panose="020B0503020204020204" pitchFamily="34" charset="0"/>
              </a:rPr>
              <a:t>, then </a:t>
            </a:r>
            <a:r>
              <a:rPr lang="en-US" sz="2000" dirty="0">
                <a:solidFill>
                  <a:srgbClr val="A71B86"/>
                </a:solidFill>
                <a:latin typeface="Corbel" panose="020B0503020204020204" pitchFamily="34" charset="0"/>
              </a:rPr>
              <a:t>textbox</a:t>
            </a:r>
            <a:r>
              <a:rPr lang="en-US" sz="2000" dirty="0">
                <a:solidFill>
                  <a:srgbClr val="404040"/>
                </a:solidFill>
                <a:latin typeface="Corbel" panose="020B0503020204020204" pitchFamily="34" charset="0"/>
              </a:rPr>
              <a:t>, then make </a:t>
            </a:r>
            <a:r>
              <a:rPr lang="en-US" sz="2000" dirty="0">
                <a:solidFill>
                  <a:srgbClr val="A71B86"/>
                </a:solidFill>
                <a:latin typeface="Corbel" panose="020B0503020204020204" pitchFamily="34" charset="0"/>
              </a:rPr>
              <a:t>custom angle</a:t>
            </a:r>
            <a:r>
              <a:rPr lang="en-US" sz="2000" dirty="0">
                <a:solidFill>
                  <a:srgbClr val="404040"/>
                </a:solidFill>
                <a:latin typeface="Corbel" panose="020B0503020204020204" pitchFamily="34" charset="0"/>
              </a:rPr>
              <a:t> -21 degrees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the rectangles and give boxes a 1pt black border </a:t>
            </a:r>
          </a:p>
        </p:txBody>
      </p:sp>
      <p:pic>
        <p:nvPicPr>
          <p:cNvPr id="6" name="Picture 5">
            <a:extLst>
              <a:ext uri="{FF2B5EF4-FFF2-40B4-BE49-F238E27FC236}">
                <a16:creationId xmlns:a16="http://schemas.microsoft.com/office/drawing/2014/main" id="{ACF01F67-A83C-4470-8BAC-E401E835E1BE}"/>
              </a:ext>
            </a:extLst>
          </p:cNvPr>
          <p:cNvPicPr>
            <a:picLocks noChangeAspect="1"/>
          </p:cNvPicPr>
          <p:nvPr/>
        </p:nvPicPr>
        <p:blipFill>
          <a:blip r:embed="rId7"/>
          <a:stretch>
            <a:fillRect/>
          </a:stretch>
        </p:blipFill>
        <p:spPr>
          <a:xfrm>
            <a:off x="1627169" y="3005418"/>
            <a:ext cx="4906236" cy="3694199"/>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511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When rectangles are selected, select </a:t>
            </a:r>
            <a:r>
              <a:rPr lang="en-US" sz="2000" dirty="0">
                <a:solidFill>
                  <a:srgbClr val="A71B86"/>
                </a:solidFill>
                <a:latin typeface="Corbel" panose="020B0503020204020204" pitchFamily="34" charset="0"/>
              </a:rPr>
              <a:t>Series Options</a:t>
            </a:r>
            <a:r>
              <a:rPr lang="en-US" sz="2000" dirty="0">
                <a:solidFill>
                  <a:srgbClr val="404040"/>
                </a:solidFill>
                <a:latin typeface="Corbel" panose="020B0503020204020204" pitchFamily="34" charset="0"/>
              </a:rPr>
              <a:t>, and make </a:t>
            </a:r>
            <a:r>
              <a:rPr lang="en-US" sz="2000" dirty="0">
                <a:solidFill>
                  <a:srgbClr val="A71B86"/>
                </a:solidFill>
                <a:latin typeface="Corbel" panose="020B0503020204020204" pitchFamily="34" charset="0"/>
              </a:rPr>
              <a:t>Gap Width</a:t>
            </a:r>
            <a:r>
              <a:rPr lang="en-US" sz="2000" dirty="0">
                <a:solidFill>
                  <a:srgbClr val="404040"/>
                </a:solidFill>
                <a:latin typeface="Corbel" panose="020B0503020204020204" pitchFamily="34" charset="0"/>
              </a:rPr>
              <a:t>=</a:t>
            </a:r>
            <a:r>
              <a:rPr lang="en-US" sz="2000" dirty="0">
                <a:solidFill>
                  <a:srgbClr val="404040"/>
                </a:solidFill>
                <a:latin typeface="+mj-lt"/>
              </a:rPr>
              <a:t>0</a:t>
            </a: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the title </a:t>
            </a:r>
            <a:r>
              <a:rPr lang="en-US" sz="2000" dirty="0">
                <a:solidFill>
                  <a:srgbClr val="A71B86"/>
                </a:solidFill>
                <a:latin typeface="Corbel" panose="020B0503020204020204" pitchFamily="34" charset="0"/>
              </a:rPr>
              <a:t>Frequency</a:t>
            </a:r>
            <a:r>
              <a:rPr lang="en-US" sz="2000" dirty="0">
                <a:solidFill>
                  <a:srgbClr val="404040"/>
                </a:solidFill>
                <a:latin typeface="Corbel" panose="020B0503020204020204" pitchFamily="34" charset="0"/>
              </a:rPr>
              <a:t> and change to </a:t>
            </a:r>
            <a:r>
              <a:rPr lang="en-US" sz="2000" dirty="0">
                <a:solidFill>
                  <a:srgbClr val="A71B86"/>
                </a:solidFill>
                <a:latin typeface="Corbel" panose="020B0503020204020204" pitchFamily="34" charset="0"/>
              </a:rPr>
              <a:t>Starting Salaries</a:t>
            </a:r>
          </a:p>
        </p:txBody>
      </p:sp>
      <p:pic>
        <p:nvPicPr>
          <p:cNvPr id="3" name="Picture 2">
            <a:extLst>
              <a:ext uri="{FF2B5EF4-FFF2-40B4-BE49-F238E27FC236}">
                <a16:creationId xmlns:a16="http://schemas.microsoft.com/office/drawing/2014/main" id="{8E6C11BE-23B4-4FCB-9E32-45EBDDEEAB63}"/>
              </a:ext>
            </a:extLst>
          </p:cNvPr>
          <p:cNvPicPr>
            <a:picLocks noChangeAspect="1"/>
          </p:cNvPicPr>
          <p:nvPr/>
        </p:nvPicPr>
        <p:blipFill>
          <a:blip r:embed="rId7"/>
          <a:stretch>
            <a:fillRect/>
          </a:stretch>
        </p:blipFill>
        <p:spPr>
          <a:xfrm>
            <a:off x="1652437" y="2980362"/>
            <a:ext cx="2999242" cy="3013661"/>
          </a:xfrm>
          <a:prstGeom prst="rect">
            <a:avLst/>
          </a:prstGeom>
          <a:ln w="38100">
            <a:solidFill>
              <a:srgbClr val="11B29F"/>
            </a:solidFill>
          </a:ln>
          <a:effectLst>
            <a:outerShdw blurRad="292100" dist="139700" dir="2700000" algn="tl" rotWithShape="0">
              <a:srgbClr val="333333">
                <a:alpha val="65000"/>
              </a:srgbClr>
            </a:outerShdw>
          </a:effectLst>
        </p:spPr>
      </p:pic>
      <p:cxnSp>
        <p:nvCxnSpPr>
          <p:cNvPr id="23" name="Straight Arrow Connector 22">
            <a:extLst>
              <a:ext uri="{FF2B5EF4-FFF2-40B4-BE49-F238E27FC236}">
                <a16:creationId xmlns:a16="http://schemas.microsoft.com/office/drawing/2014/main" id="{FB8EB17C-1759-4F48-A3CC-247BD53A8616}"/>
              </a:ext>
            </a:extLst>
          </p:cNvPr>
          <p:cNvCxnSpPr>
            <a:cxnSpLocks/>
          </p:cNvCxnSpPr>
          <p:nvPr/>
        </p:nvCxnSpPr>
        <p:spPr>
          <a:xfrm>
            <a:off x="4817139" y="4487192"/>
            <a:ext cx="931660" cy="0"/>
          </a:xfrm>
          <a:prstGeom prst="straightConnector1">
            <a:avLst/>
          </a:prstGeom>
          <a:ln w="57150">
            <a:solidFill>
              <a:srgbClr val="A71B86"/>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74804B5-F0FF-490A-8601-C458D220CA31}"/>
              </a:ext>
            </a:extLst>
          </p:cNvPr>
          <p:cNvPicPr>
            <a:picLocks noChangeAspect="1"/>
          </p:cNvPicPr>
          <p:nvPr/>
        </p:nvPicPr>
        <p:blipFill>
          <a:blip r:embed="rId8"/>
          <a:stretch>
            <a:fillRect/>
          </a:stretch>
        </p:blipFill>
        <p:spPr>
          <a:xfrm>
            <a:off x="5914259" y="3274747"/>
            <a:ext cx="3776695" cy="2424889"/>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049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raw data</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Highlight raw data and variable name in A3:A53</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a:t>
            </a:r>
            <a:r>
              <a:rPr lang="en-US" sz="2000" dirty="0">
                <a:solidFill>
                  <a:srgbClr val="A71B86"/>
                </a:solidFill>
                <a:latin typeface="Corbel" panose="020B0503020204020204" pitchFamily="34" charset="0"/>
              </a:rPr>
              <a:t>Recommended Charts </a:t>
            </a:r>
            <a:r>
              <a:rPr lang="en-US" sz="2000" dirty="0">
                <a:solidFill>
                  <a:srgbClr val="404040"/>
                </a:solidFill>
                <a:latin typeface="Corbel" panose="020B0503020204020204" pitchFamily="34" charset="0"/>
              </a:rPr>
              <a:t>in </a:t>
            </a:r>
            <a:r>
              <a:rPr lang="en-US" sz="2000" dirty="0">
                <a:solidFill>
                  <a:srgbClr val="A71B86"/>
                </a:solidFill>
                <a:latin typeface="Corbel" panose="020B0503020204020204" pitchFamily="34" charset="0"/>
              </a:rPr>
              <a:t>Insert</a:t>
            </a:r>
            <a:r>
              <a:rPr lang="en-US" sz="2000" dirty="0">
                <a:solidFill>
                  <a:srgbClr val="404040"/>
                </a:solidFill>
                <a:latin typeface="Corbel" panose="020B0503020204020204" pitchFamily="34" charset="0"/>
              </a:rPr>
              <a:t> menu</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Histogram and select OK</a:t>
            </a:r>
            <a:endParaRPr lang="en-US" sz="2000" dirty="0">
              <a:solidFill>
                <a:srgbClr val="A71B86"/>
              </a:solidFill>
              <a:latin typeface="+mj-lt"/>
            </a:endParaRPr>
          </a:p>
        </p:txBody>
      </p:sp>
      <p:pic>
        <p:nvPicPr>
          <p:cNvPr id="4" name="Picture 3">
            <a:extLst>
              <a:ext uri="{FF2B5EF4-FFF2-40B4-BE49-F238E27FC236}">
                <a16:creationId xmlns:a16="http://schemas.microsoft.com/office/drawing/2014/main" id="{D0DCDE84-F539-4E37-BABE-51FFFAD4B73C}"/>
              </a:ext>
            </a:extLst>
          </p:cNvPr>
          <p:cNvPicPr>
            <a:picLocks noChangeAspect="1"/>
          </p:cNvPicPr>
          <p:nvPr/>
        </p:nvPicPr>
        <p:blipFill>
          <a:blip r:embed="rId7"/>
          <a:stretch>
            <a:fillRect/>
          </a:stretch>
        </p:blipFill>
        <p:spPr>
          <a:xfrm>
            <a:off x="1639082" y="3300877"/>
            <a:ext cx="3629915" cy="3443081"/>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21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raw data</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x-axis and modify </a:t>
            </a:r>
            <a:r>
              <a:rPr lang="en-US" sz="2000" dirty="0">
                <a:solidFill>
                  <a:srgbClr val="A71B86"/>
                </a:solidFill>
                <a:latin typeface="Corbel" panose="020B0503020204020204" pitchFamily="34" charset="0"/>
              </a:rPr>
              <a:t>Axis Options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We can build a histogram similar to previous histogram</a:t>
            </a:r>
            <a:endParaRPr lang="en-US" sz="2000" dirty="0">
              <a:solidFill>
                <a:srgbClr val="404040"/>
              </a:solidFill>
              <a:latin typeface="+mj-lt"/>
            </a:endParaRPr>
          </a:p>
        </p:txBody>
      </p:sp>
      <p:pic>
        <p:nvPicPr>
          <p:cNvPr id="3" name="Picture 2">
            <a:extLst>
              <a:ext uri="{FF2B5EF4-FFF2-40B4-BE49-F238E27FC236}">
                <a16:creationId xmlns:a16="http://schemas.microsoft.com/office/drawing/2014/main" id="{6E903189-3546-4BE2-A78C-48A138708224}"/>
              </a:ext>
            </a:extLst>
          </p:cNvPr>
          <p:cNvPicPr>
            <a:picLocks noChangeAspect="1"/>
          </p:cNvPicPr>
          <p:nvPr/>
        </p:nvPicPr>
        <p:blipFill>
          <a:blip r:embed="rId7"/>
          <a:stretch>
            <a:fillRect/>
          </a:stretch>
        </p:blipFill>
        <p:spPr>
          <a:xfrm>
            <a:off x="1308928" y="3035291"/>
            <a:ext cx="8150674" cy="3700271"/>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using the Analysis </a:t>
            </a:r>
            <a:r>
              <a:rPr lang="en-US" sz="2000" dirty="0" err="1">
                <a:solidFill>
                  <a:srgbClr val="404040"/>
                </a:solidFill>
                <a:latin typeface="Corbel" panose="020B0503020204020204" pitchFamily="34" charset="0"/>
              </a:rPr>
              <a:t>ToolPak</a:t>
            </a:r>
            <a:r>
              <a:rPr lang="en-US" sz="2000" dirty="0">
                <a:solidFill>
                  <a:srgbClr val="404040"/>
                </a:solidFill>
                <a:latin typeface="Corbel" panose="020B0503020204020204" pitchFamily="34" charset="0"/>
              </a:rPr>
              <a:t> add-in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Look at </a:t>
            </a:r>
            <a:r>
              <a:rPr lang="en-US" sz="2000" dirty="0">
                <a:solidFill>
                  <a:srgbClr val="A71B86"/>
                </a:solidFill>
                <a:latin typeface="Corbel" panose="020B0503020204020204" pitchFamily="34" charset="0"/>
              </a:rPr>
              <a:t>Link 2</a:t>
            </a:r>
            <a:r>
              <a:rPr lang="en-US" sz="2000" dirty="0">
                <a:solidFill>
                  <a:srgbClr val="404040"/>
                </a:solidFill>
                <a:latin typeface="Corbel" panose="020B0503020204020204" pitchFamily="34" charset="0"/>
              </a:rPr>
              <a:t> for help with loading the Analysis </a:t>
            </a:r>
            <a:r>
              <a:rPr lang="en-US" sz="2000" dirty="0" err="1">
                <a:solidFill>
                  <a:srgbClr val="404040"/>
                </a:solidFill>
                <a:latin typeface="Corbel" panose="020B0503020204020204" pitchFamily="34" charset="0"/>
              </a:rPr>
              <a:t>ToolPak</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This may be automatically loaded on your computer</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Above Excel Solver you will find </a:t>
            </a:r>
            <a:r>
              <a:rPr lang="en-US" sz="2000" dirty="0">
                <a:solidFill>
                  <a:srgbClr val="A71B86"/>
                </a:solidFill>
                <a:latin typeface="Corbel" panose="020B0503020204020204" pitchFamily="34" charset="0"/>
              </a:rPr>
              <a:t>Data Analysis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a:t>
            </a:r>
            <a:r>
              <a:rPr lang="en-US" sz="2000" dirty="0">
                <a:solidFill>
                  <a:srgbClr val="A71B86"/>
                </a:solidFill>
                <a:latin typeface="Corbel" panose="020B0503020204020204" pitchFamily="34" charset="0"/>
              </a:rPr>
              <a:t>Histogram </a:t>
            </a:r>
            <a:r>
              <a:rPr lang="en-US" sz="2000" dirty="0">
                <a:solidFill>
                  <a:srgbClr val="404040"/>
                </a:solidFill>
                <a:latin typeface="Corbel" panose="020B0503020204020204" pitchFamily="34" charset="0"/>
              </a:rPr>
              <a:t>and fill out fields</a:t>
            </a:r>
          </a:p>
        </p:txBody>
      </p:sp>
      <p:pic>
        <p:nvPicPr>
          <p:cNvPr id="4" name="Picture 3">
            <a:extLst>
              <a:ext uri="{FF2B5EF4-FFF2-40B4-BE49-F238E27FC236}">
                <a16:creationId xmlns:a16="http://schemas.microsoft.com/office/drawing/2014/main" id="{745F52C9-F3A1-43E4-8345-1736F014AB81}"/>
              </a:ext>
            </a:extLst>
          </p:cNvPr>
          <p:cNvPicPr>
            <a:picLocks noChangeAspect="1"/>
          </p:cNvPicPr>
          <p:nvPr/>
        </p:nvPicPr>
        <p:blipFill>
          <a:blip r:embed="rId7"/>
          <a:stretch>
            <a:fillRect/>
          </a:stretch>
        </p:blipFill>
        <p:spPr>
          <a:xfrm>
            <a:off x="8109364" y="2518366"/>
            <a:ext cx="1609725" cy="1400175"/>
          </a:xfrm>
          <a:prstGeom prst="rect">
            <a:avLst/>
          </a:prstGeom>
          <a:ln w="38100">
            <a:solidFill>
              <a:srgbClr val="11B29F"/>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9C11B20-CACA-4AC9-835C-9CC23125E40C}"/>
              </a:ext>
            </a:extLst>
          </p:cNvPr>
          <p:cNvPicPr>
            <a:picLocks noChangeAspect="1"/>
          </p:cNvPicPr>
          <p:nvPr/>
        </p:nvPicPr>
        <p:blipFill>
          <a:blip r:embed="rId8"/>
          <a:stretch>
            <a:fillRect/>
          </a:stretch>
        </p:blipFill>
        <p:spPr>
          <a:xfrm>
            <a:off x="1597908" y="3578808"/>
            <a:ext cx="4401793" cy="3159405"/>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3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using the Analysis </a:t>
            </a:r>
            <a:r>
              <a:rPr lang="en-US" sz="2000" dirty="0" err="1">
                <a:solidFill>
                  <a:srgbClr val="404040"/>
                </a:solidFill>
                <a:latin typeface="Corbel" panose="020B0503020204020204" pitchFamily="34" charset="0"/>
              </a:rPr>
              <a:t>ToolPak</a:t>
            </a:r>
            <a:r>
              <a:rPr lang="en-US" sz="2000" dirty="0">
                <a:solidFill>
                  <a:srgbClr val="404040"/>
                </a:solidFill>
                <a:latin typeface="Corbel" panose="020B0503020204020204" pitchFamily="34" charset="0"/>
              </a:rPr>
              <a:t> add-in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Result found in new sheet named </a:t>
            </a:r>
            <a:r>
              <a:rPr lang="en-US" sz="2000" dirty="0">
                <a:solidFill>
                  <a:srgbClr val="A71B86"/>
                </a:solidFill>
                <a:latin typeface="Corbel" panose="020B0503020204020204" pitchFamily="34" charset="0"/>
              </a:rPr>
              <a:t>Plot Example</a:t>
            </a: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Requires more modification</a:t>
            </a:r>
          </a:p>
        </p:txBody>
      </p:sp>
      <p:pic>
        <p:nvPicPr>
          <p:cNvPr id="7" name="Picture 6">
            <a:extLst>
              <a:ext uri="{FF2B5EF4-FFF2-40B4-BE49-F238E27FC236}">
                <a16:creationId xmlns:a16="http://schemas.microsoft.com/office/drawing/2014/main" id="{8BF06B94-5F9E-4E9D-9FA6-D9A15E365523}"/>
              </a:ext>
            </a:extLst>
          </p:cNvPr>
          <p:cNvPicPr>
            <a:picLocks noChangeAspect="1"/>
          </p:cNvPicPr>
          <p:nvPr/>
        </p:nvPicPr>
        <p:blipFill>
          <a:blip r:embed="rId7"/>
          <a:stretch>
            <a:fillRect/>
          </a:stretch>
        </p:blipFill>
        <p:spPr>
          <a:xfrm>
            <a:off x="773934" y="2757806"/>
            <a:ext cx="8945155" cy="3313967"/>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6780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Collection of data points is called a </a:t>
                </a:r>
                <a:r>
                  <a:rPr lang="en-US" sz="2000" dirty="0">
                    <a:solidFill>
                      <a:srgbClr val="A71B86"/>
                    </a:solidFill>
                    <a:latin typeface="Corbel" panose="020B0503020204020204" pitchFamily="34" charset="0"/>
                  </a:rPr>
                  <a:t>sample</a:t>
                </a:r>
                <a:r>
                  <a:rPr lang="en-US" sz="2000" dirty="0">
                    <a:solidFill>
                      <a:srgbClr val="404040"/>
                    </a:solidFill>
                    <a:latin typeface="Corbel" panose="020B0503020204020204" pitchFamily="34" charset="0"/>
                  </a:rPr>
                  <a:t>,</a:t>
                </a:r>
                <a:r>
                  <a:rPr lang="en-US" sz="2000" dirty="0">
                    <a:solidFill>
                      <a:srgbClr val="A71B86"/>
                    </a:solidFill>
                    <a:latin typeface="Corbel" panose="020B0503020204020204" pitchFamily="34" charset="0"/>
                  </a:rPr>
                  <a:t> </a:t>
                </a:r>
                <a:r>
                  <a:rPr lang="en-US" sz="2000" dirty="0">
                    <a:solidFill>
                      <a:srgbClr val="404040"/>
                    </a:solidFill>
                    <a:latin typeface="Corbel" panose="020B0503020204020204" pitchFamily="34" charset="0"/>
                  </a:rPr>
                  <a:t>and we interpret it as a subset of observations from some underlying random phenomenon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We denote the </a:t>
                </a:r>
                <a:r>
                  <a:rPr lang="en-US" sz="2000" i="1" dirty="0" err="1">
                    <a:solidFill>
                      <a:srgbClr val="404040"/>
                    </a:solidFill>
                    <a:latin typeface="Corbel" panose="020B0503020204020204" pitchFamily="34" charset="0"/>
                  </a:rPr>
                  <a:t>i</a:t>
                </a:r>
                <a:r>
                  <a:rPr lang="en-US" sz="2000" dirty="0" err="1">
                    <a:solidFill>
                      <a:srgbClr val="404040"/>
                    </a:solidFill>
                    <a:latin typeface="Corbel" panose="020B0503020204020204" pitchFamily="34" charset="0"/>
                  </a:rPr>
                  <a:t>th</a:t>
                </a:r>
                <a:r>
                  <a:rPr lang="en-US" sz="2000" dirty="0">
                    <a:solidFill>
                      <a:srgbClr val="404040"/>
                    </a:solidFill>
                    <a:latin typeface="Corbel" panose="020B0503020204020204" pitchFamily="34" charset="0"/>
                  </a:rPr>
                  <a:t> point in the sample as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𝑖</m:t>
                        </m:r>
                      </m:sub>
                    </m:sSub>
                  </m:oMath>
                </a14:m>
                <a:r>
                  <a:rPr lang="en-US" sz="2000" dirty="0">
                    <a:solidFill>
                      <a:srgbClr val="404040"/>
                    </a:solidFill>
                    <a:latin typeface="Corbel" panose="020B0503020204020204" pitchFamily="34" charset="0"/>
                  </a:rPr>
                  <a:t>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We denote the whole set of observations as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2</m:t>
                        </m:r>
                      </m:sub>
                    </m:sSub>
                    <m:r>
                      <a:rPr lang="en-US" sz="2000" b="0" i="1" smtClean="0">
                        <a:solidFill>
                          <a:srgbClr val="404040"/>
                        </a:solidFill>
                        <a:latin typeface="Cambria Math" panose="02040503050406030204" pitchFamily="18" charset="0"/>
                      </a:rPr>
                      <m:t>, ⋯, </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𝑛</m:t>
                        </m:r>
                      </m:sub>
                    </m:sSub>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measure the center of the data, we compute three quantities</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Sample mean</a:t>
                </a:r>
                <a:r>
                  <a:rPr lang="en-US" sz="2000" dirty="0">
                    <a:solidFill>
                      <a:srgbClr val="404040"/>
                    </a:solidFill>
                    <a:latin typeface="Corbel" panose="020B0503020204020204" pitchFamily="34" charset="0"/>
                  </a:rPr>
                  <a:t>: the average value of our observations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lvl="1"/>
                <a:endParaRPr lang="en-US" sz="2000" dirty="0">
                  <a:solidFill>
                    <a:srgbClr val="404040"/>
                  </a:solidFill>
                  <a:latin typeface="Corbel" panose="020B0503020204020204" pitchFamily="34" charset="0"/>
                </a:endParaRPr>
              </a:p>
              <a:p>
                <a:pPr lvl="1"/>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Sample median</a:t>
                </a:r>
                <a:r>
                  <a:rPr lang="en-US" sz="2000" dirty="0">
                    <a:solidFill>
                      <a:srgbClr val="404040"/>
                    </a:solidFill>
                    <a:latin typeface="Corbel" panose="020B0503020204020204" pitchFamily="34" charset="0"/>
                  </a:rPr>
                  <a:t>: the value that divides the bottom 50% by the top 50%</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Mode</a:t>
                </a:r>
                <a:r>
                  <a:rPr lang="en-US" sz="2000" dirty="0">
                    <a:solidFill>
                      <a:srgbClr val="404040"/>
                    </a:solidFill>
                    <a:latin typeface="Corbel" panose="020B0503020204020204" pitchFamily="34" charset="0"/>
                  </a:rPr>
                  <a:t>: the most frequently occurring value ( </a:t>
                </a:r>
                <a:r>
                  <a:rPr lang="en-US" sz="2000" dirty="0">
                    <a:solidFill>
                      <a:srgbClr val="A71B86"/>
                    </a:solidFill>
                    <a:latin typeface="Corbel" panose="020B0503020204020204" pitchFamily="34" charset="0"/>
                  </a:rPr>
                  <a:t>discrete</a:t>
                </a:r>
                <a:r>
                  <a:rPr lang="en-US" sz="2000" dirty="0">
                    <a:solidFill>
                      <a:srgbClr val="404040"/>
                    </a:solidFill>
                    <a:latin typeface="Corbel" panose="020B0503020204020204" pitchFamily="34" charset="0"/>
                  </a:rPr>
                  <a:t> or</a:t>
                </a:r>
                <a:r>
                  <a:rPr lang="en-US" sz="2000" dirty="0">
                    <a:solidFill>
                      <a:srgbClr val="A71B86"/>
                    </a:solidFill>
                    <a:latin typeface="Corbel" panose="020B0503020204020204" pitchFamily="34" charset="0"/>
                  </a:rPr>
                  <a:t> categorical </a:t>
                </a:r>
                <a:r>
                  <a:rPr lang="en-US" sz="2000" dirty="0">
                    <a:solidFill>
                      <a:srgbClr val="404040"/>
                    </a:solidFill>
                    <a:latin typeface="Corbel" panose="020B0503020204020204" pitchFamily="34" charset="0"/>
                  </a:rPr>
                  <a:t>only)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p:txBody>
          </p:sp>
        </mc:Choice>
        <mc:Fallback>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8859163" cy="5016758"/>
              </a:xfrm>
              <a:prstGeom prst="rect">
                <a:avLst/>
              </a:prstGeom>
              <a:blipFill>
                <a:blip r:embed="rId3"/>
                <a:stretch>
                  <a:fillRect l="-619" t="-60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98FC4380-650D-48F9-A9BA-E75A6C998637}"/>
              </a:ext>
            </a:extLst>
          </p:cNvPr>
          <p:cNvPicPr>
            <a:picLocks noChangeAspect="1"/>
          </p:cNvPicPr>
          <p:nvPr/>
        </p:nvPicPr>
        <p:blipFill>
          <a:blip r:embed="rId8"/>
          <a:stretch>
            <a:fillRect/>
          </a:stretch>
        </p:blipFill>
        <p:spPr>
          <a:xfrm>
            <a:off x="1638135" y="4786046"/>
            <a:ext cx="1841534" cy="826985"/>
          </a:xfrm>
          <a:prstGeom prst="rect">
            <a:avLst/>
          </a:prstGeom>
        </p:spPr>
      </p:pic>
    </p:spTree>
    <p:extLst>
      <p:ext uri="{BB962C8B-B14F-4D97-AF65-F5344CB8AC3E}">
        <p14:creationId xmlns:p14="http://schemas.microsoft.com/office/powerpoint/2010/main" val="41897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Q: Why calculate the sample mean and sample median?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measure the spread of the data, we compute three quantities</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Sample variance</a:t>
            </a:r>
            <a:r>
              <a:rPr lang="en-US" sz="2000" dirty="0">
                <a:solidFill>
                  <a:srgbClr val="404040"/>
                </a:solidFill>
                <a:latin typeface="Corbel" panose="020B0503020204020204" pitchFamily="34" charset="0"/>
              </a:rPr>
              <a:t>: the average squared distance between an observation and the sample mean </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Sample standard deviation</a:t>
            </a:r>
            <a:r>
              <a:rPr lang="en-US" sz="2000" dirty="0">
                <a:solidFill>
                  <a:srgbClr val="404040"/>
                </a:solidFill>
                <a:latin typeface="Corbel" panose="020B0503020204020204" pitchFamily="34" charset="0"/>
              </a:rPr>
              <a:t>: more convenient than the sample variance</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Range</a:t>
            </a:r>
            <a:r>
              <a:rPr lang="en-US" sz="2000" dirty="0">
                <a:solidFill>
                  <a:srgbClr val="404040"/>
                </a:solidFill>
                <a:latin typeface="Corbel" panose="020B0503020204020204" pitchFamily="34" charset="0"/>
              </a:rPr>
              <a:t>: the difference between the largest value and smallest value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4" name="Picture 3">
            <a:extLst>
              <a:ext uri="{FF2B5EF4-FFF2-40B4-BE49-F238E27FC236}">
                <a16:creationId xmlns:a16="http://schemas.microsoft.com/office/drawing/2014/main" id="{D2091EBA-637B-40B9-ADF2-67688D87D7F8}"/>
              </a:ext>
            </a:extLst>
          </p:cNvPr>
          <p:cNvPicPr>
            <a:picLocks noChangeAspect="1"/>
          </p:cNvPicPr>
          <p:nvPr/>
        </p:nvPicPr>
        <p:blipFill>
          <a:blip r:embed="rId7"/>
          <a:stretch>
            <a:fillRect/>
          </a:stretch>
        </p:blipFill>
        <p:spPr>
          <a:xfrm>
            <a:off x="1511300" y="3502836"/>
            <a:ext cx="3772877" cy="978502"/>
          </a:xfrm>
          <a:prstGeom prst="rect">
            <a:avLst/>
          </a:prstGeom>
        </p:spPr>
      </p:pic>
      <p:pic>
        <p:nvPicPr>
          <p:cNvPr id="6" name="Picture 5">
            <a:extLst>
              <a:ext uri="{FF2B5EF4-FFF2-40B4-BE49-F238E27FC236}">
                <a16:creationId xmlns:a16="http://schemas.microsoft.com/office/drawing/2014/main" id="{4E7D9F19-CD2D-4235-A09F-5D7E7ABF10E2}"/>
              </a:ext>
            </a:extLst>
          </p:cNvPr>
          <p:cNvPicPr>
            <a:picLocks noChangeAspect="1"/>
          </p:cNvPicPr>
          <p:nvPr/>
        </p:nvPicPr>
        <p:blipFill>
          <a:blip r:embed="rId8"/>
          <a:stretch>
            <a:fillRect/>
          </a:stretch>
        </p:blipFill>
        <p:spPr>
          <a:xfrm>
            <a:off x="1542902" y="4855701"/>
            <a:ext cx="3807026" cy="964336"/>
          </a:xfrm>
          <a:prstGeom prst="rect">
            <a:avLst/>
          </a:prstGeom>
        </p:spPr>
      </p:pic>
    </p:spTree>
    <p:extLst>
      <p:ext uri="{BB962C8B-B14F-4D97-AF65-F5344CB8AC3E}">
        <p14:creationId xmlns:p14="http://schemas.microsoft.com/office/powerpoint/2010/main" val="339247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Percentiles are also helpful</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The </a:t>
            </a:r>
            <a:r>
              <a:rPr lang="en-US" sz="2000" i="1" dirty="0">
                <a:solidFill>
                  <a:srgbClr val="A71B86"/>
                </a:solidFill>
                <a:latin typeface="Corbel" panose="020B0503020204020204" pitchFamily="34" charset="0"/>
              </a:rPr>
              <a:t>k</a:t>
            </a:r>
            <a:r>
              <a:rPr lang="en-US" sz="2000" dirty="0">
                <a:solidFill>
                  <a:srgbClr val="A71B86"/>
                </a:solidFill>
                <a:latin typeface="Corbel" panose="020B0503020204020204" pitchFamily="34" charset="0"/>
              </a:rPr>
              <a:t>th percentile</a:t>
            </a:r>
            <a:r>
              <a:rPr lang="en-US" sz="2000" dirty="0">
                <a:solidFill>
                  <a:srgbClr val="404040"/>
                </a:solidFill>
                <a:latin typeface="Corbel" panose="020B0503020204020204" pitchFamily="34" charset="0"/>
              </a:rPr>
              <a:t> is a value that divides the bottom k% from the top (1-k)%</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The median is the 50</a:t>
            </a:r>
            <a:r>
              <a:rPr lang="en-US" sz="2000" baseline="30000" dirty="0">
                <a:solidFill>
                  <a:srgbClr val="404040"/>
                </a:solidFill>
                <a:latin typeface="Corbel" panose="020B0503020204020204" pitchFamily="34" charset="0"/>
              </a:rPr>
              <a:t>th</a:t>
            </a:r>
            <a:r>
              <a:rPr lang="en-US" sz="2000" dirty="0">
                <a:solidFill>
                  <a:srgbClr val="404040"/>
                </a:solidFill>
                <a:latin typeface="Corbel" panose="020B0503020204020204" pitchFamily="34" charset="0"/>
              </a:rPr>
              <a:t> percentile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The 25</a:t>
            </a:r>
            <a:r>
              <a:rPr lang="en-US" sz="2000" baseline="30000" dirty="0">
                <a:solidFill>
                  <a:srgbClr val="404040"/>
                </a:solidFill>
                <a:latin typeface="Corbel" panose="020B0503020204020204" pitchFamily="34" charset="0"/>
              </a:rPr>
              <a:t>th</a:t>
            </a:r>
            <a:r>
              <a:rPr lang="en-US" sz="2000" dirty="0">
                <a:solidFill>
                  <a:srgbClr val="404040"/>
                </a:solidFill>
                <a:latin typeface="Corbel" panose="020B0503020204020204" pitchFamily="34" charset="0"/>
              </a:rPr>
              <a:t> and 75</a:t>
            </a:r>
            <a:r>
              <a:rPr lang="en-US" sz="2000" baseline="30000" dirty="0">
                <a:solidFill>
                  <a:srgbClr val="404040"/>
                </a:solidFill>
                <a:latin typeface="Corbel" panose="020B0503020204020204" pitchFamily="34" charset="0"/>
              </a:rPr>
              <a:t>th</a:t>
            </a:r>
            <a:r>
              <a:rPr lang="en-US" sz="2000" dirty="0">
                <a:solidFill>
                  <a:srgbClr val="404040"/>
                </a:solidFill>
                <a:latin typeface="Corbel" panose="020B0503020204020204" pitchFamily="34" charset="0"/>
              </a:rPr>
              <a:t> percentiles (Q1 and Q3) are useful for understanding the variability in the middle of the distribution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The </a:t>
            </a:r>
            <a:r>
              <a:rPr lang="en-US" sz="2000" dirty="0">
                <a:solidFill>
                  <a:srgbClr val="A71B86"/>
                </a:solidFill>
                <a:latin typeface="Corbel" panose="020B0503020204020204" pitchFamily="34" charset="0"/>
              </a:rPr>
              <a:t>interquartile range </a:t>
            </a:r>
            <a:r>
              <a:rPr lang="en-US" sz="2000" dirty="0">
                <a:solidFill>
                  <a:srgbClr val="404040"/>
                </a:solidFill>
                <a:latin typeface="Corbel" panose="020B0503020204020204" pitchFamily="34" charset="0"/>
              </a:rPr>
              <a:t>(IQR) is the difference between Q3 and Q1</a:t>
            </a:r>
            <a:endParaRPr lang="en-US" sz="2000" dirty="0">
              <a:solidFill>
                <a:srgbClr val="A71B86"/>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366848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 </a:t>
            </a:r>
            <a:r>
              <a:rPr lang="en-US" sz="2000" dirty="0">
                <a:solidFill>
                  <a:srgbClr val="A71B86"/>
                </a:solidFill>
                <a:latin typeface="Corbel" panose="020B0503020204020204" pitchFamily="34" charset="0"/>
              </a:rPr>
              <a:t>statistic</a:t>
            </a:r>
            <a:r>
              <a:rPr lang="en-US" sz="2000" dirty="0">
                <a:solidFill>
                  <a:srgbClr val="404040"/>
                </a:solidFill>
                <a:latin typeface="Corbel" panose="020B0503020204020204" pitchFamily="34" charset="0"/>
              </a:rPr>
              <a:t> is a quantity computed from a sample AKA a </a:t>
            </a:r>
            <a:r>
              <a:rPr lang="en-US" sz="2000" dirty="0">
                <a:solidFill>
                  <a:srgbClr val="A71B86"/>
                </a:solidFill>
                <a:latin typeface="Corbel" panose="020B0503020204020204" pitchFamily="34" charset="0"/>
              </a:rPr>
              <a:t>function</a:t>
            </a:r>
            <a:r>
              <a:rPr lang="en-US" sz="2000" dirty="0">
                <a:solidFill>
                  <a:srgbClr val="404040"/>
                </a:solidFill>
                <a:latin typeface="Corbel" panose="020B0503020204020204" pitchFamily="34" charset="0"/>
              </a:rPr>
              <a:t> of the data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A71B86"/>
                </a:solidFill>
                <a:latin typeface="Corbel" panose="020B0503020204020204" pitchFamily="34" charset="0"/>
              </a:rPr>
              <a:t>Descriptive statistics </a:t>
            </a:r>
            <a:r>
              <a:rPr lang="en-US" sz="2000" dirty="0">
                <a:solidFill>
                  <a:srgbClr val="404040"/>
                </a:solidFill>
                <a:latin typeface="Corbel" panose="020B0503020204020204" pitchFamily="34" charset="0"/>
              </a:rPr>
              <a:t>refers to the analysis of data that helps to describe, visualize, or summarize features in a sample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Purposes for descriptive statistics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Understand the data without seeing the entire dataset</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Quantify the center of the data</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Quantify the spread of the data</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Capture patterns in the data</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 </a:t>
            </a:r>
            <a:r>
              <a:rPr lang="en-US" sz="2000" dirty="0">
                <a:solidFill>
                  <a:srgbClr val="A71B86"/>
                </a:solidFill>
                <a:latin typeface="Corbel" panose="020B0503020204020204" pitchFamily="34" charset="0"/>
              </a:rPr>
              <a:t>frequency table  </a:t>
            </a:r>
            <a:r>
              <a:rPr lang="en-US" sz="2000" dirty="0">
                <a:solidFill>
                  <a:srgbClr val="404040"/>
                </a:solidFill>
                <a:latin typeface="Corbel" panose="020B0503020204020204" pitchFamily="34" charset="0"/>
              </a:rPr>
              <a:t>is an array that gives that lists all possible values with counts of how often they occur in the sample (shows the sample distribution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For a </a:t>
            </a:r>
            <a:r>
              <a:rPr lang="en-US" sz="2000" dirty="0">
                <a:solidFill>
                  <a:srgbClr val="A71B86"/>
                </a:solidFill>
                <a:latin typeface="Corbel" panose="020B0503020204020204" pitchFamily="34" charset="0"/>
              </a:rPr>
              <a:t>numeric</a:t>
            </a:r>
            <a:r>
              <a:rPr lang="en-US" sz="2000" dirty="0">
                <a:solidFill>
                  <a:srgbClr val="404040"/>
                </a:solidFill>
                <a:latin typeface="Corbel" panose="020B0503020204020204" pitchFamily="34" charset="0"/>
              </a:rPr>
              <a:t> variable it is helpful to organize possible values in bins</a:t>
            </a: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777573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Analyze the formulas for these statistics in the </a:t>
            </a:r>
            <a:r>
              <a:rPr lang="en-US" sz="2000" dirty="0">
                <a:solidFill>
                  <a:srgbClr val="A71B86"/>
                </a:solidFill>
                <a:latin typeface="Corbel" panose="020B0503020204020204" pitchFamily="34" charset="0"/>
              </a:rPr>
              <a:t>Frequency</a:t>
            </a:r>
            <a:r>
              <a:rPr lang="en-US" sz="2000" dirty="0">
                <a:solidFill>
                  <a:srgbClr val="404040"/>
                </a:solidFill>
                <a:latin typeface="Corbel" panose="020B0503020204020204" pitchFamily="34" charset="0"/>
              </a:rPr>
              <a:t> sheet</a:t>
            </a:r>
          </a:p>
        </p:txBody>
      </p:sp>
      <p:pic>
        <p:nvPicPr>
          <p:cNvPr id="3" name="Picture 2">
            <a:extLst>
              <a:ext uri="{FF2B5EF4-FFF2-40B4-BE49-F238E27FC236}">
                <a16:creationId xmlns:a16="http://schemas.microsoft.com/office/drawing/2014/main" id="{F36263A1-7CFC-4D7E-B298-3095D5154725}"/>
              </a:ext>
            </a:extLst>
          </p:cNvPr>
          <p:cNvPicPr>
            <a:picLocks noChangeAspect="1"/>
          </p:cNvPicPr>
          <p:nvPr/>
        </p:nvPicPr>
        <p:blipFill>
          <a:blip r:embed="rId7"/>
          <a:stretch>
            <a:fillRect/>
          </a:stretch>
        </p:blipFill>
        <p:spPr>
          <a:xfrm>
            <a:off x="1215366" y="2419174"/>
            <a:ext cx="5068735" cy="4140781"/>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2728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More information can be gathered using </a:t>
            </a:r>
            <a:r>
              <a:rPr lang="en-US" sz="2000" dirty="0">
                <a:solidFill>
                  <a:srgbClr val="A71B86"/>
                </a:solidFill>
                <a:latin typeface="Corbel" panose="020B0503020204020204" pitchFamily="34" charset="0"/>
              </a:rPr>
              <a:t>Data Analysis</a:t>
            </a:r>
            <a:r>
              <a:rPr lang="en-US" sz="2000" dirty="0">
                <a:solidFill>
                  <a:srgbClr val="404040"/>
                </a:solidFill>
                <a:latin typeface="Corbel" panose="020B0503020204020204" pitchFamily="34" charset="0"/>
              </a:rPr>
              <a:t> in the </a:t>
            </a:r>
            <a:r>
              <a:rPr lang="en-US" sz="2000" dirty="0">
                <a:solidFill>
                  <a:srgbClr val="A71B86"/>
                </a:solidFill>
                <a:latin typeface="Corbel" panose="020B0503020204020204" pitchFamily="34" charset="0"/>
              </a:rPr>
              <a:t>Data </a:t>
            </a:r>
            <a:r>
              <a:rPr lang="en-US" sz="2000" dirty="0">
                <a:solidFill>
                  <a:srgbClr val="404040"/>
                </a:solidFill>
                <a:latin typeface="Corbel" panose="020B0503020204020204" pitchFamily="34" charset="0"/>
              </a:rPr>
              <a:t>menu</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4" name="Picture 3">
            <a:extLst>
              <a:ext uri="{FF2B5EF4-FFF2-40B4-BE49-F238E27FC236}">
                <a16:creationId xmlns:a16="http://schemas.microsoft.com/office/drawing/2014/main" id="{7BB97131-6012-4AEB-AB71-1001EF867A6D}"/>
              </a:ext>
            </a:extLst>
          </p:cNvPr>
          <p:cNvPicPr>
            <a:picLocks noChangeAspect="1"/>
          </p:cNvPicPr>
          <p:nvPr/>
        </p:nvPicPr>
        <p:blipFill>
          <a:blip r:embed="rId7"/>
          <a:stretch>
            <a:fillRect/>
          </a:stretch>
        </p:blipFill>
        <p:spPr>
          <a:xfrm>
            <a:off x="1208364" y="2401722"/>
            <a:ext cx="5073403" cy="4316640"/>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899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standing in front of a stage&#10;&#10;Description automatically generated">
            <a:extLst>
              <a:ext uri="{FF2B5EF4-FFF2-40B4-BE49-F238E27FC236}">
                <a16:creationId xmlns:a16="http://schemas.microsoft.com/office/drawing/2014/main" id="{A42767BB-CAB9-488F-A87D-1DF3B70B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29083"/>
            <a:ext cx="3292524" cy="1852044"/>
          </a:xfrm>
          <a:prstGeom prst="rect">
            <a:avLst/>
          </a:prstGeom>
        </p:spPr>
      </p:pic>
      <p:pic>
        <p:nvPicPr>
          <p:cNvPr id="7" name="Picture 6" descr="A person standing on a stage&#10;&#10;Description automatically generated">
            <a:extLst>
              <a:ext uri="{FF2B5EF4-FFF2-40B4-BE49-F238E27FC236}">
                <a16:creationId xmlns:a16="http://schemas.microsoft.com/office/drawing/2014/main" id="{A73B4BD8-20BE-4146-A0D5-358D552E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15" y="3777596"/>
            <a:ext cx="3279025" cy="1844451"/>
          </a:xfrm>
          <a:prstGeom prst="rect">
            <a:avLst/>
          </a:prstGeom>
        </p:spPr>
      </p:pic>
      <p:pic>
        <p:nvPicPr>
          <p:cNvPr id="9" name="Picture 8" descr="A person wearing glasses&#10;&#10;Description automatically generated">
            <a:extLst>
              <a:ext uri="{FF2B5EF4-FFF2-40B4-BE49-F238E27FC236}">
                <a16:creationId xmlns:a16="http://schemas.microsoft.com/office/drawing/2014/main" id="{3EB215C3-B070-46C5-A35F-F59C8616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096" y="2150324"/>
            <a:ext cx="4468031" cy="2755286"/>
          </a:xfrm>
          <a:prstGeom prst="rect">
            <a:avLst/>
          </a:prstGeom>
        </p:spPr>
      </p:pic>
      <p:sp>
        <p:nvSpPr>
          <p:cNvPr id="41" name="Title 1">
            <a:extLst>
              <a:ext uri="{FF2B5EF4-FFF2-40B4-BE49-F238E27FC236}">
                <a16:creationId xmlns:a16="http://schemas.microsoft.com/office/drawing/2014/main" id="{4975FBE8-E1F1-40A9-A445-CF42DD964411}"/>
              </a:ext>
            </a:extLst>
          </p:cNvPr>
          <p:cNvSpPr txBox="1">
            <a:spLocks/>
          </p:cNvSpPr>
          <p:nvPr/>
        </p:nvSpPr>
        <p:spPr>
          <a:xfrm>
            <a:off x="4647844" y="1278569"/>
            <a:ext cx="4837571" cy="16302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404040"/>
                </a:solidFill>
                <a:latin typeface="Bodoni MT" panose="02070603080606020203" pitchFamily="18" charset="0"/>
              </a:rPr>
              <a:t>The End</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pic>
        <p:nvPicPr>
          <p:cNvPr id="47" name="Picture 46" descr="A close up of a sign&#10;&#10;Description automatically generated">
            <a:extLst>
              <a:ext uri="{FF2B5EF4-FFF2-40B4-BE49-F238E27FC236}">
                <a16:creationId xmlns:a16="http://schemas.microsoft.com/office/drawing/2014/main" id="{4BEB7004-B150-4E0E-A9B4-21AABDFCC80A}"/>
              </a:ext>
            </a:extLst>
          </p:cNvPr>
          <p:cNvPicPr>
            <a:picLocks noChangeAspect="1"/>
          </p:cNvPicPr>
          <p:nvPr/>
        </p:nvPicPr>
        <p:blipFill rotWithShape="1">
          <a:blip r:embed="rId5">
            <a:extLst>
              <a:ext uri="{28A0092B-C50C-407E-A947-70E740481C1C}">
                <a14:useLocalDpi xmlns:a14="http://schemas.microsoft.com/office/drawing/2010/main" val="0"/>
              </a:ext>
            </a:extLst>
          </a:blip>
          <a:srcRect l="10310" r="7976"/>
          <a:stretch/>
        </p:blipFill>
        <p:spPr>
          <a:xfrm>
            <a:off x="9981400" y="-295748"/>
            <a:ext cx="2938735" cy="2022933"/>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8" name="Rectangle 47">
            <a:extLst>
              <a:ext uri="{FF2B5EF4-FFF2-40B4-BE49-F238E27FC236}">
                <a16:creationId xmlns:a16="http://schemas.microsoft.com/office/drawing/2014/main" id="{76DA99BA-A459-4321-827E-6ACCBD243DD0}"/>
              </a:ext>
            </a:extLst>
          </p:cNvPr>
          <p:cNvSpPr/>
          <p:nvPr/>
        </p:nvSpPr>
        <p:spPr>
          <a:xfrm rot="16200000">
            <a:off x="2494994" y="3378162"/>
            <a:ext cx="4364682" cy="123079"/>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5EDD9-A3CF-48A9-BE75-6B7CD3111F3C}"/>
              </a:ext>
            </a:extLst>
          </p:cNvPr>
          <p:cNvSpPr/>
          <p:nvPr/>
        </p:nvSpPr>
        <p:spPr>
          <a:xfrm>
            <a:off x="1296205" y="3367034"/>
            <a:ext cx="3006060" cy="136562"/>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4A910BA-78D0-4350-8253-60C9942DD877}"/>
              </a:ext>
            </a:extLst>
          </p:cNvPr>
          <p:cNvGrpSpPr/>
          <p:nvPr/>
        </p:nvGrpSpPr>
        <p:grpSpPr>
          <a:xfrm>
            <a:off x="9048882" y="2203230"/>
            <a:ext cx="3453201" cy="3376201"/>
            <a:chOff x="9048882" y="2203230"/>
            <a:chExt cx="3453201" cy="3376201"/>
          </a:xfrm>
        </p:grpSpPr>
        <p:pic>
          <p:nvPicPr>
            <p:cNvPr id="52" name="Graphic 51" descr="Palm tree">
              <a:extLst>
                <a:ext uri="{FF2B5EF4-FFF2-40B4-BE49-F238E27FC236}">
                  <a16:creationId xmlns:a16="http://schemas.microsoft.com/office/drawing/2014/main" id="{FF8FCA4F-1B2E-41BD-8E05-4A774DCB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9414" y="2336762"/>
              <a:ext cx="3242669" cy="3242669"/>
            </a:xfrm>
            <a:prstGeom prst="rect">
              <a:avLst/>
            </a:prstGeom>
          </p:spPr>
        </p:pic>
        <p:pic>
          <p:nvPicPr>
            <p:cNvPr id="51" name="Graphic 50" descr="Palm tree">
              <a:extLst>
                <a:ext uri="{FF2B5EF4-FFF2-40B4-BE49-F238E27FC236}">
                  <a16:creationId xmlns:a16="http://schemas.microsoft.com/office/drawing/2014/main" id="{3E7EE49C-ACCF-4CDB-90B5-F2EB54364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2849" y="2283856"/>
              <a:ext cx="3242669" cy="3242669"/>
            </a:xfrm>
            <a:prstGeom prst="rect">
              <a:avLst/>
            </a:prstGeom>
          </p:spPr>
        </p:pic>
        <p:pic>
          <p:nvPicPr>
            <p:cNvPr id="50" name="Graphic 49" descr="Palm tree">
              <a:extLst>
                <a:ext uri="{FF2B5EF4-FFF2-40B4-BE49-F238E27FC236}">
                  <a16:creationId xmlns:a16="http://schemas.microsoft.com/office/drawing/2014/main" id="{E53917E4-E875-4D1B-9B2B-8BB76AA83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8882" y="2203230"/>
              <a:ext cx="3242669" cy="3242669"/>
            </a:xfrm>
            <a:prstGeom prst="rect">
              <a:avLst/>
            </a:prstGeom>
          </p:spPr>
        </p:pic>
      </p:grpSp>
      <p:sp>
        <p:nvSpPr>
          <p:cNvPr id="53" name="Title 1">
            <a:extLst>
              <a:ext uri="{FF2B5EF4-FFF2-40B4-BE49-F238E27FC236}">
                <a16:creationId xmlns:a16="http://schemas.microsoft.com/office/drawing/2014/main" id="{FAA300DC-78B4-42A4-AEB5-8F180BD7ED54}"/>
              </a:ext>
            </a:extLst>
          </p:cNvPr>
          <p:cNvSpPr txBox="1">
            <a:spLocks/>
          </p:cNvSpPr>
          <p:nvPr/>
        </p:nvSpPr>
        <p:spPr>
          <a:xfrm>
            <a:off x="4745327" y="4200002"/>
            <a:ext cx="4837571" cy="16302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404040"/>
                </a:solidFill>
                <a:latin typeface="Bodoni MT" panose="02070603080606020203" pitchFamily="18" charset="0"/>
              </a:rPr>
              <a:t>Dale</a:t>
            </a:r>
            <a:endParaRPr lang="en-US" sz="4800" dirty="0">
              <a:solidFill>
                <a:srgbClr val="404040"/>
              </a:solidFill>
              <a:latin typeface="Bodoni MT" panose="02070603080606020203" pitchFamily="18" charset="0"/>
            </a:endParaRPr>
          </a:p>
        </p:txBody>
      </p:sp>
    </p:spTree>
    <p:extLst>
      <p:ext uri="{BB962C8B-B14F-4D97-AF65-F5344CB8AC3E}">
        <p14:creationId xmlns:p14="http://schemas.microsoft.com/office/powerpoint/2010/main" val="38908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Suppose we have starting salaries of 50 recently graduated students with B.S. degrees in data analytics, recorded the in thousands of dollars per year</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Salaries.xlsx </a:t>
            </a:r>
            <a:r>
              <a:rPr lang="en-US" sz="2000" dirty="0">
                <a:solidFill>
                  <a:srgbClr val="404040"/>
                </a:solidFill>
                <a:latin typeface="Corbel" panose="020B0503020204020204" pitchFamily="34" charset="0"/>
              </a:rPr>
              <a:t>from link </a:t>
            </a:r>
            <a:r>
              <a:rPr lang="en-US" sz="2000" dirty="0">
                <a:solidFill>
                  <a:srgbClr val="A71B86"/>
                </a:solidFill>
                <a:latin typeface="Corbel" panose="020B0503020204020204" pitchFamily="34" charset="0"/>
              </a:rPr>
              <a:t>Sheet 1 </a:t>
            </a:r>
            <a:r>
              <a:rPr lang="en-US" sz="2000" dirty="0">
                <a:solidFill>
                  <a:srgbClr val="404040"/>
                </a:solidFill>
                <a:latin typeface="Corbel" panose="020B0503020204020204" pitchFamily="34" charset="0"/>
              </a:rPr>
              <a:t>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Focus on sheet named </a:t>
            </a:r>
            <a:r>
              <a:rPr lang="en-US" sz="2000" dirty="0">
                <a:solidFill>
                  <a:srgbClr val="A71B86"/>
                </a:solidFill>
                <a:latin typeface="Corbel" panose="020B0503020204020204" pitchFamily="34" charset="0"/>
              </a:rPr>
              <a:t>Frequency</a:t>
            </a: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Raw data contained in cells A4:A53</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Frequency table contained in cells D4:E17</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create, use the following Excel function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For more help, see </a:t>
            </a:r>
            <a:r>
              <a:rPr lang="en-US" sz="2000" dirty="0">
                <a:solidFill>
                  <a:srgbClr val="A71B86"/>
                </a:solidFill>
                <a:latin typeface="Corbel" panose="020B0503020204020204" pitchFamily="34" charset="0"/>
              </a:rPr>
              <a:t>Link 1</a:t>
            </a:r>
            <a:r>
              <a:rPr lang="en-US" sz="2000" dirty="0">
                <a:solidFill>
                  <a:srgbClr val="404040"/>
                </a:solidFill>
                <a:latin typeface="Corbel" panose="020B0503020204020204" pitchFamily="34" charset="0"/>
              </a:rPr>
              <a:t> on course website</a:t>
            </a: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4" name="Picture 3">
            <a:extLst>
              <a:ext uri="{FF2B5EF4-FFF2-40B4-BE49-F238E27FC236}">
                <a16:creationId xmlns:a16="http://schemas.microsoft.com/office/drawing/2014/main" id="{994EC2B0-B02C-4A9E-BEBB-F4DE75471731}"/>
              </a:ext>
            </a:extLst>
          </p:cNvPr>
          <p:cNvPicPr>
            <a:picLocks noChangeAspect="1"/>
          </p:cNvPicPr>
          <p:nvPr/>
        </p:nvPicPr>
        <p:blipFill>
          <a:blip r:embed="rId7"/>
          <a:stretch>
            <a:fillRect/>
          </a:stretch>
        </p:blipFill>
        <p:spPr>
          <a:xfrm>
            <a:off x="7670800" y="2823690"/>
            <a:ext cx="2162256" cy="3981921"/>
          </a:xfrm>
          <a:prstGeom prst="rect">
            <a:avLst/>
          </a:prstGeom>
          <a:ln w="38100">
            <a:solidFill>
              <a:srgbClr val="11B29F"/>
            </a:solid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F82903C8-BE07-4D49-8425-092F62A8A5CE}"/>
              </a:ext>
            </a:extLst>
          </p:cNvPr>
          <p:cNvPicPr>
            <a:picLocks noChangeAspect="1"/>
          </p:cNvPicPr>
          <p:nvPr/>
        </p:nvPicPr>
        <p:blipFill>
          <a:blip r:embed="rId8"/>
          <a:stretch>
            <a:fillRect/>
          </a:stretch>
        </p:blipFill>
        <p:spPr>
          <a:xfrm>
            <a:off x="6573374" y="3413389"/>
            <a:ext cx="1414524" cy="3170099"/>
          </a:xfrm>
          <a:prstGeom prst="rect">
            <a:avLst/>
          </a:prstGeom>
          <a:ln w="38100">
            <a:solidFill>
              <a:srgbClr val="11B29F"/>
            </a:solid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9B699DCE-1781-43EC-A535-7056D02DBCE5}"/>
              </a:ext>
            </a:extLst>
          </p:cNvPr>
          <p:cNvSpPr txBox="1"/>
          <p:nvPr/>
        </p:nvSpPr>
        <p:spPr>
          <a:xfrm>
            <a:off x="1041168" y="5758256"/>
            <a:ext cx="4241801" cy="400110"/>
          </a:xfrm>
          <a:prstGeom prst="rect">
            <a:avLst/>
          </a:prstGeom>
          <a:noFill/>
        </p:spPr>
        <p:txBody>
          <a:bodyPr wrap="square" rtlCol="0">
            <a:spAutoFit/>
          </a:bodyPr>
          <a:lstStyle/>
          <a:p>
            <a:r>
              <a:rPr lang="en-US" sz="2000" dirty="0"/>
              <a:t>=FREQUENCY(data array, bins array)</a:t>
            </a:r>
          </a:p>
        </p:txBody>
      </p:sp>
    </p:spTree>
    <p:extLst>
      <p:ext uri="{BB962C8B-B14F-4D97-AF65-F5344CB8AC3E}">
        <p14:creationId xmlns:p14="http://schemas.microsoft.com/office/powerpoint/2010/main" val="46118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Bins need to be specified beforehand</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first bin counts the number of values smaller than the bin value and all other bins count the number of values larger than the previous bin but smaller than the current one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use FREQUENCY, you need to select the array where the results will be displayed and press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CTRL+SHIFT+ENTER 	(Windows)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CTRL+U or       +RETURN	(Mac)	</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Current frequency table breaks up the range of values into bins of size 2</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Go to sheet named </a:t>
            </a:r>
            <a:r>
              <a:rPr lang="en-US" sz="2000" dirty="0">
                <a:solidFill>
                  <a:srgbClr val="A71B86"/>
                </a:solidFill>
                <a:latin typeface="Corbel" panose="020B0503020204020204" pitchFamily="34" charset="0"/>
              </a:rPr>
              <a:t>Practice</a:t>
            </a:r>
            <a:r>
              <a:rPr lang="en-US" sz="2000" dirty="0">
                <a:solidFill>
                  <a:srgbClr val="404040"/>
                </a:solidFill>
                <a:latin typeface="Corbel" panose="020B0503020204020204" pitchFamily="34" charset="0"/>
              </a:rPr>
              <a:t> to create frequency table with bins of size 3</a:t>
            </a:r>
            <a:endParaRPr lang="en-US" sz="2000" dirty="0">
              <a:solidFill>
                <a:srgbClr val="A71B86"/>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8" name="Picture 7">
            <a:extLst>
              <a:ext uri="{FF2B5EF4-FFF2-40B4-BE49-F238E27FC236}">
                <a16:creationId xmlns:a16="http://schemas.microsoft.com/office/drawing/2014/main" id="{AE9220A7-95ED-4F21-A8B9-40BD74F2463B}"/>
              </a:ext>
            </a:extLst>
          </p:cNvPr>
          <p:cNvPicPr>
            <a:picLocks noChangeAspect="1"/>
          </p:cNvPicPr>
          <p:nvPr/>
        </p:nvPicPr>
        <p:blipFill>
          <a:blip r:embed="rId7"/>
          <a:stretch>
            <a:fillRect/>
          </a:stretch>
        </p:blipFill>
        <p:spPr>
          <a:xfrm>
            <a:off x="2792254" y="4791903"/>
            <a:ext cx="304800" cy="257175"/>
          </a:xfrm>
          <a:prstGeom prst="rect">
            <a:avLst/>
          </a:prstGeom>
        </p:spPr>
      </p:pic>
    </p:spTree>
    <p:extLst>
      <p:ext uri="{BB962C8B-B14F-4D97-AF65-F5344CB8AC3E}">
        <p14:creationId xmlns:p14="http://schemas.microsoft.com/office/powerpoint/2010/main" val="128091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7" name="Picture 6">
            <a:extLst>
              <a:ext uri="{FF2B5EF4-FFF2-40B4-BE49-F238E27FC236}">
                <a16:creationId xmlns:a16="http://schemas.microsoft.com/office/drawing/2014/main" id="{F55EB0A8-5414-4FAB-A4EE-32F0D9C1BD07}"/>
              </a:ext>
            </a:extLst>
          </p:cNvPr>
          <p:cNvPicPr>
            <a:picLocks noChangeAspect="1"/>
          </p:cNvPicPr>
          <p:nvPr/>
        </p:nvPicPr>
        <p:blipFill>
          <a:blip r:embed="rId7"/>
          <a:stretch>
            <a:fillRect/>
          </a:stretch>
        </p:blipFill>
        <p:spPr>
          <a:xfrm>
            <a:off x="1661134" y="3411044"/>
            <a:ext cx="1656002" cy="2496742"/>
          </a:xfrm>
          <a:prstGeom prst="rect">
            <a:avLst/>
          </a:prstGeom>
          <a:ln w="38100">
            <a:solidFill>
              <a:srgbClr val="11B29F"/>
            </a:solid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Bins need to be created</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the three cells C4:C6</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Hover cursor over the bottom right corner until you see “+”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Click and drag cursor down to C12</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Excel detects and continues patterns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cxnSp>
        <p:nvCxnSpPr>
          <p:cNvPr id="12" name="Straight Arrow Connector 11">
            <a:extLst>
              <a:ext uri="{FF2B5EF4-FFF2-40B4-BE49-F238E27FC236}">
                <a16:creationId xmlns:a16="http://schemas.microsoft.com/office/drawing/2014/main" id="{B5CF3B40-9745-4318-9C20-BAE8118BD6B0}"/>
              </a:ext>
            </a:extLst>
          </p:cNvPr>
          <p:cNvCxnSpPr>
            <a:cxnSpLocks/>
          </p:cNvCxnSpPr>
          <p:nvPr/>
        </p:nvCxnSpPr>
        <p:spPr>
          <a:xfrm>
            <a:off x="3542339" y="4551839"/>
            <a:ext cx="2189950" cy="0"/>
          </a:xfrm>
          <a:prstGeom prst="straightConnector1">
            <a:avLst/>
          </a:prstGeom>
          <a:ln w="57150">
            <a:solidFill>
              <a:srgbClr val="A71B86"/>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CF6E5B4-121B-48CD-8764-D513254534B6}"/>
              </a:ext>
            </a:extLst>
          </p:cNvPr>
          <p:cNvPicPr>
            <a:picLocks noChangeAspect="1"/>
          </p:cNvPicPr>
          <p:nvPr/>
        </p:nvPicPr>
        <p:blipFill>
          <a:blip r:embed="rId8"/>
          <a:stretch>
            <a:fillRect/>
          </a:stretch>
        </p:blipFill>
        <p:spPr>
          <a:xfrm>
            <a:off x="6006674" y="3187802"/>
            <a:ext cx="2019300" cy="2943225"/>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666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Frequencies need to be added to the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D4 (or D4:D13) and input the formula</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You may need to use shortcuts to create vector of frequencies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Why is the frequency table better than the original data?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30" name="TextBox 29">
            <a:extLst>
              <a:ext uri="{FF2B5EF4-FFF2-40B4-BE49-F238E27FC236}">
                <a16:creationId xmlns:a16="http://schemas.microsoft.com/office/drawing/2014/main" id="{09F5A0D1-D28D-4664-90A7-12C8F9B28680}"/>
              </a:ext>
            </a:extLst>
          </p:cNvPr>
          <p:cNvSpPr txBox="1"/>
          <p:nvPr/>
        </p:nvSpPr>
        <p:spPr>
          <a:xfrm>
            <a:off x="1543338" y="2697876"/>
            <a:ext cx="4241801" cy="400110"/>
          </a:xfrm>
          <a:prstGeom prst="rect">
            <a:avLst/>
          </a:prstGeom>
          <a:noFill/>
        </p:spPr>
        <p:txBody>
          <a:bodyPr wrap="square" rtlCol="0">
            <a:spAutoFit/>
          </a:bodyPr>
          <a:lstStyle/>
          <a:p>
            <a:r>
              <a:rPr lang="en-US" sz="2000" dirty="0"/>
              <a:t>=FREQUENCY(A4:A53, C4:C12)</a:t>
            </a:r>
          </a:p>
        </p:txBody>
      </p:sp>
      <p:pic>
        <p:nvPicPr>
          <p:cNvPr id="3" name="Picture 2">
            <a:extLst>
              <a:ext uri="{FF2B5EF4-FFF2-40B4-BE49-F238E27FC236}">
                <a16:creationId xmlns:a16="http://schemas.microsoft.com/office/drawing/2014/main" id="{E2AA1175-549B-4553-BC26-184D8C699749}"/>
              </a:ext>
            </a:extLst>
          </p:cNvPr>
          <p:cNvPicPr>
            <a:picLocks noChangeAspect="1"/>
          </p:cNvPicPr>
          <p:nvPr/>
        </p:nvPicPr>
        <p:blipFill>
          <a:blip r:embed="rId7"/>
          <a:stretch>
            <a:fillRect/>
          </a:stretch>
        </p:blipFill>
        <p:spPr>
          <a:xfrm>
            <a:off x="7878494" y="3665510"/>
            <a:ext cx="1913510" cy="3017115"/>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254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 </a:t>
            </a:r>
            <a:r>
              <a:rPr lang="en-US" sz="2000" dirty="0">
                <a:solidFill>
                  <a:srgbClr val="A71B86"/>
                </a:solidFill>
                <a:latin typeface="Corbel" panose="020B0503020204020204" pitchFamily="34" charset="0"/>
              </a:rPr>
              <a:t>histogram</a:t>
            </a:r>
            <a:r>
              <a:rPr lang="en-US" sz="2000" dirty="0">
                <a:solidFill>
                  <a:srgbClr val="404040"/>
                </a:solidFill>
                <a:latin typeface="Corbel" panose="020B0503020204020204" pitchFamily="34" charset="0"/>
              </a:rPr>
              <a:t> is a graph based off a frequency table for a numeric variable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histogram is the most common graph used to understand the variability in numeric data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histogram is built off </a:t>
            </a:r>
            <a:r>
              <a:rPr lang="en-US" sz="2000" dirty="0">
                <a:solidFill>
                  <a:srgbClr val="A71B86"/>
                </a:solidFill>
                <a:latin typeface="Corbel" panose="020B0503020204020204" pitchFamily="34" charset="0"/>
              </a:rPr>
              <a:t>rectangles </a:t>
            </a:r>
            <a:r>
              <a:rPr lang="en-US" sz="2000" dirty="0">
                <a:solidFill>
                  <a:srgbClr val="404040"/>
                </a:solidFill>
                <a:latin typeface="Corbel" panose="020B0503020204020204" pitchFamily="34" charset="0"/>
              </a:rPr>
              <a:t>whose heights represent the number of observations within each bin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Histogram gives us an </a:t>
            </a:r>
            <a:r>
              <a:rPr lang="en-US" sz="2000" dirty="0">
                <a:solidFill>
                  <a:srgbClr val="A71B86"/>
                </a:solidFill>
                <a:latin typeface="Corbel" panose="020B0503020204020204" pitchFamily="34" charset="0"/>
              </a:rPr>
              <a:t>estimate</a:t>
            </a:r>
            <a:r>
              <a:rPr lang="en-US" sz="2000" dirty="0">
                <a:solidFill>
                  <a:srgbClr val="404040"/>
                </a:solidFill>
                <a:latin typeface="Corbel" panose="020B0503020204020204" pitchFamily="34" charset="0"/>
              </a:rPr>
              <a:t> of the distribution in the population</a:t>
            </a:r>
          </a:p>
          <a:p>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Three things we learn from a histogram</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Shape of the distribution (left skewed or right skewed)</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Range of values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Outlier identification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4" name="Picture 3">
            <a:extLst>
              <a:ext uri="{FF2B5EF4-FFF2-40B4-BE49-F238E27FC236}">
                <a16:creationId xmlns:a16="http://schemas.microsoft.com/office/drawing/2014/main" id="{DEBE7E72-F5C1-42BE-B0A6-1D52E2F9910C}"/>
              </a:ext>
            </a:extLst>
          </p:cNvPr>
          <p:cNvPicPr>
            <a:picLocks noChangeAspect="1"/>
          </p:cNvPicPr>
          <p:nvPr/>
        </p:nvPicPr>
        <p:blipFill>
          <a:blip r:embed="rId7"/>
          <a:stretch>
            <a:fillRect/>
          </a:stretch>
        </p:blipFill>
        <p:spPr>
          <a:xfrm>
            <a:off x="4241928" y="5731139"/>
            <a:ext cx="3034094" cy="982823"/>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833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Various ways to build a histogram in Excel</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Copy and paste frequency </a:t>
            </a:r>
            <a:r>
              <a:rPr lang="en-US" sz="2000" dirty="0">
                <a:solidFill>
                  <a:srgbClr val="A71B86"/>
                </a:solidFill>
                <a:latin typeface="Corbel" panose="020B0503020204020204" pitchFamily="34" charset="0"/>
              </a:rPr>
              <a:t>values (not formulas)</a:t>
            </a: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Highlight the two columns of bin names and frequencies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9" name="Picture 8">
            <a:extLst>
              <a:ext uri="{FF2B5EF4-FFF2-40B4-BE49-F238E27FC236}">
                <a16:creationId xmlns:a16="http://schemas.microsoft.com/office/drawing/2014/main" id="{56DD8720-64A9-4FF9-9B3E-45C674FF0535}"/>
              </a:ext>
            </a:extLst>
          </p:cNvPr>
          <p:cNvPicPr>
            <a:picLocks noChangeAspect="1"/>
          </p:cNvPicPr>
          <p:nvPr/>
        </p:nvPicPr>
        <p:blipFill>
          <a:blip r:embed="rId7"/>
          <a:stretch>
            <a:fillRect/>
          </a:stretch>
        </p:blipFill>
        <p:spPr>
          <a:xfrm>
            <a:off x="1668845" y="3300877"/>
            <a:ext cx="3698152" cy="2425365"/>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581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appropriate chart (</a:t>
            </a:r>
            <a:r>
              <a:rPr lang="en-US" sz="2000" dirty="0">
                <a:solidFill>
                  <a:srgbClr val="A71B86"/>
                </a:solidFill>
                <a:latin typeface="Corbel" panose="020B0503020204020204" pitchFamily="34" charset="0"/>
              </a:rPr>
              <a:t>clustered column</a:t>
            </a:r>
            <a:r>
              <a:rPr lang="en-US" sz="2000" dirty="0">
                <a:solidFill>
                  <a:srgbClr val="404040"/>
                </a:solidFill>
                <a:latin typeface="Corbel" panose="020B0503020204020204" pitchFamily="34" charset="0"/>
              </a:rPr>
              <a:t>) through </a:t>
            </a:r>
            <a:r>
              <a:rPr lang="en-US" sz="2000" dirty="0">
                <a:solidFill>
                  <a:srgbClr val="A71B86"/>
                </a:solidFill>
                <a:latin typeface="Corbel" panose="020B0503020204020204" pitchFamily="34" charset="0"/>
              </a:rPr>
              <a:t>Insert</a:t>
            </a:r>
            <a:r>
              <a:rPr lang="en-US" sz="2000" dirty="0">
                <a:solidFill>
                  <a:srgbClr val="404040"/>
                </a:solidFill>
                <a:latin typeface="Corbel" panose="020B0503020204020204" pitchFamily="34" charset="0"/>
              </a:rPr>
              <a:t> menu</a:t>
            </a: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4" name="Picture 3">
            <a:extLst>
              <a:ext uri="{FF2B5EF4-FFF2-40B4-BE49-F238E27FC236}">
                <a16:creationId xmlns:a16="http://schemas.microsoft.com/office/drawing/2014/main" id="{0D0DD153-BAEE-4455-8A5A-74160F05519B}"/>
              </a:ext>
            </a:extLst>
          </p:cNvPr>
          <p:cNvPicPr>
            <a:picLocks noChangeAspect="1"/>
          </p:cNvPicPr>
          <p:nvPr/>
        </p:nvPicPr>
        <p:blipFill>
          <a:blip r:embed="rId7"/>
          <a:stretch>
            <a:fillRect/>
          </a:stretch>
        </p:blipFill>
        <p:spPr>
          <a:xfrm>
            <a:off x="1659889" y="2742105"/>
            <a:ext cx="8129604" cy="4010964"/>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8867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18462</TotalTime>
  <Words>1065</Words>
  <Application>Microsoft Office PowerPoint</Application>
  <PresentationFormat>Widescreen</PresentationFormat>
  <Paragraphs>229</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Bodoni MT</vt:lpstr>
      <vt:lpstr>Calibri</vt:lpstr>
      <vt:lpstr>Calibri Light</vt:lpstr>
      <vt:lpstr>Cambria Math</vt:lpstr>
      <vt:lpstr>Corbel</vt:lpstr>
      <vt:lpstr>Rockwell</vt:lpstr>
      <vt:lpstr>Office Theme</vt:lpstr>
      <vt:lpstr>Lecture 23 </vt:lpstr>
      <vt:lpstr>Descriptive Statistics</vt:lpstr>
      <vt:lpstr>Ex: Starting Salaries</vt:lpstr>
      <vt:lpstr>Ex: Starting Salaries</vt:lpstr>
      <vt:lpstr>Ex: Starting Salaries</vt:lpstr>
      <vt:lpstr>Ex: Starting Salaries</vt:lpstr>
      <vt:lpstr>Descriptive Statistics</vt:lpstr>
      <vt:lpstr>Ex: Starting Salaries</vt:lpstr>
      <vt:lpstr>Ex: Starting Salaries</vt:lpstr>
      <vt:lpstr>Ex: Starting Salaries</vt:lpstr>
      <vt:lpstr>Ex: Starting Salaries</vt:lpstr>
      <vt:lpstr>Ex: Starting Salaries</vt:lpstr>
      <vt:lpstr>Ex: Starting Salaries</vt:lpstr>
      <vt:lpstr>Ex: Starting Salaries</vt:lpstr>
      <vt:lpstr>Ex: Starting Salaries</vt:lpstr>
      <vt:lpstr>Ex: Starting Salaries</vt:lpstr>
      <vt:lpstr>Descriptive Statistics</vt:lpstr>
      <vt:lpstr>Descriptive Statistics</vt:lpstr>
      <vt:lpstr>Descriptive Statistics</vt:lpstr>
      <vt:lpstr>Ex: Starting Salaries</vt:lpstr>
      <vt:lpstr>Ex: Starting Salaries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Super Mario</dc:creator>
  <cp:lastModifiedBy>Super Mario</cp:lastModifiedBy>
  <cp:revision>830</cp:revision>
  <dcterms:created xsi:type="dcterms:W3CDTF">2020-01-09T19:32:24Z</dcterms:created>
  <dcterms:modified xsi:type="dcterms:W3CDTF">2020-03-30T05:24:44Z</dcterms:modified>
</cp:coreProperties>
</file>