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96" r:id="rId3"/>
    <p:sldId id="597" r:id="rId4"/>
    <p:sldId id="598" r:id="rId5"/>
    <p:sldId id="599" r:id="rId6"/>
    <p:sldId id="600" r:id="rId7"/>
    <p:sldId id="601" r:id="rId8"/>
    <p:sldId id="605" r:id="rId9"/>
    <p:sldId id="603" r:id="rId10"/>
    <p:sldId id="606" r:id="rId11"/>
    <p:sldId id="607" r:id="rId12"/>
    <p:sldId id="602" r:id="rId13"/>
    <p:sldId id="604" r:id="rId14"/>
    <p:sldId id="608" r:id="rId15"/>
    <p:sldId id="609" r:id="rId16"/>
    <p:sldId id="61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A71B86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88209" autoAdjust="0"/>
  </p:normalViewPr>
  <p:slideViewPr>
    <p:cSldViewPr snapToGrid="0">
      <p:cViewPr varScale="1">
        <p:scale>
          <a:sx n="54" d="100"/>
          <a:sy n="54" d="100"/>
        </p:scale>
        <p:origin x="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97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3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jpg"/><Relationship Id="rId7" Type="http://schemas.openxmlformats.org/officeDocument/2006/relationships/image" Target="../media/image28.sv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6.gif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24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well do you think this sample represents the population?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8E604-36F3-4E58-AC63-512DD0404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488" y="2533665"/>
            <a:ext cx="3309158" cy="374078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982E6-27A4-4CCC-ADA6-21126DF7D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824" y="2703909"/>
            <a:ext cx="4926597" cy="33678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Update tabs “100” and “200” with  frequency tables and histograms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does the number of observations from our experiment effect the results?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As we sample more from a population, the characteristics in the sample start matching the characteristics of the population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Statistic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Parameter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There is always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error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between a sample and a population, but that error is removed as we increase our sample size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3785652"/>
              </a:xfrm>
              <a:prstGeom prst="rect">
                <a:avLst/>
              </a:prstGeom>
              <a:blipFill>
                <a:blip r:embed="rId7"/>
                <a:stretch>
                  <a:fillRect l="-613" t="-805" r="-40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Current methods are appropriate for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univariate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Bivariate data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contains observations from a pair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 bivariate data, the focus shifts to understanding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relationship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the two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Descriptive statistics for bivariate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Scatterplot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Since the most widely used method for modeling relationships 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regression</a:t>
            </a:r>
            <a:r>
              <a:rPr lang="en-US" sz="2000" dirty="0">
                <a:latin typeface="Corbel" panose="020B0503020204020204" pitchFamily="34" charset="0"/>
              </a:rPr>
              <a:t>, the scatterplot is often use to inspect if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relationship</a:t>
            </a:r>
            <a:r>
              <a:rPr lang="en-US" sz="2000" dirty="0">
                <a:latin typeface="Corbel" panose="020B0503020204020204" pitchFamily="34" charset="0"/>
              </a:rPr>
              <a:t> exists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outcomes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kind of relationship exists between the outcome of the second die and the sum of the two dice?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Excel, create a scatterplot by using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Insert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Optionally, use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Recommended Charts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to help you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Take a moment to create scatterplots to capture both relationships on the tab named “200”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Examine plots in tab named “50” and “100” for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Investigate the plots to determine if your hypotheses were true</a:t>
            </a:r>
          </a:p>
        </p:txBody>
      </p:sp>
    </p:spTree>
    <p:extLst>
      <p:ext uri="{BB962C8B-B14F-4D97-AF65-F5344CB8AC3E}">
        <p14:creationId xmlns:p14="http://schemas.microsoft.com/office/powerpoint/2010/main" val="44846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Plots based on 100 observations from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would we quantify the difference between these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6D66C-2A91-4A06-80D0-05C13A892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17" y="2506554"/>
            <a:ext cx="3994261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3B84-ADF4-4381-84A7-FBE983986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6147" y="2506554"/>
            <a:ext cx="4033455" cy="240651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7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correlation coefficient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measures the strength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relationship between two variables on a scale between -1 and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1 implies strong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-1 implies strong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 to 0 indicates no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06A3B-4FDA-428E-9E77-9EA877E24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166" y="4699038"/>
            <a:ext cx="5118380" cy="16514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071030-55B9-49D4-BFAE-6EA751345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826" y="3880043"/>
            <a:ext cx="3905026" cy="6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Calculation of correlation using CORREL(variable 1, variable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When n=200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8A6FC-DF02-4253-9699-4A0D962949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244" y="2723573"/>
            <a:ext cx="3686175" cy="5048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31D8CA-7F1B-43BC-9828-DC77C35F6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224" y="3903929"/>
            <a:ext cx="3152775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7EE98-743A-4B3C-AE00-9C86B0F4E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244" y="5093810"/>
            <a:ext cx="3143250" cy="5143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2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Collection of data points is called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we interpret it as a subset of observations from some underlying random phenomenon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denote the </a:t>
                </a:r>
                <a:r>
                  <a:rPr lang="en-US" sz="2000" i="1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i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point in the sample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denote the whole set of observations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measure the center of the data, we compute three quantities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mean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the average value of our observations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Sample median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the value that divides the bottom 50% by the top 50%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the most frequently occurring value (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discrete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categorical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only)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016758"/>
              </a:xfrm>
              <a:prstGeom prst="rect">
                <a:avLst/>
              </a:prstGeom>
              <a:blipFill>
                <a:blip r:embed="rId3"/>
                <a:stretch>
                  <a:fillRect l="-61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FC4380-650D-48F9-A9BA-E75A6C99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135" y="4786046"/>
            <a:ext cx="1841534" cy="8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Why calculate the sample mean and sample median?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measure the spread of the data, we compute three quantities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variance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the average squared distance between an observation and the sample mean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Sample standard deviation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more convenient than the sample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Range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the difference between the largest value and smallest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91EBA-637B-40B9-ADF2-67688D87D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300" y="3502836"/>
            <a:ext cx="3772877" cy="978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7D9F19-CD2D-4235-A09F-5D7E7ABF10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902" y="4855701"/>
            <a:ext cx="3807026" cy="9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Percentiles are also helpful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i="1" dirty="0">
                <a:solidFill>
                  <a:srgbClr val="A71B86"/>
                </a:solidFill>
                <a:latin typeface="Corbel" panose="020B0503020204020204" pitchFamily="34" charset="0"/>
              </a:rPr>
              <a:t>k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th percentile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is a value that divides the bottom k% from the top (1-k)%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median is the 50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percentile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25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75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percentiles (Q1 and Q3) are useful for understanding the variability in the middle of the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interquartile range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(IQR) is the difference between Q3 and Q1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Descriptive Statistics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Starting Salaries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Salaries-2.xlsx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Analyze the formulas for these statistics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Frequency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263A1-7CFC-4D7E-B298-3095D5154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246" y="3023535"/>
            <a:ext cx="4231910" cy="34571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Starting Salaries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More information can be gathered using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Data Analysis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Data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97131-6012-4AEB-AB71-1001EF867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364" y="2401722"/>
            <a:ext cx="5073403" cy="43166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9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Starting Salaries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2616B8-4768-437B-99ED-71CF22370202}"/>
              </a:ext>
            </a:extLst>
          </p:cNvPr>
          <p:cNvSpPr txBox="1"/>
          <p:nvPr/>
        </p:nvSpPr>
        <p:spPr>
          <a:xfrm>
            <a:off x="773935" y="1947592"/>
            <a:ext cx="8945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Results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Analysis </a:t>
            </a:r>
            <a:r>
              <a:rPr lang="en-US" sz="2000" dirty="0" err="1">
                <a:solidFill>
                  <a:srgbClr val="A71B86"/>
                </a:solidFill>
                <a:latin typeface="Corbel" panose="020B0503020204020204" pitchFamily="34" charset="0"/>
              </a:rPr>
              <a:t>ToolPak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07A8D-3754-4A57-B361-E01B9BB4B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600" y="2413366"/>
            <a:ext cx="3097586" cy="430620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98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random experiment of tossing 2 identical 6-sided fair dice and collecting the outcome of their sum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call the values of the first die toss are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call the values of the second die toss are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Create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∈{1,2,⋯,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are the possible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most likely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blipFill>
                <a:blip r:embed="rId7"/>
                <a:stretch>
                  <a:fillRect l="-613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6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Sum of Dice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SumDice.xlsx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2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tab named “50” contains 50 repetitions of this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Observations from both dice are contained in A4:A53 and B4:B53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contained in C4:C53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table in F4:H14 contains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values for the sum of 2 dice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Frequency for each of the possible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Relative frequency for each of the possible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is the relative frequency more useful than the frequency?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2616B8-4768-437B-99ED-71CF2237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401205"/>
              </a:xfrm>
              <a:prstGeom prst="rect">
                <a:avLst/>
              </a:prstGeom>
              <a:blipFill>
                <a:blip r:embed="rId7"/>
                <a:stretch>
                  <a:fillRect l="-613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18921</TotalTime>
  <Words>894</Words>
  <Application>Microsoft Office PowerPoint</Application>
  <PresentationFormat>Widescreen</PresentationFormat>
  <Paragraphs>164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24 </vt:lpstr>
      <vt:lpstr>Descriptive Statistics</vt:lpstr>
      <vt:lpstr>Descriptive Statistics</vt:lpstr>
      <vt:lpstr>Descriptive Statistics</vt:lpstr>
      <vt:lpstr>Ex: Starting Salaries</vt:lpstr>
      <vt:lpstr>Ex: Starting Salaries</vt:lpstr>
      <vt:lpstr>Ex: Starting Salaries</vt:lpstr>
      <vt:lpstr>Ex: Sum of Dice</vt:lpstr>
      <vt:lpstr>Ex: Sum of Dice</vt:lpstr>
      <vt:lpstr>Ex: Sum of Dice</vt:lpstr>
      <vt:lpstr>Ex: Sum of Dice</vt:lpstr>
      <vt:lpstr>Descriptive Statistics</vt:lpstr>
      <vt:lpstr>Ex: Sum of Dice</vt:lpstr>
      <vt:lpstr>Ex: Sum of Dice</vt:lpstr>
      <vt:lpstr>Descriptive Statistics</vt:lpstr>
      <vt:lpstr>Ex: Sum of Dice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Giacomazzo, Mario</cp:lastModifiedBy>
  <cp:revision>859</cp:revision>
  <dcterms:created xsi:type="dcterms:W3CDTF">2020-01-09T19:32:24Z</dcterms:created>
  <dcterms:modified xsi:type="dcterms:W3CDTF">2021-04-13T23:16:08Z</dcterms:modified>
</cp:coreProperties>
</file>