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02" r:id="rId3"/>
    <p:sldId id="626" r:id="rId4"/>
    <p:sldId id="624" r:id="rId5"/>
    <p:sldId id="625" r:id="rId6"/>
    <p:sldId id="623" r:id="rId7"/>
    <p:sldId id="627" r:id="rId8"/>
    <p:sldId id="628" r:id="rId9"/>
    <p:sldId id="630" r:id="rId10"/>
    <p:sldId id="629" r:id="rId11"/>
    <p:sldId id="632" r:id="rId12"/>
    <p:sldId id="631" r:id="rId13"/>
    <p:sldId id="633" r:id="rId14"/>
    <p:sldId id="634" r:id="rId15"/>
    <p:sldId id="636" r:id="rId16"/>
    <p:sldId id="63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1B86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88209" autoAdjust="0"/>
  </p:normalViewPr>
  <p:slideViewPr>
    <p:cSldViewPr snapToGrid="0">
      <p:cViewPr varScale="1">
        <p:scale>
          <a:sx n="51" d="100"/>
          <a:sy n="51" d="100"/>
        </p:scale>
        <p:origin x="204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6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6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4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0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8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jpg"/><Relationship Id="rId7" Type="http://schemas.openxmlformats.org/officeDocument/2006/relationships/image" Target="../media/image35.sv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3.gif"/><Relationship Id="rId9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26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probability tree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diagram used to represent a probability space from a series of experiments (different or repetitive)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path leads to a different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Numbers on path indicate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Visualization of conditional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Multiply probabilities along path to find </a:t>
            </a:r>
          </a:p>
          <a:p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the probabilities of different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Probability Trees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B741F9-418B-4511-9BB8-0FA25BD5C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095" y="2664299"/>
            <a:ext cx="3813773" cy="34723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25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friend of yours has 3 coins in her pocket, two fair coins and one two-headed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two of you are trying to decide whether to watch “The Greatest Showman” or “Pitch Perfect” tonight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You decide to flip a coin and go see “The Greatest Showman”  if it is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Your friend takes out one of the coins without looking and flips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probability that you go see “Pitch Perfect”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probability that you go see “The Greatest Showman”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Flippin’ Unfair Coins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Diagram of this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Purple indicates the path to watching “Pitch Perfect”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Teal indicates the path to watching “The Greatest Showman”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Flippin’ Unfair Coins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B4DA5F7-A263-41A6-915E-F029573CE138}"/>
              </a:ext>
            </a:extLst>
          </p:cNvPr>
          <p:cNvGrpSpPr/>
          <p:nvPr/>
        </p:nvGrpSpPr>
        <p:grpSpPr>
          <a:xfrm>
            <a:off x="1174001" y="2424597"/>
            <a:ext cx="4737223" cy="2523930"/>
            <a:chOff x="1160593" y="2529747"/>
            <a:chExt cx="7268823" cy="38727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39FC50-1CC1-4CB9-B11B-7E9A61C0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0593" y="2529747"/>
              <a:ext cx="7268823" cy="3872733"/>
            </a:xfrm>
            <a:prstGeom prst="rect">
              <a:avLst/>
            </a:prstGeom>
            <a:ln w="38100">
              <a:solidFill>
                <a:srgbClr val="11B29F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EC70A0-6AC5-44C0-A011-E1B62362A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024" y="3695075"/>
              <a:ext cx="2267169" cy="113353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C14192-7609-49E7-BD0A-0A1BD3C50F23}"/>
                </a:ext>
              </a:extLst>
            </p:cNvPr>
            <p:cNvCxnSpPr>
              <a:cxnSpLocks/>
            </p:cNvCxnSpPr>
            <p:nvPr/>
          </p:nvCxnSpPr>
          <p:spPr>
            <a:xfrm>
              <a:off x="5192935" y="3695075"/>
              <a:ext cx="2204711" cy="96434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DC4636-8744-4C4E-AB37-7E47DEB3FF7F}"/>
                </a:ext>
              </a:extLst>
            </p:cNvPr>
            <p:cNvCxnSpPr>
              <a:cxnSpLocks/>
            </p:cNvCxnSpPr>
            <p:nvPr/>
          </p:nvCxnSpPr>
          <p:spPr>
            <a:xfrm>
              <a:off x="1248023" y="4828605"/>
              <a:ext cx="2199715" cy="1130162"/>
            </a:xfrm>
            <a:prstGeom prst="line">
              <a:avLst/>
            </a:prstGeom>
            <a:ln w="38100">
              <a:solidFill>
                <a:srgbClr val="11B2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93E2B6-C743-4580-A1EE-24D9B3C39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2935" y="2824195"/>
              <a:ext cx="2204711" cy="870880"/>
            </a:xfrm>
            <a:prstGeom prst="line">
              <a:avLst/>
            </a:prstGeom>
            <a:ln w="38100">
              <a:solidFill>
                <a:srgbClr val="11B2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0FF73D-4631-4B9B-9A0D-2F2798BB5128}"/>
                </a:ext>
              </a:extLst>
            </p:cNvPr>
            <p:cNvCxnSpPr>
              <a:cxnSpLocks/>
            </p:cNvCxnSpPr>
            <p:nvPr/>
          </p:nvCxnSpPr>
          <p:spPr>
            <a:xfrm>
              <a:off x="5190111" y="6138853"/>
              <a:ext cx="2207535" cy="0"/>
            </a:xfrm>
            <a:prstGeom prst="line">
              <a:avLst/>
            </a:prstGeom>
            <a:ln w="38100">
              <a:solidFill>
                <a:srgbClr val="11B2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65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Probability of “Pitch Perfect”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Probability of “The Greatest Showman”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Flippin’ Unfair Coins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6FCC5D-4E0E-4A6F-A11B-7F817DD46504}"/>
                  </a:ext>
                </a:extLst>
              </p:cNvPr>
              <p:cNvSpPr txBox="1"/>
              <p:nvPr/>
            </p:nvSpPr>
            <p:spPr>
              <a:xfrm>
                <a:off x="-1153435" y="2375351"/>
                <a:ext cx="10444983" cy="97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𝑃𝑖𝑡𝑐h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𝑃𝑒𝑟𝑓𝑒𝑐𝑡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𝑇𝑎𝑖𝑙𝑠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𝑇𝑎𝑖𝑙𝑠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𝐶𝑜𝑖𝑛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𝑇𝑎𝑖𝑙𝑠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𝐶𝑜𝑖𝑛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𝐶𝑜𝑖𝑛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=0.3333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6FCC5D-4E0E-4A6F-A11B-7F817DD4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3435" y="2375351"/>
                <a:ext cx="10444983" cy="9783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896796-20D4-4FFA-9054-41F8D74DDDBB}"/>
                  </a:ext>
                </a:extLst>
              </p:cNvPr>
              <p:cNvSpPr txBox="1"/>
              <p:nvPr/>
            </p:nvSpPr>
            <p:spPr>
              <a:xfrm>
                <a:off x="-2591801" y="3917983"/>
                <a:ext cx="12857670" cy="145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𝑇h𝑒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𝐺𝑟𝑒𝑎𝑡𝑒𝑠𝑡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𝑆h𝑜𝑤𝑚𝑎𝑛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𝐻𝑒𝑎𝑑𝑠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                     		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𝐻𝑒𝑎𝑑𝑠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𝐹𝑎𝑖𝑟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𝐶𝑜𝑖𝑛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𝐻𝑒𝑎𝑑𝑠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𝑈𝑛𝑓𝑎𝑖𝑟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𝐶𝑜𝑖𝑛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	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𝐻𝑒𝑎𝑑𝑠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𝐹𝑎𝑖𝑟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𝐶𝑜𝑖𝑛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𝐹𝑎𝑖𝑟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𝐶𝑜𝑖𝑛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𝐻𝑒𝑎𝑑𝑠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𝑈𝑛𝑓𝑎𝑖𝑟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𝐶𝑜𝑖𝑛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𝑈𝑛𝑓𝑎𝑖𝑟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𝐶𝑜𝑖𝑛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	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=0.6667=1−0.3333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896796-20D4-4FFA-9054-41F8D74DD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91801" y="3917983"/>
                <a:ext cx="12857670" cy="1452514"/>
              </a:xfrm>
              <a:prstGeom prst="rect">
                <a:avLst/>
              </a:prstGeom>
              <a:blipFill>
                <a:blip r:embed="rId8"/>
                <a:stretch>
                  <a:fillRect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06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tossing a coin with probability of heads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 total of 6 times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that we get exactly 3 heads?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could express all possible outcomes of tossing a coin 6 times using a tree diagram that goes on forever but we all have lives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Let’s consider a few of the outcomes (sequences) where we get exactly 3 heads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Event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Exactly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Heads</m:t>
                    </m:r>
                  </m:oMath>
                </a14:m>
                <a:r>
                  <a:rPr lang="en-US" sz="2000" b="0" i="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𝐻𝐻𝐻𝑇𝑇𝑇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𝑇𝑇𝑇𝐻𝐻𝐻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𝐻𝑇𝐻𝑇𝐻𝑇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⋯}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each outcome where A occurs, the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because each coin flip is independent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such sequences exist where A occurs?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blipFill>
                <a:blip r:embed="rId3"/>
                <a:stretch>
                  <a:fillRect l="-613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ways in which we can choose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items out of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distinct things is called  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 choose 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denoted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computed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⋯3×2×1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 factorial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The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coefficients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since 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coin example,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Exactly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3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Heads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269823"/>
              </a:xfrm>
              <a:prstGeom prst="rect">
                <a:avLst/>
              </a:prstGeom>
              <a:blipFill>
                <a:blip r:embed="rId3"/>
                <a:stretch>
                  <a:fillRect l="-613" t="-713" r="-273" b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605884" y="2701335"/>
                <a:ext cx="2907133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4" y="2701335"/>
                <a:ext cx="2907133" cy="712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0D79B8-D162-43C0-9866-6B7EBBFF373E}"/>
                  </a:ext>
                </a:extLst>
              </p:cNvPr>
              <p:cNvSpPr txBox="1"/>
              <p:nvPr/>
            </p:nvSpPr>
            <p:spPr>
              <a:xfrm>
                <a:off x="-792463" y="4659415"/>
                <a:ext cx="6787043" cy="93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0D79B8-D162-43C0-9866-6B7EBBFF3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2463" y="4659415"/>
                <a:ext cx="6787043" cy="9328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66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coin example,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1600" dirty="0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process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a repetition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 number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trials with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binary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outcome where the probability of each outcome remains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trial/experiment is called a 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trial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process, the probability of k successes in n trials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These probabilities build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Excel formula is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blipFill>
                <a:blip r:embed="rId3"/>
                <a:stretch>
                  <a:fillRect l="-613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Exactly</m:t>
                          </m:r>
                          <m: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Heads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/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2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experiment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an event whose outcome is not known with certainty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set of possible outcomes of an experiment is called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 space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which we will denote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outcomes themselves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 of experiments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Flipping a coin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Tossing a die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Flipping a coin 10 times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𝑠𝑡𝑟𝑖𝑛𝑔𝑠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10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𝑙𝑒𝑡𝑡𝑒𝑟𝑠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Time waiting on phone for airline to answer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=[0,∞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Score in the next UNC basketball game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Probability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measure of how likely an event is to occur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3"/>
                <a:stretch>
                  <a:fillRect l="-619" t="-647" r="-138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Probabilistic Models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7525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total population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an experiment is a set containing all 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consists of a subset (usually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randomly selected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of total population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Total population of a random experiment that can be repeated an infinite number of times cannot be observed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an example of an experiment that can be infinitely repeated?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the total population is known, we can introduce randomness by considering the experiment of selecting one element (observation) of the population at a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probability of selected an observation exhibiting “property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” is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75250" cy="4093428"/>
              </a:xfrm>
              <a:prstGeom prst="rect">
                <a:avLst/>
              </a:prstGeom>
              <a:blipFill>
                <a:blip r:embed="rId3"/>
                <a:stretch>
                  <a:fillRect l="-611" t="-744" r="-1155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Population vs. Samples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EB8090-DF69-4F19-AB83-E83F44DC2A6F}"/>
                  </a:ext>
                </a:extLst>
              </p:cNvPr>
              <p:cNvSpPr txBox="1"/>
              <p:nvPr/>
            </p:nvSpPr>
            <p:spPr>
              <a:xfrm>
                <a:off x="652615" y="6100088"/>
                <a:ext cx="6612481" cy="66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𝑝𝑟𝑜𝑝𝑒𝑟𝑡𝑦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𝑒𝑙𝑒𝑚𝑒𝑛𝑡𝑠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𝑒𝑥h𝑖𝑏𝑖𝑡𝑖𝑛𝑔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𝑝𝑟𝑜𝑝𝑒𝑟𝑡𝑦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  <a:latin typeface="Corbel" panose="020B050302020402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𝑝𝑜𝑝𝑢𝑙𝑎𝑡𝑖𝑜𝑛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EB8090-DF69-4F19-AB83-E83F44DC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5" y="6100088"/>
                <a:ext cx="6612481" cy="665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13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56555"/>
                <a:ext cx="897525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Frequentist approach (classic)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we can repeat an experiment, under the exact conditions as many times as we want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assign a value to how likely a specific outcome 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Compute the relative frequency of the desired outcome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can think of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probability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as the limit of its relative frequency as the number of repetitions grows to infinity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the number of times we repeat the experiment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56555"/>
                <a:ext cx="8975250" cy="4401205"/>
              </a:xfrm>
              <a:prstGeom prst="rect">
                <a:avLst/>
              </a:prstGeom>
              <a:blipFill>
                <a:blip r:embed="rId3"/>
                <a:stretch>
                  <a:fillRect l="-611" t="-83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Interpretations of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EB8090-DF69-4F19-AB83-E83F44DC2A6F}"/>
                  </a:ext>
                </a:extLst>
              </p:cNvPr>
              <p:cNvSpPr txBox="1"/>
              <p:nvPr/>
            </p:nvSpPr>
            <p:spPr>
              <a:xfrm>
                <a:off x="1545982" y="3607810"/>
                <a:ext cx="3025943" cy="73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𝑜𝑢𝑡𝑐𝑜𝑚𝑒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EB8090-DF69-4F19-AB83-E83F44DC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82" y="3607810"/>
                <a:ext cx="3025943" cy="731419"/>
              </a:xfrm>
              <a:prstGeom prst="rect">
                <a:avLst/>
              </a:prstGeom>
              <a:blipFill>
                <a:blip r:embed="rId8"/>
                <a:stretch>
                  <a:fillRect r="-3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3E23DF-7AEE-4307-A8AF-565CCB153773}"/>
                  </a:ext>
                </a:extLst>
              </p:cNvPr>
              <p:cNvSpPr txBox="1"/>
              <p:nvPr/>
            </p:nvSpPr>
            <p:spPr>
              <a:xfrm>
                <a:off x="1545982" y="5095683"/>
                <a:ext cx="5477944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𝑂𝑢𝑡𝑐𝑜𝑚𝑒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𝑡𝑖𝑚𝑒𝑠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𝑜𝑢𝑡𝑐𝑜𝑚𝑒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𝑜𝑐𝑐𝑢𝑟𝑠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3E23DF-7AEE-4307-A8AF-565CCB153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82" y="5095683"/>
                <a:ext cx="5477944" cy="6774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31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56555"/>
            <a:ext cx="89752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Bayesian approach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probability as the degree of belief rather than the long-run frequency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Degree of belief is based off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 probability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(subjective probability) and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relative frequency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observed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Posterior probability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the updated belief on the probability of an event happening given the prior and data observed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Difference between frequentist and Bayesian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the experiment where we flip a coin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find the probability of heads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Frequentist concludes probability is 0.5 under the belief that the relative frequency would get closer to 50% the more the coin is flipped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There is an assumption that out of the two outcomes both are equally likely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Bayesian would take the 50% as a prior belief with a lot of uncertainty until data has been gathered to back up the claim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Interpretations of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5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7525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probability law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 assigns to each 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 value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 the universe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denote the empty set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=“A complement”/”not A”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Axioms: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Properties proven from axioms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75250" cy="5016758"/>
              </a:xfrm>
              <a:prstGeom prst="rect">
                <a:avLst/>
              </a:prstGeom>
              <a:blipFill>
                <a:blip r:embed="rId3"/>
                <a:stretch>
                  <a:fillRect l="-611" t="-608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3111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Probability Laws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6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143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School collected records of its 3,000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Students in the science class have the following grade distribution (probability law)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Experiment = choose at random one of the 3000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probability the student’s grade in the science class is an 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probability the student’s grade is C or higher?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817629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Letter Grades in School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9EB83F-5289-4F43-A848-D23AA3870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170" y="3005418"/>
            <a:ext cx="3971676" cy="144547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8A9252-C918-4661-ADBB-D810D1ABC93B}"/>
                  </a:ext>
                </a:extLst>
              </p:cNvPr>
              <p:cNvSpPr txBox="1"/>
              <p:nvPr/>
            </p:nvSpPr>
            <p:spPr>
              <a:xfrm>
                <a:off x="894378" y="6299057"/>
                <a:ext cx="8107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=0.1+0.2+0.5=0.8=1−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8A9252-C918-4661-ADBB-D810D1ABC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78" y="6299057"/>
                <a:ext cx="810778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9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14330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any events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the sample space,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conditional probability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event A given B is defined according to the formula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Visual understanding of conditional probability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143304" cy="1938992"/>
              </a:xfrm>
              <a:prstGeom prst="rect">
                <a:avLst/>
              </a:prstGeom>
              <a:blipFill>
                <a:blip r:embed="rId3"/>
                <a:stretch>
                  <a:fillRect l="-600" t="-1567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4" y="413354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Conditional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E6DFC-064E-4BA3-9E92-992E32C14FAD}"/>
                  </a:ext>
                </a:extLst>
              </p:cNvPr>
              <p:cNvSpPr txBox="1"/>
              <p:nvPr/>
            </p:nvSpPr>
            <p:spPr>
              <a:xfrm>
                <a:off x="605880" y="2695851"/>
                <a:ext cx="6833346" cy="73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E6DFC-064E-4BA3-9E92-992E32C1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0" y="2695851"/>
                <a:ext cx="6833346" cy="7331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738B70D-8920-49BD-8C76-326F568F96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109" y="3901440"/>
            <a:ext cx="5628591" cy="22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2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events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mutually exclusive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Mutually exclusive refers to events that cannot occur simultaneously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Events of getting a 3 on a die roll and 4 on the same die roll are mutually exclusive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events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two events are independent,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Independence implies that the probability of a random event is not impacted at all by the occurrence of another event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Events of getting a 3 on a die roll and a 4 on another die roll are independent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5016758"/>
              </a:xfrm>
              <a:prstGeom prst="rect">
                <a:avLst/>
              </a:prstGeom>
              <a:blipFill>
                <a:blip r:embed="rId3"/>
                <a:stretch>
                  <a:fillRect l="-609" t="-608" r="-68" b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Relationships Between Events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7477E6-49C1-428D-A2B2-CA4BD44F4EDB}"/>
                  </a:ext>
                </a:extLst>
              </p:cNvPr>
              <p:cNvSpPr txBox="1"/>
              <p:nvPr/>
            </p:nvSpPr>
            <p:spPr>
              <a:xfrm>
                <a:off x="575010" y="4763846"/>
                <a:ext cx="5943944" cy="74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404040"/>
                              </a:solidFill>
                              <a:latin typeface="Corbel" panose="020B050302020402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7477E6-49C1-428D-A2B2-CA4BD44F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10" y="4763846"/>
                <a:ext cx="5943944" cy="7442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18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19502</TotalTime>
  <Words>1447</Words>
  <Application>Microsoft Office PowerPoint</Application>
  <PresentationFormat>Widescreen</PresentationFormat>
  <Paragraphs>233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26 </vt:lpstr>
      <vt:lpstr>Probabilistic Models</vt:lpstr>
      <vt:lpstr>Population vs. Samples</vt:lpstr>
      <vt:lpstr>Interpretations of Probability</vt:lpstr>
      <vt:lpstr>Interpretations of Probability</vt:lpstr>
      <vt:lpstr>Probability Laws</vt:lpstr>
      <vt:lpstr>Ex: Letter Grades in School</vt:lpstr>
      <vt:lpstr>Conditional Probability</vt:lpstr>
      <vt:lpstr>Relationships Between Events</vt:lpstr>
      <vt:lpstr>Probability Trees</vt:lpstr>
      <vt:lpstr>Ex: Flippin’ Unfair Coins</vt:lpstr>
      <vt:lpstr>Ex: Flippin’ Unfair Coins</vt:lpstr>
      <vt:lpstr>Ex: Flippin’ Unfair Coins</vt:lpstr>
      <vt:lpstr>Binomial Probability</vt:lpstr>
      <vt:lpstr>Binomial Probability</vt:lpstr>
      <vt:lpstr>Binomial Probability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942</cp:revision>
  <dcterms:created xsi:type="dcterms:W3CDTF">2020-01-09T19:32:24Z</dcterms:created>
  <dcterms:modified xsi:type="dcterms:W3CDTF">2020-04-06T00:02:41Z</dcterms:modified>
</cp:coreProperties>
</file>