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647" r:id="rId3"/>
    <p:sldId id="652" r:id="rId4"/>
    <p:sldId id="653" r:id="rId5"/>
    <p:sldId id="654" r:id="rId6"/>
    <p:sldId id="655" r:id="rId7"/>
    <p:sldId id="656" r:id="rId8"/>
    <p:sldId id="657" r:id="rId9"/>
    <p:sldId id="649" r:id="rId10"/>
    <p:sldId id="659" r:id="rId11"/>
    <p:sldId id="658" r:id="rId12"/>
    <p:sldId id="660" r:id="rId13"/>
    <p:sldId id="661" r:id="rId14"/>
    <p:sldId id="662" r:id="rId15"/>
    <p:sldId id="663" r:id="rId16"/>
    <p:sldId id="664" r:id="rId17"/>
    <p:sldId id="665" r:id="rId18"/>
    <p:sldId id="666"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B86"/>
    <a:srgbClr val="404040"/>
    <a:srgbClr val="11B29F"/>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5" autoAdjust="0"/>
    <p:restoredTop sz="76270" autoAdjust="0"/>
  </p:normalViewPr>
  <p:slideViewPr>
    <p:cSldViewPr snapToGrid="0">
      <p:cViewPr varScale="1">
        <p:scale>
          <a:sx n="73" d="100"/>
          <a:sy n="73" d="100"/>
        </p:scale>
        <p:origin x="1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a:t>
            </a:fld>
            <a:endParaRPr lang="en-US"/>
          </a:p>
        </p:txBody>
      </p:sp>
    </p:spTree>
    <p:extLst>
      <p:ext uri="{BB962C8B-B14F-4D97-AF65-F5344CB8AC3E}">
        <p14:creationId xmlns:p14="http://schemas.microsoft.com/office/powerpoint/2010/main" val="3889188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11</a:t>
            </a:fld>
            <a:endParaRPr lang="en-US"/>
          </a:p>
        </p:txBody>
      </p:sp>
    </p:spTree>
    <p:extLst>
      <p:ext uri="{BB962C8B-B14F-4D97-AF65-F5344CB8AC3E}">
        <p14:creationId xmlns:p14="http://schemas.microsoft.com/office/powerpoint/2010/main" val="3059435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12</a:t>
            </a:fld>
            <a:endParaRPr lang="en-US"/>
          </a:p>
        </p:txBody>
      </p:sp>
    </p:spTree>
    <p:extLst>
      <p:ext uri="{BB962C8B-B14F-4D97-AF65-F5344CB8AC3E}">
        <p14:creationId xmlns:p14="http://schemas.microsoft.com/office/powerpoint/2010/main" val="3049492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13</a:t>
            </a:fld>
            <a:endParaRPr lang="en-US"/>
          </a:p>
        </p:txBody>
      </p:sp>
    </p:spTree>
    <p:extLst>
      <p:ext uri="{BB962C8B-B14F-4D97-AF65-F5344CB8AC3E}">
        <p14:creationId xmlns:p14="http://schemas.microsoft.com/office/powerpoint/2010/main" val="345956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14</a:t>
            </a:fld>
            <a:endParaRPr lang="en-US"/>
          </a:p>
        </p:txBody>
      </p:sp>
    </p:spTree>
    <p:extLst>
      <p:ext uri="{BB962C8B-B14F-4D97-AF65-F5344CB8AC3E}">
        <p14:creationId xmlns:p14="http://schemas.microsoft.com/office/powerpoint/2010/main" val="2207948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15</a:t>
            </a:fld>
            <a:endParaRPr lang="en-US"/>
          </a:p>
        </p:txBody>
      </p:sp>
    </p:spTree>
    <p:extLst>
      <p:ext uri="{BB962C8B-B14F-4D97-AF65-F5344CB8AC3E}">
        <p14:creationId xmlns:p14="http://schemas.microsoft.com/office/powerpoint/2010/main" val="605619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16</a:t>
            </a:fld>
            <a:endParaRPr lang="en-US"/>
          </a:p>
        </p:txBody>
      </p:sp>
    </p:spTree>
    <p:extLst>
      <p:ext uri="{BB962C8B-B14F-4D97-AF65-F5344CB8AC3E}">
        <p14:creationId xmlns:p14="http://schemas.microsoft.com/office/powerpoint/2010/main" val="419411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17</a:t>
            </a:fld>
            <a:endParaRPr lang="en-US"/>
          </a:p>
        </p:txBody>
      </p:sp>
    </p:spTree>
    <p:extLst>
      <p:ext uri="{BB962C8B-B14F-4D97-AF65-F5344CB8AC3E}">
        <p14:creationId xmlns:p14="http://schemas.microsoft.com/office/powerpoint/2010/main" val="330150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18</a:t>
            </a:fld>
            <a:endParaRPr lang="en-US"/>
          </a:p>
        </p:txBody>
      </p:sp>
    </p:spTree>
    <p:extLst>
      <p:ext uri="{BB962C8B-B14F-4D97-AF65-F5344CB8AC3E}">
        <p14:creationId xmlns:p14="http://schemas.microsoft.com/office/powerpoint/2010/main" val="345630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3</a:t>
            </a:fld>
            <a:endParaRPr lang="en-US"/>
          </a:p>
        </p:txBody>
      </p:sp>
    </p:spTree>
    <p:extLst>
      <p:ext uri="{BB962C8B-B14F-4D97-AF65-F5344CB8AC3E}">
        <p14:creationId xmlns:p14="http://schemas.microsoft.com/office/powerpoint/2010/main" val="149524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4</a:t>
            </a:fld>
            <a:endParaRPr lang="en-US"/>
          </a:p>
        </p:txBody>
      </p:sp>
    </p:spTree>
    <p:extLst>
      <p:ext uri="{BB962C8B-B14F-4D97-AF65-F5344CB8AC3E}">
        <p14:creationId xmlns:p14="http://schemas.microsoft.com/office/powerpoint/2010/main" val="421400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5</a:t>
            </a:fld>
            <a:endParaRPr lang="en-US"/>
          </a:p>
        </p:txBody>
      </p:sp>
    </p:spTree>
    <p:extLst>
      <p:ext uri="{BB962C8B-B14F-4D97-AF65-F5344CB8AC3E}">
        <p14:creationId xmlns:p14="http://schemas.microsoft.com/office/powerpoint/2010/main" val="391013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6</a:t>
            </a:fld>
            <a:endParaRPr lang="en-US"/>
          </a:p>
        </p:txBody>
      </p:sp>
    </p:spTree>
    <p:extLst>
      <p:ext uri="{BB962C8B-B14F-4D97-AF65-F5344CB8AC3E}">
        <p14:creationId xmlns:p14="http://schemas.microsoft.com/office/powerpoint/2010/main" val="207770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7</a:t>
            </a:fld>
            <a:endParaRPr lang="en-US"/>
          </a:p>
        </p:txBody>
      </p:sp>
    </p:spTree>
    <p:extLst>
      <p:ext uri="{BB962C8B-B14F-4D97-AF65-F5344CB8AC3E}">
        <p14:creationId xmlns:p14="http://schemas.microsoft.com/office/powerpoint/2010/main" val="344816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8</a:t>
            </a:fld>
            <a:endParaRPr lang="en-US"/>
          </a:p>
        </p:txBody>
      </p:sp>
    </p:spTree>
    <p:extLst>
      <p:ext uri="{BB962C8B-B14F-4D97-AF65-F5344CB8AC3E}">
        <p14:creationId xmlns:p14="http://schemas.microsoft.com/office/powerpoint/2010/main" val="233417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9</a:t>
            </a:fld>
            <a:endParaRPr lang="en-US"/>
          </a:p>
        </p:txBody>
      </p:sp>
    </p:spTree>
    <p:extLst>
      <p:ext uri="{BB962C8B-B14F-4D97-AF65-F5344CB8AC3E}">
        <p14:creationId xmlns:p14="http://schemas.microsoft.com/office/powerpoint/2010/main" val="159210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10</a:t>
            </a:fld>
            <a:endParaRPr lang="en-US"/>
          </a:p>
        </p:txBody>
      </p:sp>
    </p:spTree>
    <p:extLst>
      <p:ext uri="{BB962C8B-B14F-4D97-AF65-F5344CB8AC3E}">
        <p14:creationId xmlns:p14="http://schemas.microsoft.com/office/powerpoint/2010/main" val="365988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4/12/2020</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4/12/2020</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3.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4.jp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jpg"/><Relationship Id="rId7" Type="http://schemas.openxmlformats.org/officeDocument/2006/relationships/image" Target="../media/image39.svg"/><Relationship Id="rId2" Type="http://schemas.openxmlformats.org/officeDocument/2006/relationships/image" Target="../media/image34.jp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36.gif"/><Relationship Id="rId9" Type="http://schemas.openxmlformats.org/officeDocument/2006/relationships/image" Target="../media/image41.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jp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29</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8377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Train passes exactly every 15 minutes through the central station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Waiting time for train (measured in minutes) is a continuous random variable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if you walk into the station at random (without knowing when the last train passed), what is the probability you will have to wait less than 5 minutes to catch a train?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𝑤𝑎𝑖𝑡𝑖𝑛𝑔</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𝑡𝑖𝑚𝑒</m:t>
                    </m:r>
                    <m:r>
                      <a:rPr lang="en-US" sz="2000" b="0" i="1" smtClean="0">
                        <a:solidFill>
                          <a:srgbClr val="404040"/>
                        </a:solidFill>
                        <a:latin typeface="Cambria Math" panose="02040503050406030204" pitchFamily="18" charset="0"/>
                      </a:rPr>
                      <m:t> </m:t>
                    </m:r>
                  </m:oMath>
                </a14:m>
                <a:r>
                  <a:rPr lang="en-US" sz="2000" dirty="0">
                    <a:solidFill>
                      <a:srgbClr val="404040"/>
                    </a:solidFill>
                    <a:latin typeface="Corbel" panose="020B0503020204020204" pitchFamily="34" charset="0"/>
                  </a:rPr>
                  <a:t>and </a:t>
                </a:r>
                <a14:m>
                  <m:oMath xmlns:m="http://schemas.openxmlformats.org/officeDocument/2006/math">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∈[0,15]</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a:t>
                </a:r>
                <a14:m>
                  <m:oMath xmlns:m="http://schemas.openxmlformats.org/officeDocument/2006/math">
                    <m:r>
                      <m:rPr>
                        <m:sty m:val="p"/>
                      </m:rPr>
                      <a:rPr lang="en-US" sz="2000" b="0" i="0" smtClean="0">
                        <a:solidFill>
                          <a:srgbClr val="404040"/>
                        </a:solidFill>
                        <a:latin typeface="Cambria Math" panose="02040503050406030204" pitchFamily="18" charset="0"/>
                      </a:rPr>
                      <m:t>P</m:t>
                    </m:r>
                    <m:r>
                      <a:rPr lang="en-US" sz="2000" b="0" i="0"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=5)</m:t>
                    </m:r>
                  </m:oMath>
                </a14:m>
                <a:r>
                  <a:rPr lang="en-US" sz="2000" dirty="0">
                    <a:solidFill>
                      <a:srgbClr val="404040"/>
                    </a:solidFill>
                    <a:latin typeface="Corbel" panose="020B0503020204020204" pitchFamily="34" charset="0"/>
                  </a:rPr>
                  <a: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Makes sense to assume uniform distribution </a:t>
                </a:r>
                <a14:m>
                  <m:oMath xmlns:m="http://schemas.openxmlformats.org/officeDocument/2006/math">
                    <m:r>
                      <a:rPr lang="en-US" sz="2000" b="0" i="1" smtClean="0">
                        <a:solidFill>
                          <a:srgbClr val="404040"/>
                        </a:solidFill>
                        <a:latin typeface="Cambria Math" panose="02040503050406030204" pitchFamily="18" charset="0"/>
                      </a:rPr>
                      <m:t>𝑓</m:t>
                    </m:r>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f>
                      <m:fPr>
                        <m:ctrlPr>
                          <a:rPr lang="en-US" sz="2000" b="0" i="1" smtClean="0">
                            <a:solidFill>
                              <a:srgbClr val="404040"/>
                            </a:solidFill>
                            <a:latin typeface="Cambria Math" panose="02040503050406030204" pitchFamily="18" charset="0"/>
                          </a:rPr>
                        </m:ctrlPr>
                      </m:fPr>
                      <m:num>
                        <m:r>
                          <a:rPr lang="en-US" sz="2000" b="0" i="1" smtClean="0">
                            <a:solidFill>
                              <a:srgbClr val="404040"/>
                            </a:solidFill>
                            <a:latin typeface="Cambria Math" panose="02040503050406030204" pitchFamily="18" charset="0"/>
                          </a:rPr>
                          <m:t>1</m:t>
                        </m:r>
                      </m:num>
                      <m:den>
                        <m:r>
                          <a:rPr lang="en-US" sz="2000" b="0" i="1" smtClean="0">
                            <a:solidFill>
                              <a:srgbClr val="404040"/>
                            </a:solidFill>
                            <a:latin typeface="Cambria Math" panose="02040503050406030204" pitchFamily="18" charset="0"/>
                          </a:rPr>
                          <m:t>15</m:t>
                        </m:r>
                      </m:den>
                    </m:f>
                  </m:oMath>
                </a14:m>
                <a:r>
                  <a:rPr lang="en-US" sz="2000" dirty="0">
                    <a:solidFill>
                      <a:srgbClr val="404040"/>
                    </a:solidFill>
                    <a:latin typeface="Corbel" panose="020B0503020204020204" pitchFamily="34" charset="0"/>
                  </a:rPr>
                  <a:t> which is like assuming that all values in the interval </a:t>
                </a:r>
                <a14:m>
                  <m:oMath xmlns:m="http://schemas.openxmlformats.org/officeDocument/2006/math">
                    <m:r>
                      <a:rPr lang="en-US" sz="2000" i="1">
                        <a:solidFill>
                          <a:srgbClr val="404040"/>
                        </a:solidFill>
                        <a:latin typeface="Cambria Math" panose="02040503050406030204" pitchFamily="18" charset="0"/>
                      </a:rPr>
                      <m:t>[0,15]</m:t>
                    </m:r>
                  </m:oMath>
                </a14:m>
                <a:r>
                  <a:rPr lang="en-US" sz="2000" dirty="0">
                    <a:solidFill>
                      <a:srgbClr val="404040"/>
                    </a:solidFill>
                    <a:latin typeface="Corbel" panose="020B0503020204020204" pitchFamily="34" charset="0"/>
                  </a:rPr>
                  <a:t> are equally likely.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837735"/>
              </a:xfrm>
              <a:prstGeom prst="rect">
                <a:avLst/>
              </a:prstGeom>
              <a:blipFill>
                <a:blip r:embed="rId3"/>
                <a:stretch>
                  <a:fillRect l="-609" t="-630" r="-1149"/>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Waiting Time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35727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probability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Waiting Time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9B1C4C2B-451A-4F82-B644-D983E643D9F7}"/>
              </a:ext>
            </a:extLst>
          </p:cNvPr>
          <p:cNvPicPr>
            <a:picLocks noChangeAspect="1"/>
          </p:cNvPicPr>
          <p:nvPr/>
        </p:nvPicPr>
        <p:blipFill>
          <a:blip r:embed="rId7"/>
          <a:stretch>
            <a:fillRect/>
          </a:stretch>
        </p:blipFill>
        <p:spPr>
          <a:xfrm>
            <a:off x="1139611" y="2344607"/>
            <a:ext cx="8224855" cy="2936104"/>
          </a:xfrm>
          <a:prstGeom prst="rect">
            <a:avLst/>
          </a:prstGeom>
        </p:spPr>
      </p:pic>
    </p:spTree>
    <p:extLst>
      <p:ext uri="{BB962C8B-B14F-4D97-AF65-F5344CB8AC3E}">
        <p14:creationId xmlns:p14="http://schemas.microsoft.com/office/powerpoint/2010/main" val="314902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The most famous continuous random variable is the </a:t>
                </a:r>
                <a:r>
                  <a:rPr lang="en-US" sz="2000" dirty="0">
                    <a:solidFill>
                      <a:srgbClr val="A71B86"/>
                    </a:solidFill>
                    <a:latin typeface="Corbel" panose="020B0503020204020204" pitchFamily="34" charset="0"/>
                  </a:rPr>
                  <a:t>normal distribution</a:t>
                </a: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normal distribution is a good </a:t>
                </a:r>
                <a:r>
                  <a:rPr lang="en-US" sz="2000" dirty="0">
                    <a:solidFill>
                      <a:srgbClr val="A71B86"/>
                    </a:solidFill>
                    <a:latin typeface="Corbel" panose="020B0503020204020204" pitchFamily="34" charset="0"/>
                  </a:rPr>
                  <a:t>approximation</a:t>
                </a:r>
                <a:r>
                  <a:rPr lang="en-US" sz="2000" dirty="0">
                    <a:solidFill>
                      <a:srgbClr val="404040"/>
                    </a:solidFill>
                    <a:latin typeface="Corbel" panose="020B0503020204020204" pitchFamily="34" charset="0"/>
                  </a:rPr>
                  <a:t> for many different natural phenomena, and in general, is what we obtain when we average many random variables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normal distribution </a:t>
                </a:r>
                <a14:m>
                  <m:oMath xmlns:m="http://schemas.openxmlformats.org/officeDocument/2006/math">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has two parameters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Mean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dirty="0">
                    <a:solidFill>
                      <a:srgbClr val="404040"/>
                    </a:solidFill>
                    <a:latin typeface="Corbel" panose="020B0503020204020204" pitchFamily="34" charset="0"/>
                  </a:rPr>
                  <a:t> controls the center</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r>
                  <a:rPr lang="en-US" sz="2000" dirty="0">
                    <a:solidFill>
                      <a:srgbClr val="404040"/>
                    </a:solidFill>
                    <a:latin typeface="Corbel" panose="020B0503020204020204" pitchFamily="34" charset="0"/>
                  </a:rPr>
                  <a:t> controls the spread</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density function of a normal with parameters </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𝜎</m:t>
                        </m:r>
                      </m:e>
                      <m:sup>
                        <m:r>
                          <a:rPr lang="en-US" sz="2000" i="1">
                            <a:solidFill>
                              <a:srgbClr val="404040"/>
                            </a:solidFill>
                            <a:latin typeface="Cambria Math" panose="02040503050406030204" pitchFamily="18" charset="0"/>
                          </a:rPr>
                          <m:t>2</m:t>
                        </m:r>
                      </m:sup>
                    </m:sSup>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is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contribution to formula, this is also called the </a:t>
                </a:r>
                <a:r>
                  <a:rPr lang="en-US" sz="2000" dirty="0">
                    <a:solidFill>
                      <a:srgbClr val="A71B86"/>
                    </a:solidFill>
                    <a:latin typeface="Corbel" panose="020B0503020204020204" pitchFamily="34" charset="0"/>
                  </a:rPr>
                  <a:t>Gaussian</a:t>
                </a:r>
                <a:r>
                  <a:rPr lang="en-US" sz="2000" dirty="0">
                    <a:solidFill>
                      <a:srgbClr val="404040"/>
                    </a:solidFill>
                    <a:latin typeface="Corbel" panose="020B0503020204020204" pitchFamily="34" charset="0"/>
                  </a:rPr>
                  <a:t> distribution</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5016758"/>
              </a:xfrm>
              <a:prstGeom prst="rect">
                <a:avLst/>
              </a:prstGeom>
              <a:blipFill>
                <a:blip r:embed="rId3"/>
                <a:stretch>
                  <a:fillRect l="-609" t="-608" b="-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6" name="Picture 5">
            <a:extLst>
              <a:ext uri="{FF2B5EF4-FFF2-40B4-BE49-F238E27FC236}">
                <a16:creationId xmlns:a16="http://schemas.microsoft.com/office/drawing/2014/main" id="{146221B2-8D4F-4036-BEAC-580502F9FE52}"/>
              </a:ext>
            </a:extLst>
          </p:cNvPr>
          <p:cNvPicPr>
            <a:picLocks noChangeAspect="1"/>
          </p:cNvPicPr>
          <p:nvPr/>
        </p:nvPicPr>
        <p:blipFill>
          <a:blip r:embed="rId8"/>
          <a:stretch>
            <a:fillRect/>
          </a:stretch>
        </p:blipFill>
        <p:spPr>
          <a:xfrm>
            <a:off x="1150898" y="5373617"/>
            <a:ext cx="4124325" cy="847725"/>
          </a:xfrm>
          <a:prstGeom prst="rect">
            <a:avLst/>
          </a:prstGeom>
        </p:spPr>
      </p:pic>
    </p:spTree>
    <p:extLst>
      <p:ext uri="{BB962C8B-B14F-4D97-AF65-F5344CB8AC3E}">
        <p14:creationId xmlns:p14="http://schemas.microsoft.com/office/powerpoint/2010/main" val="291844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Special case when </a:t>
                </a:r>
                <a14:m>
                  <m:oMath xmlns:m="http://schemas.openxmlformats.org/officeDocument/2006/math">
                    <m:r>
                      <a:rPr lang="en-US" sz="2000" i="1">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=0 </m:t>
                    </m:r>
                    <m:r>
                      <a:rPr lang="en-US" sz="2000" b="0" i="1" smtClean="0">
                        <a:solidFill>
                          <a:srgbClr val="404040"/>
                        </a:solidFill>
                        <a:latin typeface="Cambria Math" panose="02040503050406030204" pitchFamily="18" charset="0"/>
                      </a:rPr>
                      <m:t>𝑎𝑛𝑑</m:t>
                    </m:r>
                    <m:r>
                      <a:rPr lang="en-US" sz="2000" b="0" i="1" smtClean="0">
                        <a:solidFill>
                          <a:srgbClr val="404040"/>
                        </a:solidFill>
                        <a:latin typeface="Cambria Math" panose="02040503050406030204" pitchFamily="18" charset="0"/>
                      </a:rPr>
                      <m:t> </m:t>
                    </m:r>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𝜎</m:t>
                        </m:r>
                      </m:e>
                      <m:sup>
                        <m:r>
                          <a:rPr lang="en-US" sz="2000" i="1">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=1</m:t>
                    </m:r>
                  </m:oMath>
                </a14:m>
                <a:r>
                  <a:rPr lang="en-US" sz="2000" dirty="0">
                    <a:solidFill>
                      <a:srgbClr val="404040"/>
                    </a:solidFill>
                    <a:latin typeface="Corbel" panose="020B0503020204020204" pitchFamily="34" charset="0"/>
                  </a:rPr>
                  <a:t> is called the </a:t>
                </a:r>
                <a:r>
                  <a:rPr lang="en-US" sz="2000" dirty="0">
                    <a:solidFill>
                      <a:srgbClr val="A71B86"/>
                    </a:solidFill>
                    <a:latin typeface="Corbel" panose="020B0503020204020204" pitchFamily="34" charset="0"/>
                  </a:rPr>
                  <a:t>standard normal </a:t>
                </a:r>
                <a:r>
                  <a:rPr lang="en-US" sz="2000" dirty="0">
                    <a:solidFill>
                      <a:srgbClr val="404040"/>
                    </a:solidFill>
                    <a:latin typeface="Corbel" panose="020B0503020204020204" pitchFamily="34" charset="0"/>
                  </a:rPr>
                  <a:t>distribution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Normal density function is symmetric with respect to its mean,  and if the variance increases, the curve becomes “flatter”</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1323439"/>
              </a:xfrm>
              <a:prstGeom prst="rect">
                <a:avLst/>
              </a:prstGeom>
              <a:blipFill>
                <a:blip r:embed="rId3"/>
                <a:stretch>
                  <a:fillRect l="-609" t="-2294" b="-6881"/>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EC97590F-72D2-4BEC-9F18-67741F9E2C13}"/>
              </a:ext>
            </a:extLst>
          </p:cNvPr>
          <p:cNvPicPr>
            <a:picLocks noChangeAspect="1"/>
          </p:cNvPicPr>
          <p:nvPr/>
        </p:nvPicPr>
        <p:blipFill>
          <a:blip r:embed="rId8"/>
          <a:stretch>
            <a:fillRect/>
          </a:stretch>
        </p:blipFill>
        <p:spPr>
          <a:xfrm>
            <a:off x="1248024" y="4081994"/>
            <a:ext cx="3263326" cy="1733066"/>
          </a:xfrm>
          <a:prstGeom prst="rect">
            <a:avLst/>
          </a:prstGeom>
          <a:ln w="38100">
            <a:solidFill>
              <a:srgbClr val="11B29F"/>
            </a:solid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4262478-68F9-4F89-BAFA-8672A02BA6B0}"/>
              </a:ext>
            </a:extLst>
          </p:cNvPr>
          <p:cNvPicPr>
            <a:picLocks noChangeAspect="1"/>
          </p:cNvPicPr>
          <p:nvPr/>
        </p:nvPicPr>
        <p:blipFill>
          <a:blip r:embed="rId9"/>
          <a:stretch>
            <a:fillRect/>
          </a:stretch>
        </p:blipFill>
        <p:spPr>
          <a:xfrm>
            <a:off x="5155766" y="3748952"/>
            <a:ext cx="4231909" cy="2399150"/>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086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Calculating probabilities for normally distributed variables using integration is not possible since the function </a:t>
                </a:r>
                <a14:m>
                  <m:oMath xmlns:m="http://schemas.openxmlformats.org/officeDocument/2006/math">
                    <m:r>
                      <a:rPr lang="en-US" sz="2000" i="1" smtClean="0">
                        <a:solidFill>
                          <a:srgbClr val="404040"/>
                        </a:solidFill>
                        <a:latin typeface="Cambria Math" panose="02040503050406030204" pitchFamily="18" charset="0"/>
                        <a:ea typeface="Cambria Math" panose="02040503050406030204" pitchFamily="18" charset="0"/>
                      </a:rPr>
                      <m:t>𝜑</m:t>
                    </m:r>
                    <m:r>
                      <a:rPr lang="en-US" sz="2000" b="0" i="1" smtClean="0">
                        <a:solidFill>
                          <a:srgbClr val="404040"/>
                        </a:solidFill>
                        <a:latin typeface="Cambria Math" panose="02040503050406030204" pitchFamily="18" charset="0"/>
                        <a:ea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𝑥</m:t>
                    </m:r>
                    <m:r>
                      <a:rPr lang="en-US" sz="2000" b="0" i="1" smtClean="0">
                        <a:solidFill>
                          <a:srgbClr val="404040"/>
                        </a:solidFill>
                        <a:latin typeface="Cambria Math" panose="02040503050406030204" pitchFamily="18" charset="0"/>
                        <a:ea typeface="Cambria Math" panose="02040503050406030204" pitchFamily="18" charset="0"/>
                      </a:rPr>
                      <m:t>)</m:t>
                    </m:r>
                  </m:oMath>
                </a14:m>
                <a:r>
                  <a:rPr lang="en-US" sz="2000" dirty="0">
                    <a:solidFill>
                      <a:srgbClr val="404040"/>
                    </a:solidFill>
                    <a:latin typeface="Corbel" panose="020B0503020204020204" pitchFamily="34" charset="0"/>
                  </a:rPr>
                  <a:t> does not have an “anti-derivative”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can use </a:t>
                </a:r>
                <a:r>
                  <a:rPr lang="en-US" sz="2000" dirty="0">
                    <a:solidFill>
                      <a:srgbClr val="A71B86"/>
                    </a:solidFill>
                    <a:latin typeface="Corbel" panose="020B0503020204020204" pitchFamily="34" charset="0"/>
                  </a:rPr>
                  <a:t>numerical tables</a:t>
                </a:r>
                <a:r>
                  <a:rPr lang="en-US" sz="2000" dirty="0">
                    <a:solidFill>
                      <a:srgbClr val="404040"/>
                    </a:solidFill>
                    <a:latin typeface="Corbel" panose="020B0503020204020204" pitchFamily="34" charset="0"/>
                  </a:rPr>
                  <a:t> to calculate probabilities, but since we are using Excel we are not going to do this nonsense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and let </a:t>
                </a:r>
                <a14:m>
                  <m:oMath xmlns:m="http://schemas.openxmlformats.org/officeDocument/2006/math">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𝑃</m:t>
                    </m:r>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𝑁𝑂𝑅𝑀</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𝐷𝐼𝑆𝑇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𝜎</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𝑇𝑅𝑈𝐸</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Area to left of </a:t>
                </a:r>
                <a:r>
                  <a:rPr lang="en-US" sz="2000" i="1" dirty="0">
                    <a:solidFill>
                      <a:srgbClr val="A71B86"/>
                    </a:solidFill>
                    <a:latin typeface="Corbel" panose="020B0503020204020204" pitchFamily="34" charset="0"/>
                  </a:rPr>
                  <a:t>x</a:t>
                </a:r>
                <a:r>
                  <a:rPr lang="en-US" sz="2000" dirty="0">
                    <a:solidFill>
                      <a:srgbClr val="404040"/>
                    </a:solidFill>
                    <a:latin typeface="Corbel" panose="020B0503020204020204" pitchFamily="34" charset="0"/>
                  </a:rPr>
                  <a:t>)</a:t>
                </a:r>
              </a:p>
              <a:p>
                <a:pPr marL="742950" lvl="1" indent="-285750">
                  <a:buFont typeface="Arial" panose="020B0604020202020204" pitchFamily="34" charset="0"/>
                  <a:buChar char="•"/>
                </a:pPr>
                <a14:m>
                  <m:oMath xmlns:m="http://schemas.openxmlformats.org/officeDocument/2006/math">
                    <m:r>
                      <a:rPr lang="en-US" sz="2000" i="1">
                        <a:solidFill>
                          <a:srgbClr val="404040"/>
                        </a:solidFill>
                        <a:latin typeface="Cambria Math" panose="02040503050406030204" pitchFamily="18" charset="0"/>
                      </a:rPr>
                      <m:t>𝑃</m:t>
                    </m:r>
                    <m:d>
                      <m:dPr>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e>
                    </m:d>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1−</m:t>
                    </m:r>
                    <m:r>
                      <a:rPr lang="en-US" sz="2000" i="1">
                        <a:solidFill>
                          <a:srgbClr val="404040"/>
                        </a:solidFill>
                        <a:latin typeface="Cambria Math" panose="02040503050406030204" pitchFamily="18" charset="0"/>
                      </a:rPr>
                      <m:t>𝑁𝑂𝑅𝑀</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𝐷𝐼𝑆𝑇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𝜎</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𝑇𝑅𝑈𝐸</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Area to right of x</a:t>
                </a:r>
                <a:r>
                  <a:rPr lang="en-US" sz="2000" dirty="0">
                    <a:solidFill>
                      <a:srgbClr val="404040"/>
                    </a:solidFill>
                    <a:latin typeface="Corbel" panose="020B0503020204020204" pitchFamily="34" charset="0"/>
                  </a:rPr>
                  <a: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and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i="1">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i="1">
                            <a:solidFill>
                              <a:srgbClr val="404040"/>
                            </a:solidFill>
                            <a:latin typeface="Cambria Math" panose="02040503050406030204" pitchFamily="18" charset="0"/>
                          </a:rPr>
                          <m:t>2</m:t>
                        </m:r>
                      </m:sub>
                    </m:sSub>
                  </m:oMath>
                </a14:m>
                <a:r>
                  <a:rPr lang="en-US" sz="2000" dirty="0">
                    <a:solidFill>
                      <a:srgbClr val="404040"/>
                    </a:solidFill>
                    <a:latin typeface="Corbel" panose="020B0503020204020204" pitchFamily="34" charset="0"/>
                  </a:rPr>
                  <a:t>, </a:t>
                </a:r>
              </a:p>
              <a:p>
                <a:r>
                  <a:rPr lang="en-US" sz="2000" dirty="0">
                    <a:solidFill>
                      <a:srgbClr val="404040"/>
                    </a:solidFill>
                    <a:latin typeface="Corbel" panose="020B0503020204020204" pitchFamily="34" charset="0"/>
                  </a:rPr>
                  <a:t>     </a:t>
                </a:r>
                <a14:m>
                  <m:oMath xmlns:m="http://schemas.openxmlformats.org/officeDocument/2006/math">
                    <m:r>
                      <a:rPr lang="en-US" sz="2000" i="1">
                        <a:solidFill>
                          <a:srgbClr val="404040"/>
                        </a:solidFill>
                        <a:latin typeface="Cambria Math" panose="02040503050406030204" pitchFamily="18" charset="0"/>
                      </a:rPr>
                      <m:t>𝑃</m:t>
                    </m:r>
                    <m:d>
                      <m:dPr>
                        <m:ctrlPr>
                          <a:rPr lang="en-US" sz="2000" i="1">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e>
                    </m:d>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𝑁𝑂𝑅𝑀</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𝐷𝐼𝑆𝑇</m:t>
                    </m:r>
                    <m:d>
                      <m:dPr>
                        <m:ctrlPr>
                          <a:rPr lang="en-US" sz="2000" i="1">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𝜎</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𝑇𝑅𝑈𝐸</m:t>
                        </m:r>
                      </m:e>
                    </m:d>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NORM</m:t>
                    </m:r>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DIST</m:t>
                    </m:r>
                    <m:r>
                      <a:rPr lang="en-US" sz="2000" b="0" i="0"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m:rPr>
                            <m:sty m:val="p"/>
                          </m:rPr>
                          <a:rPr lang="en-US" sz="2000" b="0" i="0" smtClean="0">
                            <a:solidFill>
                              <a:srgbClr val="404040"/>
                            </a:solidFill>
                            <a:latin typeface="Cambria Math" panose="02040503050406030204" pitchFamily="18" charset="0"/>
                          </a:rPr>
                          <m:t>x</m:t>
                        </m:r>
                      </m:e>
                      <m:sub>
                        <m:r>
                          <a:rPr lang="en-US" sz="2000" b="0" i="0" smtClean="0">
                            <a:solidFill>
                              <a:srgbClr val="404040"/>
                            </a:solidFill>
                            <a:latin typeface="Cambria Math" panose="02040503050406030204" pitchFamily="18" charset="0"/>
                          </a:rPr>
                          <m:t>1</m:t>
                        </m:r>
                      </m:sub>
                    </m:sSub>
                    <m:r>
                      <a:rPr lang="en-US" sz="2000" b="0" i="0"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𝜎</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𝑇𝑅𝑈𝐸</m:t>
                    </m:r>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093428"/>
              </a:xfrm>
              <a:prstGeom prst="rect">
                <a:avLst/>
              </a:prstGeom>
              <a:blipFill>
                <a:blip r:embed="rId3"/>
                <a:stretch>
                  <a:fillRect l="-744" t="-744" r="-74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79093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Super Shag is a carpet store and based off historical data the average weekly demand for Super Shag is 4,200 yards of carpet and the standard deviation of the weekly demand is 1,400 yards of carpet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Store manager believes the weekly demand is approximately normal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rPr>
                  <a:t>Let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𝑤𝑒𝑒𝑘𝑙𝑦</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𝑑𝑒𝑚𝑎𝑛𝑑</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𝑖𝑛</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𝑦𝑎𝑟𝑑𝑠</m:t>
                    </m:r>
                  </m:oMath>
                </a14:m>
                <a:r>
                  <a:rPr lang="en-US" sz="2000" dirty="0">
                    <a:solidFill>
                      <a:srgbClr val="404040"/>
                    </a:solidFill>
                    <a:latin typeface="Corbel" panose="020B0503020204020204" pitchFamily="34" charset="0"/>
                  </a:rPr>
                  <a:t>  and assume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(4200, </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1400</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the demand for Super Shag next week will exceed 3,000 yards?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the demand next week will be 5,000 yards or less?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next week’s demand will be between 3,000 and 5,000 yards?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708981"/>
              </a:xfrm>
              <a:prstGeom prst="rect">
                <a:avLst/>
              </a:prstGeom>
              <a:blipFill>
                <a:blip r:embed="rId3"/>
                <a:stretch>
                  <a:fillRect l="-609" t="-647" r="-1082" b="-129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Carpet Store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66341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Shaggy.xlsx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2</a:t>
            </a:r>
            <a:r>
              <a:rPr lang="en-US" sz="2000" dirty="0">
                <a:solidFill>
                  <a:srgbClr val="404040"/>
                </a:solidFill>
                <a:latin typeface="Corbel" panose="020B0503020204020204" pitchFamily="34" charset="0"/>
              </a:rPr>
              <a:t> 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Observe the formulas for the calculation of our 3 probabilities</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Carpet Store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A2C9B986-8307-4940-B132-BC498FF96B16}"/>
              </a:ext>
            </a:extLst>
          </p:cNvPr>
          <p:cNvPicPr>
            <a:picLocks noChangeAspect="1"/>
          </p:cNvPicPr>
          <p:nvPr/>
        </p:nvPicPr>
        <p:blipFill>
          <a:blip r:embed="rId7"/>
          <a:stretch>
            <a:fillRect/>
          </a:stretch>
        </p:blipFill>
        <p:spPr>
          <a:xfrm>
            <a:off x="1248024" y="3058789"/>
            <a:ext cx="4969896" cy="1524101"/>
          </a:xfrm>
          <a:prstGeom prst="rect">
            <a:avLst/>
          </a:prstGeom>
          <a:ln w="38100">
            <a:solidFill>
              <a:srgbClr val="11B29F"/>
            </a:solidFill>
          </a:ln>
          <a:effectLst>
            <a:outerShdw blurRad="292100" dist="139700" dir="2700000" algn="tl" rotWithShape="0">
              <a:srgbClr val="333333">
                <a:alpha val="65000"/>
              </a:srgbClr>
            </a:outerShdw>
          </a:effectLst>
        </p:spPr>
      </p:pic>
      <p:pic>
        <p:nvPicPr>
          <p:cNvPr id="1026" name="Picture 2" descr="shagadelic | Tumblr">
            <a:extLst>
              <a:ext uri="{FF2B5EF4-FFF2-40B4-BE49-F238E27FC236}">
                <a16:creationId xmlns:a16="http://schemas.microsoft.com/office/drawing/2014/main" id="{0BE72EEE-13EF-46E2-8483-A787C7AEE6E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248024" y="4825234"/>
            <a:ext cx="3810000" cy="1857375"/>
          </a:xfrm>
          <a:prstGeom prst="rect">
            <a:avLst/>
          </a:prstGeom>
          <a:ln w="38100">
            <a:solidFill>
              <a:srgbClr val="11B29F"/>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62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We often assume the Normal distribution to find probabilities about our population; however, we never know the population mean and variance</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we conduct an experiment many times and take note of all our observations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𝑛</m:t>
                        </m:r>
                      </m:sub>
                    </m:sSub>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We assume these ob</a:t>
                </a:r>
                <a:r>
                  <a:rPr lang="en-US" sz="2000" dirty="0">
                    <a:solidFill>
                      <a:srgbClr val="404040"/>
                    </a:solidFill>
                    <a:latin typeface="Corbel" panose="020B0503020204020204" pitchFamily="34" charset="0"/>
                  </a:rPr>
                  <a:t>servations are distributed according to some distribution</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Our goal is to estimate the mean and variance of the </a:t>
                </a:r>
                <a:r>
                  <a:rPr lang="en-US" sz="2000" dirty="0">
                    <a:solidFill>
                      <a:srgbClr val="404040"/>
                    </a:solidFill>
                    <a:latin typeface="Corbel" panose="020B0503020204020204" pitchFamily="34" charset="0"/>
                  </a:rPr>
                  <a:t>population from which are sample comes from</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estimate the true mean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b="0" dirty="0">
                    <a:solidFill>
                      <a:srgbClr val="404040"/>
                    </a:solidFill>
                    <a:latin typeface="Corbel" panose="020B0503020204020204" pitchFamily="34" charset="0"/>
                  </a:rPr>
                  <a:t>, we use the </a:t>
                </a:r>
                <a:r>
                  <a:rPr lang="en-US" sz="2000" b="0" dirty="0">
                    <a:solidFill>
                      <a:srgbClr val="A71B86"/>
                    </a:solidFill>
                    <a:latin typeface="Corbel" panose="020B0503020204020204" pitchFamily="34" charset="0"/>
                  </a:rPr>
                  <a:t>sample mean </a:t>
                </a:r>
                <a14:m>
                  <m:oMath xmlns:m="http://schemas.openxmlformats.org/officeDocument/2006/math">
                    <m:acc>
                      <m:accPr>
                        <m:chr m:val="̅"/>
                        <m:ctrlPr>
                          <a:rPr lang="en-US" sz="2000" b="0" i="1" smtClean="0">
                            <a:solidFill>
                              <a:srgbClr val="404040"/>
                            </a:solidFill>
                            <a:latin typeface="Cambria Math" panose="02040503050406030204" pitchFamily="18" charset="0"/>
                          </a:rPr>
                        </m:ctrlPr>
                      </m:accPr>
                      <m:e>
                        <m:r>
                          <a:rPr lang="en-US" sz="2000" b="0" i="1" smtClean="0">
                            <a:solidFill>
                              <a:srgbClr val="404040"/>
                            </a:solidFill>
                            <a:latin typeface="Cambria Math" panose="02040503050406030204" pitchFamily="18" charset="0"/>
                          </a:rPr>
                          <m:t>𝑋</m:t>
                        </m:r>
                      </m:e>
                    </m:acc>
                  </m:oMath>
                </a14:m>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093428"/>
              </a:xfrm>
              <a:prstGeom prst="rect">
                <a:avLst/>
              </a:prstGeom>
              <a:blipFill>
                <a:blip r:embed="rId3"/>
                <a:stretch>
                  <a:fillRect l="-609" t="-74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Sample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5A541-3419-4E70-8B77-100DD313D787}"/>
                  </a:ext>
                </a:extLst>
              </p:cNvPr>
              <p:cNvSpPr txBox="1"/>
              <p:nvPr/>
            </p:nvSpPr>
            <p:spPr>
              <a:xfrm>
                <a:off x="329786" y="5771607"/>
                <a:ext cx="2997200"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nary>
                    </m:oMath>
                  </m:oMathPara>
                </a14:m>
                <a:endParaRPr lang="en-US" sz="2000" dirty="0"/>
              </a:p>
            </p:txBody>
          </p:sp>
        </mc:Choice>
        <mc:Fallback xmlns="">
          <p:sp>
            <p:nvSpPr>
              <p:cNvPr id="4" name="TextBox 3">
                <a:extLst>
                  <a:ext uri="{FF2B5EF4-FFF2-40B4-BE49-F238E27FC236}">
                    <a16:creationId xmlns:a16="http://schemas.microsoft.com/office/drawing/2014/main" id="{7515A541-3419-4E70-8B77-100DD313D787}"/>
                  </a:ext>
                </a:extLst>
              </p:cNvPr>
              <p:cNvSpPr txBox="1">
                <a:spLocks noRot="1" noChangeAspect="1" noMove="1" noResize="1" noEditPoints="1" noAdjustHandles="1" noChangeArrowheads="1" noChangeShapeType="1" noTextEdit="1"/>
              </p:cNvSpPr>
              <p:nvPr/>
            </p:nvSpPr>
            <p:spPr>
              <a:xfrm>
                <a:off x="329786" y="5771607"/>
                <a:ext cx="2997200" cy="93262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910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To estimate the true 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r>
                  <a:rPr lang="en-US" sz="2000" b="0" dirty="0">
                    <a:solidFill>
                      <a:srgbClr val="404040"/>
                    </a:solidFill>
                    <a:latin typeface="Corbel" panose="020B0503020204020204" pitchFamily="34" charset="0"/>
                  </a:rPr>
                  <a:t>, we use the </a:t>
                </a:r>
                <a:r>
                  <a:rPr lang="en-US" sz="2000" b="0" dirty="0">
                    <a:solidFill>
                      <a:srgbClr val="A71B86"/>
                    </a:solidFill>
                    <a:latin typeface="Corbel" panose="020B0503020204020204" pitchFamily="34" charset="0"/>
                  </a:rPr>
                  <a:t>sample 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𝑆</m:t>
                        </m:r>
                      </m:e>
                      <m:sup>
                        <m:r>
                          <a:rPr lang="en-US" sz="2000" b="0" i="1" smtClean="0">
                            <a:solidFill>
                              <a:srgbClr val="404040"/>
                            </a:solidFill>
                            <a:latin typeface="Cambria Math" panose="02040503050406030204" pitchFamily="18" charset="0"/>
                          </a:rPr>
                          <m:t>2</m:t>
                        </m:r>
                      </m:sup>
                    </m:sSup>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1600" b="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Both the sample mean and the sample variance are </a:t>
                </a:r>
                <a:r>
                  <a:rPr lang="en-US" sz="2000" dirty="0">
                    <a:solidFill>
                      <a:srgbClr val="A71B86"/>
                    </a:solidFill>
                    <a:latin typeface="Corbel" panose="020B0503020204020204" pitchFamily="34" charset="0"/>
                  </a:rPr>
                  <a:t>random variables</a:t>
                </a:r>
              </a:p>
              <a:p>
                <a:pPr marL="285750" indent="-285750">
                  <a:buFont typeface="Arial" panose="020B0604020202020204" pitchFamily="34" charset="0"/>
                  <a:buChar char="•"/>
                </a:pPr>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The statistics </a:t>
                </a:r>
                <a14:m>
                  <m:oMath xmlns:m="http://schemas.openxmlformats.org/officeDocument/2006/math">
                    <m:acc>
                      <m:accPr>
                        <m:chr m:val="̅"/>
                        <m:ctrlPr>
                          <a:rPr lang="en-US" sz="2000" i="1">
                            <a:solidFill>
                              <a:srgbClr val="404040"/>
                            </a:solidFill>
                            <a:latin typeface="Cambria Math" panose="02040503050406030204" pitchFamily="18" charset="0"/>
                          </a:rPr>
                        </m:ctrlPr>
                      </m:accPr>
                      <m:e>
                        <m:r>
                          <a:rPr lang="en-US" sz="2000" i="1">
                            <a:solidFill>
                              <a:srgbClr val="404040"/>
                            </a:solidFill>
                            <a:latin typeface="Cambria Math" panose="02040503050406030204" pitchFamily="18" charset="0"/>
                          </a:rPr>
                          <m:t>𝑋</m:t>
                        </m:r>
                      </m:e>
                    </m:acc>
                  </m:oMath>
                </a14:m>
                <a:r>
                  <a:rPr lang="en-US" sz="2000" b="0" dirty="0">
                    <a:solidFill>
                      <a:srgbClr val="404040"/>
                    </a:solidFill>
                    <a:latin typeface="Corbel" panose="020B0503020204020204" pitchFamily="34" charset="0"/>
                  </a:rPr>
                  <a:t> and </a:t>
                </a:r>
                <a14:m>
                  <m:oMath xmlns:m="http://schemas.openxmlformats.org/officeDocument/2006/math">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𝑆</m:t>
                        </m:r>
                      </m:e>
                      <m:sup>
                        <m:r>
                          <a:rPr lang="en-US" sz="2000" i="1">
                            <a:solidFill>
                              <a:srgbClr val="404040"/>
                            </a:solidFill>
                            <a:latin typeface="Cambria Math" panose="02040503050406030204" pitchFamily="18" charset="0"/>
                          </a:rPr>
                          <m:t>2</m:t>
                        </m:r>
                      </m:sup>
                    </m:sSup>
                  </m:oMath>
                </a14:m>
                <a:r>
                  <a:rPr lang="en-US" sz="2000" b="0" dirty="0">
                    <a:solidFill>
                      <a:srgbClr val="404040"/>
                    </a:solidFill>
                    <a:latin typeface="Corbel" panose="020B0503020204020204" pitchFamily="34" charset="0"/>
                  </a:rPr>
                  <a:t> are </a:t>
                </a:r>
                <a:r>
                  <a:rPr lang="en-US" sz="2000" b="0" dirty="0">
                    <a:solidFill>
                      <a:srgbClr val="A71B86"/>
                    </a:solidFill>
                    <a:latin typeface="Corbel" panose="020B0503020204020204" pitchFamily="34" charset="0"/>
                  </a:rPr>
                  <a:t>unbiased</a:t>
                </a:r>
                <a:r>
                  <a:rPr lang="en-US" sz="2000" b="0" dirty="0">
                    <a:solidFill>
                      <a:srgbClr val="404040"/>
                    </a:solidFill>
                    <a:latin typeface="Corbel" panose="020B0503020204020204" pitchFamily="34" charset="0"/>
                  </a:rPr>
                  <a:t> estimators for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b="0" dirty="0">
                    <a:solidFill>
                      <a:srgbClr val="404040"/>
                    </a:solidFill>
                    <a:latin typeface="Corbel" panose="020B0503020204020204" pitchFamily="34" charset="0"/>
                  </a:rPr>
                  <a:t> and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these in Excel</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Mean = </a:t>
                </a:r>
                <a:r>
                  <a:rPr lang="en-US" sz="2000" dirty="0">
                    <a:solidFill>
                      <a:srgbClr val="404040"/>
                    </a:solidFill>
                    <a:latin typeface="Corbel" panose="020B0503020204020204" pitchFamily="34" charset="0"/>
                  </a:rPr>
                  <a:t>AVERAGE(data)</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a:t>
                </a:r>
                <a:r>
                  <a:rPr lang="en-US" sz="2000" dirty="0">
                    <a:solidFill>
                      <a:srgbClr val="404040"/>
                    </a:solidFill>
                    <a:latin typeface="Corbel" panose="020B0503020204020204" pitchFamily="34" charset="0"/>
                  </a:rPr>
                  <a:t>Variance = VAR.S(data)</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Standard Deviation = STDEV.S(data)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Create Excel file with data 64,63,69,70,68,75,69,66,67,62 and calculate the  sample mean and sample variance</a:t>
                </a: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5016758"/>
              </a:xfrm>
              <a:prstGeom prst="rect">
                <a:avLst/>
              </a:prstGeom>
              <a:blipFill>
                <a:blip r:embed="rId3"/>
                <a:stretch>
                  <a:fillRect l="-609" t="-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Sample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5A541-3419-4E70-8B77-100DD313D787}"/>
                  </a:ext>
                </a:extLst>
              </p:cNvPr>
              <p:cNvSpPr txBox="1"/>
              <p:nvPr/>
            </p:nvSpPr>
            <p:spPr>
              <a:xfrm>
                <a:off x="901396" y="2354293"/>
                <a:ext cx="2997200"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𝑆</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i="1">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US" sz="2000" dirty="0"/>
              </a:p>
            </p:txBody>
          </p:sp>
        </mc:Choice>
        <mc:Fallback xmlns="">
          <p:sp>
            <p:nvSpPr>
              <p:cNvPr id="4" name="TextBox 3">
                <a:extLst>
                  <a:ext uri="{FF2B5EF4-FFF2-40B4-BE49-F238E27FC236}">
                    <a16:creationId xmlns:a16="http://schemas.microsoft.com/office/drawing/2014/main" id="{7515A541-3419-4E70-8B77-100DD313D787}"/>
                  </a:ext>
                </a:extLst>
              </p:cNvPr>
              <p:cNvSpPr txBox="1">
                <a:spLocks noRot="1" noChangeAspect="1" noMove="1" noResize="1" noEditPoints="1" noAdjustHandles="1" noChangeArrowheads="1" noChangeShapeType="1" noTextEdit="1"/>
              </p:cNvSpPr>
              <p:nvPr/>
            </p:nvSpPr>
            <p:spPr>
              <a:xfrm>
                <a:off x="901396" y="2354293"/>
                <a:ext cx="2997200" cy="93262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49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347883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A71B86"/>
                    </a:solidFill>
                    <a:latin typeface="Corbel" panose="020B0503020204020204" pitchFamily="34" charset="0"/>
                  </a:rPr>
                  <a:t>Mean</a:t>
                </a:r>
                <a:r>
                  <a:rPr lang="en-US" sz="2000" dirty="0">
                    <a:solidFill>
                      <a:srgbClr val="404040"/>
                    </a:solidFill>
                    <a:latin typeface="Corbel" panose="020B0503020204020204" pitchFamily="34" charset="0"/>
                  </a:rPr>
                  <a:t> or </a:t>
                </a:r>
                <a:r>
                  <a:rPr lang="en-US" sz="2000" dirty="0">
                    <a:solidFill>
                      <a:srgbClr val="A71B86"/>
                    </a:solidFill>
                    <a:latin typeface="Corbel" panose="020B0503020204020204" pitchFamily="34" charset="0"/>
                  </a:rPr>
                  <a:t>expected value</a:t>
                </a:r>
                <a:r>
                  <a:rPr lang="en-US" sz="2000" dirty="0">
                    <a:solidFill>
                      <a:srgbClr val="404040"/>
                    </a:solidFill>
                    <a:latin typeface="Corbel" panose="020B0503020204020204" pitchFamily="34" charset="0"/>
                  </a:rPr>
                  <a:t> of a discrete random variable </a:t>
                </a:r>
                <a14:m>
                  <m:oMath xmlns:m="http://schemas.openxmlformats.org/officeDocument/2006/math">
                    <m:r>
                      <m:rPr>
                        <m:sty m:val="p"/>
                      </m:rPr>
                      <a:rPr lang="en-US" sz="2000" b="0" i="0" smtClean="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b="0" i="0" smtClean="0">
                        <a:solidFill>
                          <a:srgbClr val="404040"/>
                        </a:solidFill>
                        <a:latin typeface="Cambria Math" panose="02040503050406030204" pitchFamily="18" charset="0"/>
                      </a:rPr>
                      <m:t>E</m:t>
                    </m:r>
                    <m:r>
                      <a:rPr lang="en-US" sz="2000" b="0" i="0" smtClean="0">
                        <a:solidFill>
                          <a:srgbClr val="404040"/>
                        </a:solidFill>
                        <a:latin typeface="Cambria Math" panose="02040503050406030204" pitchFamily="18" charset="0"/>
                      </a:rPr>
                      <m:t>[</m:t>
                    </m:r>
                    <m:r>
                      <m:rPr>
                        <m:sty m:val="p"/>
                      </m:rPr>
                      <a:rPr lang="en-US" sz="2000">
                        <a:solidFill>
                          <a:srgbClr val="404040"/>
                        </a:solidFill>
                        <a:latin typeface="Cambria Math" panose="02040503050406030204" pitchFamily="18" charset="0"/>
                      </a:rPr>
                      <m:t>X</m:t>
                    </m:r>
                    <m:r>
                      <a:rPr lang="en-US" sz="2000" b="0" i="0"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is given by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Properties of the mean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 </a:t>
                </a:r>
                <a14:m>
                  <m:oMath xmlns:m="http://schemas.openxmlformats.org/officeDocument/2006/math">
                    <m:r>
                      <a:rPr lang="en-US" sz="2000" i="1">
                        <a:solidFill>
                          <a:srgbClr val="404040"/>
                        </a:solidFill>
                        <a:latin typeface="Cambria Math" panose="02040503050406030204" pitchFamily="18" charset="0"/>
                      </a:rPr>
                      <m:t>𝐸</m:t>
                    </m:r>
                    <m:d>
                      <m:dPr>
                        <m:begChr m:val="["/>
                        <m:endChr m:val="]"/>
                        <m:ctrlPr>
                          <a:rPr lang="en-US" sz="2000" i="1">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𝑐</m:t>
                        </m:r>
                        <m:r>
                          <a:rPr lang="en-US" sz="2000" i="1">
                            <a:solidFill>
                              <a:srgbClr val="404040"/>
                            </a:solidFill>
                            <a:latin typeface="Cambria Math" panose="02040503050406030204" pitchFamily="18" charset="0"/>
                          </a:rPr>
                          <m:t>𝑋</m:t>
                        </m:r>
                      </m:e>
                    </m:d>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𝑐</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for any scalar </a:t>
                </a:r>
                <a14:m>
                  <m:oMath xmlns:m="http://schemas.openxmlformats.org/officeDocument/2006/math">
                    <m:r>
                      <a:rPr lang="en-US" sz="2000" i="1">
                        <a:solidFill>
                          <a:srgbClr val="404040"/>
                        </a:solidFill>
                        <a:latin typeface="Cambria Math" panose="02040503050406030204" pitchFamily="18" charset="0"/>
                      </a:rPr>
                      <m:t>𝑐</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i="1">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𝑛</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𝑖</m:t>
                                </m:r>
                              </m:sub>
                            </m:sSub>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e>
                        </m:nary>
                      </m:e>
                    </m:d>
                    <m:r>
                      <a:rPr lang="en-US" sz="2000" b="0" i="1" smtClean="0">
                        <a:solidFill>
                          <a:srgbClr val="404040"/>
                        </a:solidFill>
                        <a:latin typeface="Cambria Math" panose="02040503050406030204" pitchFamily="18" charset="0"/>
                      </a:rPr>
                      <m:t>=</m:t>
                    </m:r>
                  </m:oMath>
                </a14:m>
                <a:r>
                  <a:rPr lang="en-US" sz="2000" dirty="0">
                    <a:solidFill>
                      <a:srgbClr val="404040"/>
                    </a:solidFill>
                  </a:rPr>
                  <a:t> </a:t>
                </a:r>
                <a14:m>
                  <m:oMath xmlns:m="http://schemas.openxmlformats.org/officeDocument/2006/math">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i="1">
                            <a:solidFill>
                              <a:srgbClr val="404040"/>
                            </a:solidFill>
                            <a:latin typeface="Cambria Math" panose="02040503050406030204" pitchFamily="18" charset="0"/>
                          </a:rPr>
                          <m:t>𝑛</m:t>
                        </m:r>
                      </m:sup>
                      <m:e>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i="1">
                                <a:solidFill>
                                  <a:srgbClr val="404040"/>
                                </a:solidFill>
                                <a:latin typeface="Cambria Math" panose="02040503050406030204" pitchFamily="18" charset="0"/>
                              </a:rPr>
                              <m:t>𝑖</m:t>
                            </m:r>
                          </m:sub>
                        </m:sSub>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𝐸</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m:t>
                        </m:r>
                      </m:e>
                    </m:nary>
                  </m:oMath>
                </a14:m>
                <a:r>
                  <a:rPr lang="en-US" sz="2000" dirty="0">
                    <a:solidFill>
                      <a:srgbClr val="404040"/>
                    </a:solidFill>
                    <a:latin typeface="Corbel" panose="020B0503020204020204" pitchFamily="34" charset="0"/>
                  </a:rPr>
                  <a:t>  for any scalars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The second property hold</a:t>
                </a:r>
                <a:r>
                  <a:rPr lang="en-US" sz="2000" dirty="0">
                    <a:solidFill>
                      <a:srgbClr val="404040"/>
                    </a:solidFill>
                    <a:latin typeface="Corbel" panose="020B0503020204020204" pitchFamily="34" charset="0"/>
                  </a:rPr>
                  <a:t>s always, even if the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oMath>
                </a14:m>
                <a:r>
                  <a:rPr lang="en-US" sz="2000" b="0" dirty="0">
                    <a:solidFill>
                      <a:srgbClr val="404040"/>
                    </a:solidFill>
                    <a:latin typeface="Corbel" panose="020B0503020204020204" pitchFamily="34" charset="0"/>
                  </a:rPr>
                  <a:t>’s  are not independent</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3478837"/>
              </a:xfrm>
              <a:prstGeom prst="rect">
                <a:avLst/>
              </a:prstGeom>
              <a:blipFill>
                <a:blip r:embed="rId3"/>
                <a:stretch>
                  <a:fillRect l="-609" t="-876" r="-33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4184FD-009D-443A-B90B-89A1CAE16C3B}"/>
                  </a:ext>
                </a:extLst>
              </p:cNvPr>
              <p:cNvSpPr txBox="1"/>
              <p:nvPr/>
            </p:nvSpPr>
            <p:spPr>
              <a:xfrm>
                <a:off x="-1230614" y="2302231"/>
                <a:ext cx="6787043" cy="929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r>
                        <a:rPr lang="en-US" sz="2000" b="0" i="1" smtClean="0">
                          <a:solidFill>
                            <a:srgbClr val="404040"/>
                          </a:solidFill>
                          <a:latin typeface="Cambria Math" panose="02040503050406030204" pitchFamily="18" charset="0"/>
                        </a:rPr>
                        <m:t>=</m:t>
                      </m:r>
                      <m:nary>
                        <m:naryPr>
                          <m:chr m:val="∑"/>
                          <m:ctrlPr>
                            <a:rPr lang="en-US" sz="2000" b="0" i="1" smtClean="0">
                              <a:solidFill>
                                <a:srgbClr val="404040"/>
                              </a:solidFill>
                              <a:latin typeface="Cambria Math" panose="02040503050406030204" pitchFamily="18" charset="0"/>
                            </a:rPr>
                          </m:ctrlPr>
                        </m:naryPr>
                        <m:sub>
                          <m:r>
                            <a:rPr lang="en-US" sz="2000" b="0" i="1" smtClean="0">
                              <a:solidFill>
                                <a:srgbClr val="404040"/>
                              </a:solidFill>
                              <a:latin typeface="Cambria Math" panose="02040503050406030204" pitchFamily="18" charset="0"/>
                            </a:rPr>
                            <m:t>𝑖</m:t>
                          </m:r>
                          <m:r>
                            <a:rPr lang="en-US" sz="2000" b="0" i="1" smtClean="0">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𝑝</m:t>
                          </m:r>
                          <m:d>
                            <m:dPr>
                              <m:ctrlPr>
                                <a:rPr lang="en-US" sz="2000" b="0" i="1" smtClean="0">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𝑖</m:t>
                                  </m:r>
                                </m:sub>
                              </m:sSub>
                            </m:e>
                          </m:d>
                        </m:e>
                      </m:nary>
                    </m:oMath>
                  </m:oMathPara>
                </a14:m>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744184FD-009D-443A-B90B-89A1CAE16C3B}"/>
                  </a:ext>
                </a:extLst>
              </p:cNvPr>
              <p:cNvSpPr txBox="1">
                <a:spLocks noRot="1" noChangeAspect="1" noMove="1" noResize="1" noEditPoints="1" noAdjustHandles="1" noChangeArrowheads="1" noChangeShapeType="1" noTextEdit="1"/>
              </p:cNvSpPr>
              <p:nvPr/>
            </p:nvSpPr>
            <p:spPr>
              <a:xfrm>
                <a:off x="-1230614" y="2302231"/>
                <a:ext cx="6787043" cy="92993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999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17582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A71B86"/>
                    </a:solidFill>
                    <a:latin typeface="Corbel" panose="020B0503020204020204" pitchFamily="34" charset="0"/>
                  </a:rPr>
                  <a:t>Variance</a:t>
                </a:r>
                <a:r>
                  <a:rPr lang="en-US" sz="2000" dirty="0">
                    <a:solidFill>
                      <a:srgbClr val="404040"/>
                    </a:solidFill>
                    <a:latin typeface="Corbel" panose="020B0503020204020204" pitchFamily="34" charset="0"/>
                  </a:rPr>
                  <a:t> of a discrete random variable </a:t>
                </a:r>
                <a14:m>
                  <m:oMath xmlns:m="http://schemas.openxmlformats.org/officeDocument/2006/math">
                    <m:r>
                      <m:rPr>
                        <m:sty m:val="p"/>
                      </m:rPr>
                      <a:rPr lang="en-US" sz="2000" b="0" i="0" smtClean="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dirty="0">
                        <a:solidFill>
                          <a:srgbClr val="404040"/>
                        </a:solidFill>
                        <a:latin typeface="Cambria Math" panose="02040503050406030204" pitchFamily="18" charset="0"/>
                      </a:rPr>
                      <m:t>V</m:t>
                    </m:r>
                    <m:r>
                      <m:rPr>
                        <m:sty m:val="p"/>
                      </m:rPr>
                      <a:rPr lang="en-US" sz="2000" b="0" i="0" dirty="0" smtClean="0">
                        <a:solidFill>
                          <a:srgbClr val="404040"/>
                        </a:solidFill>
                        <a:latin typeface="Cambria Math" panose="02040503050406030204" pitchFamily="18" charset="0"/>
                      </a:rPr>
                      <m:t>ar</m:t>
                    </m:r>
                    <m:d>
                      <m:dPr>
                        <m:begChr m:val="["/>
                        <m:endChr m:val="]"/>
                        <m:ctrlPr>
                          <a:rPr lang="en-US" sz="2000" b="0" i="1" smtClean="0">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e>
                    </m:d>
                  </m:oMath>
                </a14:m>
                <a:r>
                  <a:rPr lang="en-US" sz="2000" dirty="0">
                    <a:solidFill>
                      <a:srgbClr val="404040"/>
                    </a:solidFill>
                    <a:latin typeface="Corbel" panose="020B0503020204020204" pitchFamily="34" charset="0"/>
                  </a:rPr>
                  <a:t>, is given by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Properties of the variance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 </a:t>
                </a:r>
                <a14:m>
                  <m:oMath xmlns:m="http://schemas.openxmlformats.org/officeDocument/2006/math">
                    <m:r>
                      <m:rPr>
                        <m:sty m:val="p"/>
                      </m:rPr>
                      <a:rPr lang="en-US" sz="2000" b="0" i="0" smtClean="0">
                        <a:solidFill>
                          <a:srgbClr val="404040"/>
                        </a:solidFill>
                        <a:latin typeface="Cambria Math" panose="02040503050406030204" pitchFamily="18" charset="0"/>
                      </a:rPr>
                      <m:t>Var</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e>
                    </m:d>
                    <m:r>
                      <a:rPr lang="en-US" sz="200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0</m:t>
                    </m:r>
                  </m:oMath>
                </a14:m>
                <a:r>
                  <a:rPr lang="en-US" sz="2000" dirty="0">
                    <a:solidFill>
                      <a:srgbClr val="404040"/>
                    </a:solidFill>
                    <a:latin typeface="Corbel" panose="020B0503020204020204" pitchFamily="34" charset="0"/>
                  </a:rPr>
                  <a:t> for all random variable </a:t>
                </a:r>
                <a14:m>
                  <m:oMath xmlns:m="http://schemas.openxmlformats.org/officeDocument/2006/math">
                    <m:r>
                      <m:rPr>
                        <m:sty m:val="p"/>
                      </m:rPr>
                      <a:rPr lang="en-US" sz="2000">
                        <a:solidFill>
                          <a:srgbClr val="404040"/>
                        </a:solidFill>
                        <a:latin typeface="Cambria Math" panose="02040503050406030204" pitchFamily="18" charset="0"/>
                      </a:rPr>
                      <m:t>X</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𝑐𝑋</m:t>
                        </m:r>
                      </m:e>
                    </m:d>
                    <m:r>
                      <a:rPr lang="en-US" sz="2000" i="1">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𝑐</m:t>
                        </m:r>
                      </m:e>
                      <m:sup>
                        <m:r>
                          <a:rPr lang="en-US" sz="2000" b="0" i="1" smtClean="0">
                            <a:solidFill>
                              <a:srgbClr val="404040"/>
                            </a:solidFill>
                            <a:latin typeface="Cambria Math" panose="02040503050406030204" pitchFamily="18" charset="0"/>
                          </a:rPr>
                          <m:t>2</m:t>
                        </m:r>
                      </m:sup>
                    </m:sSup>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𝑉𝑎𝑟</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for any scalar </a:t>
                </a:r>
                <a14:m>
                  <m:oMath xmlns:m="http://schemas.openxmlformats.org/officeDocument/2006/math">
                    <m:r>
                      <a:rPr lang="en-US" sz="2000" i="1">
                        <a:solidFill>
                          <a:srgbClr val="404040"/>
                        </a:solidFill>
                        <a:latin typeface="Cambria Math" panose="02040503050406030204" pitchFamily="18" charset="0"/>
                      </a:rPr>
                      <m:t>𝑐</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b="0" i="1" smtClean="0">
                            <a:solidFill>
                              <a:srgbClr val="404040"/>
                            </a:solidFill>
                            <a:latin typeface="Cambria Math" panose="02040503050406030204" pitchFamily="18" charset="0"/>
                          </a:rPr>
                        </m:ctrlPr>
                      </m:dPr>
                      <m:e>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𝑛</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𝑖</m:t>
                                </m:r>
                              </m:sub>
                            </m:sSub>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e>
                        </m:nary>
                      </m:e>
                    </m:d>
                    <m:r>
                      <a:rPr lang="en-US" sz="2000" b="0" i="1" smtClean="0">
                        <a:solidFill>
                          <a:srgbClr val="404040"/>
                        </a:solidFill>
                        <a:latin typeface="Cambria Math" panose="02040503050406030204" pitchFamily="18" charset="0"/>
                      </a:rPr>
                      <m:t>=</m:t>
                    </m:r>
                  </m:oMath>
                </a14:m>
                <a:r>
                  <a:rPr lang="en-US" sz="2000" dirty="0">
                    <a:solidFill>
                      <a:srgbClr val="404040"/>
                    </a:solidFill>
                  </a:rPr>
                  <a:t> </a:t>
                </a:r>
                <a14:m>
                  <m:oMath xmlns:m="http://schemas.openxmlformats.org/officeDocument/2006/math">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i="1">
                            <a:solidFill>
                              <a:srgbClr val="404040"/>
                            </a:solidFill>
                            <a:latin typeface="Cambria Math" panose="02040503050406030204" pitchFamily="18" charset="0"/>
                          </a:rPr>
                          <m:t>𝑛</m:t>
                        </m:r>
                      </m:sup>
                      <m:e>
                        <m:sSubSup>
                          <m:sSubSupPr>
                            <m:ctrlPr>
                              <a:rPr lang="en-US" sz="2000" b="0" i="1" smtClean="0">
                                <a:solidFill>
                                  <a:srgbClr val="404040"/>
                                </a:solidFill>
                                <a:latin typeface="Cambria Math" panose="02040503050406030204" pitchFamily="18" charset="0"/>
                              </a:rPr>
                            </m:ctrlPr>
                          </m:sSubSupPr>
                          <m:e>
                            <m:r>
                              <a:rPr lang="en-US" sz="2000" i="1">
                                <a:solidFill>
                                  <a:srgbClr val="404040"/>
                                </a:solidFill>
                                <a:latin typeface="Cambria Math" panose="02040503050406030204" pitchFamily="18" charset="0"/>
                              </a:rPr>
                              <m:t>𝑐</m:t>
                            </m:r>
                          </m:e>
                          <m:sub>
                            <m:r>
                              <a:rPr lang="en-US" sz="2000" i="1">
                                <a:solidFill>
                                  <a:srgbClr val="404040"/>
                                </a:solidFill>
                                <a:latin typeface="Cambria Math" panose="02040503050406030204" pitchFamily="18" charset="0"/>
                              </a:rPr>
                              <m:t>𝑖</m:t>
                            </m:r>
                          </m:sub>
                          <m:sup>
                            <m:r>
                              <a:rPr lang="en-US" sz="2000" b="0" i="1" smtClean="0">
                                <a:solidFill>
                                  <a:srgbClr val="404040"/>
                                </a:solidFill>
                                <a:latin typeface="Cambria Math" panose="02040503050406030204" pitchFamily="18" charset="0"/>
                              </a:rPr>
                              <m:t>2</m:t>
                            </m:r>
                          </m:sup>
                        </m:sSubSup>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𝑉𝑎𝑟</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m:t>
                        </m:r>
                      </m:e>
                    </m:nary>
                  </m:oMath>
                </a14:m>
                <a:r>
                  <a:rPr lang="en-US" sz="2000" dirty="0">
                    <a:solidFill>
                      <a:srgbClr val="404040"/>
                    </a:solidFill>
                    <a:latin typeface="Corbel" panose="020B0503020204020204" pitchFamily="34" charset="0"/>
                  </a:rPr>
                  <a:t>  for any scalars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only if </a:t>
                </a:r>
                <a:r>
                  <a:rPr lang="en-US" sz="2000" b="0" dirty="0">
                    <a:solidFill>
                      <a:srgbClr val="404040"/>
                    </a:solidFill>
                    <a:latin typeface="Corbel" panose="020B0503020204020204" pitchFamily="34" charset="0"/>
                  </a:rPr>
                  <a:t>the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oMath>
                </a14:m>
                <a:r>
                  <a:rPr lang="en-US" sz="2000" dirty="0">
                    <a:solidFill>
                      <a:srgbClr val="404040"/>
                    </a:solidFill>
                    <a:latin typeface="Corbel" panose="020B0503020204020204" pitchFamily="34" charset="0"/>
                  </a:rPr>
                  <a:t>’s  are independent (uncorrelated)</a:t>
                </a:r>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Standard deviation of a random variable </a:t>
                </a:r>
                <a14:m>
                  <m:oMath xmlns:m="http://schemas.openxmlformats.org/officeDocument/2006/math">
                    <m:r>
                      <m:rPr>
                        <m:sty m:val="p"/>
                      </m:rPr>
                      <a:rPr lang="en-US" sz="200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b="0" i="0" dirty="0" smtClean="0">
                        <a:solidFill>
                          <a:srgbClr val="404040"/>
                        </a:solidFill>
                        <a:latin typeface="Cambria Math" panose="02040503050406030204" pitchFamily="18" charset="0"/>
                      </a:rPr>
                      <m:t>SD</m:t>
                    </m:r>
                    <m:d>
                      <m:dPr>
                        <m:begChr m:val="["/>
                        <m:endChr m:val="]"/>
                        <m:ctrlPr>
                          <a:rPr lang="en-US" sz="2000" i="1">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e>
                    </m:d>
                  </m:oMath>
                </a14:m>
                <a:r>
                  <a:rPr lang="en-US" sz="2000" dirty="0">
                    <a:solidFill>
                      <a:srgbClr val="404040"/>
                    </a:solidFill>
                    <a:latin typeface="Corbel" panose="020B0503020204020204" pitchFamily="34" charset="0"/>
                  </a:rPr>
                  <a:t>, is given by </a:t>
                </a:r>
                <a14:m>
                  <m:oMath xmlns:m="http://schemas.openxmlformats.org/officeDocument/2006/math">
                    <m:rad>
                      <m:radPr>
                        <m:degHide m:val="on"/>
                        <m:ctrlPr>
                          <a:rPr lang="en-US" sz="2000" i="1" smtClean="0">
                            <a:solidFill>
                              <a:srgbClr val="404040"/>
                            </a:solidFill>
                            <a:latin typeface="Cambria Math" panose="02040503050406030204" pitchFamily="18" charset="0"/>
                          </a:rPr>
                        </m:ctrlPr>
                      </m:radPr>
                      <m:deg/>
                      <m:e>
                        <m:r>
                          <a:rPr lang="en-US" sz="2000" i="1">
                            <a:solidFill>
                              <a:srgbClr val="404040"/>
                            </a:solidFill>
                            <a:latin typeface="Cambria Math" panose="02040503050406030204" pitchFamily="18" charset="0"/>
                          </a:rPr>
                          <m:t>𝑉𝑎𝑟</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e>
                        </m:d>
                      </m:e>
                    </m:rad>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standard deviation has the same units as the mean and the original variable</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175823"/>
              </a:xfrm>
              <a:prstGeom prst="rect">
                <a:avLst/>
              </a:prstGeom>
              <a:blipFill>
                <a:blip r:embed="rId3"/>
                <a:stretch>
                  <a:fillRect l="-609" t="-730" b="-160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4184FD-009D-443A-B90B-89A1CAE16C3B}"/>
                  </a:ext>
                </a:extLst>
              </p:cNvPr>
              <p:cNvSpPr txBox="1"/>
              <p:nvPr/>
            </p:nvSpPr>
            <p:spPr>
              <a:xfrm>
                <a:off x="209880" y="2370928"/>
                <a:ext cx="67870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𝑋</m:t>
                              </m:r>
                            </m:e>
                            <m:sup>
                              <m:r>
                                <a:rPr lang="en-US" sz="2000" b="0" i="1" smtClean="0">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oMath>
                  </m:oMathPara>
                </a14:m>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744184FD-009D-443A-B90B-89A1CAE16C3B}"/>
                  </a:ext>
                </a:extLst>
              </p:cNvPr>
              <p:cNvSpPr txBox="1">
                <a:spLocks noRot="1" noChangeAspect="1" noMove="1" noResize="1" noEditPoints="1" noAdjustHandles="1" noChangeArrowheads="1" noChangeShapeType="1" noTextEdit="1"/>
              </p:cNvSpPr>
              <p:nvPr/>
            </p:nvSpPr>
            <p:spPr>
              <a:xfrm>
                <a:off x="209880" y="2370928"/>
                <a:ext cx="6787043"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189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Greek notation for the three parameters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Mean = </a:t>
                </a:r>
                <a14:m>
                  <m:oMath xmlns:m="http://schemas.openxmlformats.org/officeDocument/2006/math">
                    <m:r>
                      <a:rPr lang="en-US" sz="2000" b="0" i="1" smtClean="0">
                        <a:solidFill>
                          <a:srgbClr val="404040"/>
                        </a:solidFill>
                        <a:latin typeface="Cambria Math" panose="02040503050406030204" pitchFamily="18" charset="0"/>
                      </a:rPr>
                      <m:t>𝜇</m:t>
                    </m:r>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Variance =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Standard deviation = </a:t>
                </a:r>
                <a14:m>
                  <m:oMath xmlns:m="http://schemas.openxmlformats.org/officeDocument/2006/math">
                    <m:r>
                      <a:rPr lang="en-US" sz="2000" b="0" i="1" smtClean="0">
                        <a:solidFill>
                          <a:srgbClr val="404040"/>
                        </a:solidFill>
                        <a:latin typeface="Cambria Math" panose="02040503050406030204" pitchFamily="18" charset="0"/>
                      </a:rPr>
                      <m:t>𝜎</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parameter</a:t>
                </a:r>
                <a:r>
                  <a:rPr lang="en-US" sz="2000" dirty="0">
                    <a:solidFill>
                      <a:srgbClr val="404040"/>
                    </a:solidFill>
                    <a:latin typeface="Corbel" panose="020B0503020204020204" pitchFamily="34" charset="0"/>
                  </a:rPr>
                  <a:t> is any numerical quantity that characterizes a population</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1938992"/>
              </a:xfrm>
              <a:prstGeom prst="rect">
                <a:avLst/>
              </a:prstGeom>
              <a:blipFill>
                <a:blip r:embed="rId3"/>
                <a:stretch>
                  <a:fillRect l="-609" t="-1567" b="-4389"/>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26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901807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𝑁𝑢𝑚𝑏𝑒𝑟</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𝑜𝑓</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𝐻𝑒𝑎𝑑𝑠</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𝑖𝑛</m:t>
                    </m:r>
                    <m:r>
                      <a:rPr lang="en-US" sz="2000" b="0" i="1" smtClean="0">
                        <a:solidFill>
                          <a:srgbClr val="404040"/>
                        </a:solidFill>
                        <a:latin typeface="Cambria Math" panose="02040503050406030204" pitchFamily="18" charset="0"/>
                      </a:rPr>
                      <m:t> 5 </m:t>
                    </m:r>
                    <m:r>
                      <a:rPr lang="en-US" sz="2000" b="0" i="1" smtClean="0">
                        <a:solidFill>
                          <a:srgbClr val="404040"/>
                        </a:solidFill>
                        <a:latin typeface="Cambria Math" panose="02040503050406030204" pitchFamily="18" charset="0"/>
                      </a:rPr>
                      <m:t>𝐶𝑜𝑖𝑛</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𝑇𝑜𝑠𝑠𝑒𝑠</m:t>
                    </m:r>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err="1">
                    <a:solidFill>
                      <a:srgbClr val="404040"/>
                    </a:solidFill>
                    <a:latin typeface="Corbel" panose="020B0503020204020204" pitchFamily="34" charset="0"/>
                  </a:rPr>
                  <a:t>pmf</a:t>
                </a:r>
                <a:r>
                  <a:rPr lang="en-US" sz="2000" dirty="0">
                    <a:solidFill>
                      <a:srgbClr val="404040"/>
                    </a:solidFill>
                    <a:latin typeface="Corbel" panose="020B0503020204020204" pitchFamily="34" charset="0"/>
                  </a:rPr>
                  <a:t> </a:t>
                </a:r>
                <a14:m>
                  <m:oMath xmlns:m="http://schemas.openxmlformats.org/officeDocument/2006/math">
                    <m:r>
                      <m:rPr>
                        <m:sty m:val="p"/>
                      </m:rPr>
                      <a:rPr lang="en-US" sz="2000" b="0" i="0" smtClean="0">
                        <a:solidFill>
                          <a:srgbClr val="404040"/>
                        </a:solidFill>
                        <a:latin typeface="Cambria Math" panose="02040503050406030204" pitchFamily="18" charset="0"/>
                      </a:rPr>
                      <m:t>p</m:t>
                    </m:r>
                    <m:r>
                      <a:rPr lang="en-US" sz="2000" b="0" i="0"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can be calculated according to the binomial distribution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mean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𝜇</m:t>
                        </m:r>
                      </m:e>
                      <m:sub>
                        <m:r>
                          <m:rPr>
                            <m:sty m:val="p"/>
                          </m:rPr>
                          <a:rPr lang="en-US" sz="2000">
                            <a:solidFill>
                              <a:srgbClr val="404040"/>
                            </a:solidFill>
                            <a:latin typeface="Cambria Math" panose="02040503050406030204" pitchFamily="18" charset="0"/>
                          </a:rPr>
                          <m:t>x</m:t>
                        </m:r>
                      </m:sub>
                    </m:sSub>
                  </m:oMath>
                </a14:m>
                <a:r>
                  <a:rPr lang="en-US" sz="2000" dirty="0">
                    <a:solidFill>
                      <a:srgbClr val="404040"/>
                    </a:solidFill>
                    <a:latin typeface="Corbel" panose="020B0503020204020204" pitchFamily="34" charset="0"/>
                  </a:rPr>
                  <a:t>, variance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m:rPr>
                            <m:sty m:val="p"/>
                          </m:rPr>
                          <a:rPr lang="en-US" sz="2000">
                            <a:solidFill>
                              <a:srgbClr val="404040"/>
                            </a:solidFill>
                            <a:latin typeface="Cambria Math" panose="02040503050406030204" pitchFamily="18" charset="0"/>
                          </a:rPr>
                          <m:t>x</m:t>
                        </m:r>
                      </m:sub>
                      <m:sup>
                        <m:r>
                          <a:rPr lang="en-US" sz="2000" b="0" i="1" smtClean="0">
                            <a:solidFill>
                              <a:srgbClr val="404040"/>
                            </a:solidFill>
                            <a:latin typeface="Cambria Math" panose="02040503050406030204" pitchFamily="18" charset="0"/>
                          </a:rPr>
                          <m:t>2</m:t>
                        </m:r>
                      </m:sup>
                    </m:sSubSup>
                  </m:oMath>
                </a14:m>
                <a:r>
                  <a:rPr lang="en-US" sz="2000" dirty="0">
                    <a:solidFill>
                      <a:srgbClr val="404040"/>
                    </a:solidFill>
                    <a:latin typeface="Corbel" panose="020B0503020204020204" pitchFamily="34" charset="0"/>
                  </a:rPr>
                  <a:t>, and standard deviation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𝜎</m:t>
                        </m:r>
                      </m:e>
                      <m:sub>
                        <m:r>
                          <a:rPr lang="en-US" sz="2000" b="0" i="1" smtClean="0">
                            <a:solidFill>
                              <a:srgbClr val="404040"/>
                            </a:solidFill>
                            <a:latin typeface="Cambria Math" panose="02040503050406030204" pitchFamily="18" charset="0"/>
                          </a:rPr>
                          <m:t>𝑥</m:t>
                        </m:r>
                      </m:sub>
                    </m:sSub>
                  </m:oMath>
                </a14:m>
                <a:r>
                  <a:rPr lang="en-US" sz="2000" dirty="0">
                    <a:solidFill>
                      <a:srgbClr val="404040"/>
                    </a:solidFill>
                    <a:latin typeface="Corbel" panose="020B0503020204020204" pitchFamily="34" charset="0"/>
                  </a:rPr>
                  <a:t> of </a:t>
                </a:r>
                <a14:m>
                  <m:oMath xmlns:m="http://schemas.openxmlformats.org/officeDocument/2006/math">
                    <m:r>
                      <a:rPr lang="en-US" sz="2000" i="1">
                        <a:solidFill>
                          <a:srgbClr val="404040"/>
                        </a:solidFill>
                        <a:latin typeface="Cambria Math" panose="02040503050406030204" pitchFamily="18" charset="0"/>
                      </a:rPr>
                      <m:t>𝑋</m:t>
                    </m:r>
                  </m:oMath>
                </a14:m>
                <a:r>
                  <a:rPr lang="en-US" sz="2000" dirty="0">
                    <a:solidFill>
                      <a:srgbClr val="404040"/>
                    </a:solidFill>
                    <a:latin typeface="Corbel" panose="020B0503020204020204" pitchFamily="34" charset="0"/>
                  </a:rPr>
                  <a:t>?</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𝜇</m:t>
                        </m:r>
                      </m:e>
                      <m:sub>
                        <m:r>
                          <m:rPr>
                            <m:sty m:val="p"/>
                          </m:rPr>
                          <a:rPr lang="en-US" sz="2000">
                            <a:solidFill>
                              <a:srgbClr val="404040"/>
                            </a:solidFill>
                            <a:latin typeface="Cambria Math" panose="02040503050406030204" pitchFamily="18" charset="0"/>
                          </a:rPr>
                          <m:t>x</m:t>
                        </m:r>
                      </m:sub>
                    </m:sSub>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9018070" cy="4401205"/>
              </a:xfrm>
              <a:prstGeom prst="rect">
                <a:avLst/>
              </a:prstGeom>
              <a:blipFill>
                <a:blip r:embed="rId7"/>
                <a:stretch>
                  <a:fillRect l="-609" t="-69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8009773-9088-4258-9F37-664EBB530EBB}"/>
              </a:ext>
            </a:extLst>
          </p:cNvPr>
          <p:cNvPicPr>
            <a:picLocks noChangeAspect="1"/>
          </p:cNvPicPr>
          <p:nvPr/>
        </p:nvPicPr>
        <p:blipFill>
          <a:blip r:embed="rId8"/>
          <a:stretch>
            <a:fillRect/>
          </a:stretch>
        </p:blipFill>
        <p:spPr>
          <a:xfrm>
            <a:off x="1224408" y="2990383"/>
            <a:ext cx="7886700" cy="723900"/>
          </a:xfrm>
          <a:prstGeom prst="rect">
            <a:avLst/>
          </a:prstGeom>
        </p:spPr>
      </p:pic>
      <p:pic>
        <p:nvPicPr>
          <p:cNvPr id="4" name="Picture 3">
            <a:extLst>
              <a:ext uri="{FF2B5EF4-FFF2-40B4-BE49-F238E27FC236}">
                <a16:creationId xmlns:a16="http://schemas.microsoft.com/office/drawing/2014/main" id="{00D18C3B-820A-4F3B-8E5A-ACEB20E8991B}"/>
              </a:ext>
            </a:extLst>
          </p:cNvPr>
          <p:cNvPicPr>
            <a:picLocks noChangeAspect="1"/>
          </p:cNvPicPr>
          <p:nvPr/>
        </p:nvPicPr>
        <p:blipFill>
          <a:blip r:embed="rId9"/>
          <a:stretch>
            <a:fillRect/>
          </a:stretch>
        </p:blipFill>
        <p:spPr>
          <a:xfrm>
            <a:off x="1169693" y="5172044"/>
            <a:ext cx="7648775" cy="1441838"/>
          </a:xfrm>
          <a:prstGeom prst="rect">
            <a:avLst/>
          </a:prstGeom>
        </p:spPr>
      </p:pic>
    </p:spTree>
    <p:extLst>
      <p:ext uri="{BB962C8B-B14F-4D97-AF65-F5344CB8AC3E}">
        <p14:creationId xmlns:p14="http://schemas.microsoft.com/office/powerpoint/2010/main" val="20709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901807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For variance, we first calculate </a:t>
                </a:r>
                <a14:m>
                  <m:oMath xmlns:m="http://schemas.openxmlformats.org/officeDocument/2006/math">
                    <m:r>
                      <m:rPr>
                        <m:sty m:val="p"/>
                      </m:rPr>
                      <a:rPr lang="en-US" sz="2000" b="0" i="0" smtClean="0">
                        <a:solidFill>
                          <a:srgbClr val="404040"/>
                        </a:solidFill>
                        <a:latin typeface="Cambria Math" panose="02040503050406030204" pitchFamily="18" charset="0"/>
                      </a:rPr>
                      <m:t>E</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𝑋</m:t>
                            </m:r>
                          </m:e>
                          <m:sup>
                            <m:r>
                              <a:rPr lang="en-US" sz="2000" b="0" i="1" smtClean="0">
                                <a:solidFill>
                                  <a:srgbClr val="404040"/>
                                </a:solidFill>
                                <a:latin typeface="Cambria Math" panose="02040503050406030204" pitchFamily="18" charset="0"/>
                              </a:rPr>
                              <m:t>2</m:t>
                            </m:r>
                          </m:sup>
                        </m:sSup>
                      </m:e>
                    </m:d>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Then, we calculate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m:rPr>
                            <m:sty m:val="p"/>
                          </m:rPr>
                          <a:rPr lang="en-US" sz="2000" b="0" i="0" smtClean="0">
                            <a:solidFill>
                              <a:srgbClr val="404040"/>
                            </a:solidFill>
                            <a:latin typeface="Cambria Math" panose="02040503050406030204" pitchFamily="18" charset="0"/>
                          </a:rPr>
                          <m:t>x</m:t>
                        </m:r>
                      </m:sub>
                      <m:sup>
                        <m:r>
                          <a:rPr lang="en-US" sz="2000" b="0" i="0" smtClean="0">
                            <a:solidFill>
                              <a:srgbClr val="404040"/>
                            </a:solidFill>
                            <a:latin typeface="Cambria Math" panose="02040503050406030204" pitchFamily="18" charset="0"/>
                          </a:rPr>
                          <m:t>2</m:t>
                        </m:r>
                      </m:sup>
                    </m:sSubSup>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Var</m:t>
                    </m:r>
                    <m:d>
                      <m:dPr>
                        <m:begChr m:val="["/>
                        <m:endChr m:val="]"/>
                        <m:ctrlPr>
                          <a:rPr lang="en-US" sz="2000" b="0" i="1" smtClean="0">
                            <a:solidFill>
                              <a:srgbClr val="404040"/>
                            </a:solidFill>
                            <a:latin typeface="Cambria Math" panose="02040503050406030204" pitchFamily="18" charset="0"/>
                          </a:rPr>
                        </m:ctrlPr>
                      </m:dPr>
                      <m:e>
                        <m:r>
                          <m:rPr>
                            <m:sty m:val="p"/>
                          </m:rPr>
                          <a:rPr lang="en-US" sz="2000" b="0" i="0" smtClean="0">
                            <a:solidFill>
                              <a:srgbClr val="404040"/>
                            </a:solidFill>
                            <a:latin typeface="Cambria Math" panose="02040503050406030204" pitchFamily="18" charset="0"/>
                          </a:rPr>
                          <m:t>X</m:t>
                        </m:r>
                      </m:e>
                    </m:d>
                    <m:r>
                      <a:rPr lang="en-US" sz="2000" b="0" i="0" smtClean="0">
                        <a:solidFill>
                          <a:srgbClr val="404040"/>
                        </a:solidFill>
                        <a:latin typeface="Cambria Math" panose="02040503050406030204" pitchFamily="18" charset="0"/>
                      </a:rPr>
                      <m:t>=</m:t>
                    </m:r>
                    <m:r>
                      <m:rPr>
                        <m:sty m:val="p"/>
                      </m:rPr>
                      <a:rPr lang="en-US" sz="2000">
                        <a:solidFill>
                          <a:srgbClr val="404040"/>
                        </a:solidFill>
                        <a:latin typeface="Cambria Math" panose="02040503050406030204" pitchFamily="18" charset="0"/>
                      </a:rPr>
                      <m:t>E</m:t>
                    </m:r>
                    <m:d>
                      <m:dPr>
                        <m:begChr m:val="["/>
                        <m:endChr m:val="]"/>
                        <m:ctrlPr>
                          <a:rPr lang="en-US" sz="2000" i="1">
                            <a:solidFill>
                              <a:srgbClr val="404040"/>
                            </a:solidFill>
                            <a:latin typeface="Cambria Math" panose="02040503050406030204" pitchFamily="18" charset="0"/>
                          </a:rPr>
                        </m:ctrlPr>
                      </m:dPr>
                      <m:e>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𝑋</m:t>
                            </m:r>
                          </m:e>
                          <m:sup>
                            <m:r>
                              <a:rPr lang="en-US" sz="2000" i="1">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TossingCoin.xlsx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1</a:t>
                </a:r>
                <a:r>
                  <a:rPr lang="en-US" sz="2000" dirty="0">
                    <a:solidFill>
                      <a:srgbClr val="404040"/>
                    </a:solidFill>
                    <a:latin typeface="Corbel" panose="020B0503020204020204" pitchFamily="34" charset="0"/>
                  </a:rPr>
                  <a:t> 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mean, variance, and standard deviation in Excel</a:t>
                </a: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9018070" cy="4708981"/>
              </a:xfrm>
              <a:prstGeom prst="rect">
                <a:avLst/>
              </a:prstGeom>
              <a:blipFill>
                <a:blip r:embed="rId7"/>
                <a:stretch>
                  <a:fillRect l="-609" t="-647" b="-129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F35C79F-C1BB-4B6E-917C-1D6C81755609}"/>
              </a:ext>
            </a:extLst>
          </p:cNvPr>
          <p:cNvPicPr>
            <a:picLocks noChangeAspect="1"/>
          </p:cNvPicPr>
          <p:nvPr/>
        </p:nvPicPr>
        <p:blipFill>
          <a:blip r:embed="rId8"/>
          <a:stretch>
            <a:fillRect/>
          </a:stretch>
        </p:blipFill>
        <p:spPr>
          <a:xfrm>
            <a:off x="1116508" y="2392949"/>
            <a:ext cx="8667750" cy="1571625"/>
          </a:xfrm>
          <a:prstGeom prst="rect">
            <a:avLst/>
          </a:prstGeom>
        </p:spPr>
      </p:pic>
      <p:pic>
        <p:nvPicPr>
          <p:cNvPr id="7" name="Picture 6">
            <a:extLst>
              <a:ext uri="{FF2B5EF4-FFF2-40B4-BE49-F238E27FC236}">
                <a16:creationId xmlns:a16="http://schemas.microsoft.com/office/drawing/2014/main" id="{0258EA2F-2DCD-4AE5-BB15-39E233AF3935}"/>
              </a:ext>
            </a:extLst>
          </p:cNvPr>
          <p:cNvPicPr>
            <a:picLocks noChangeAspect="1"/>
          </p:cNvPicPr>
          <p:nvPr/>
        </p:nvPicPr>
        <p:blipFill>
          <a:blip r:embed="rId9"/>
          <a:stretch>
            <a:fillRect/>
          </a:stretch>
        </p:blipFill>
        <p:spPr>
          <a:xfrm>
            <a:off x="1199948" y="4461164"/>
            <a:ext cx="5715000" cy="847725"/>
          </a:xfrm>
          <a:prstGeom prst="rect">
            <a:avLst/>
          </a:prstGeom>
        </p:spPr>
      </p:pic>
    </p:spTree>
    <p:extLst>
      <p:ext uri="{BB962C8B-B14F-4D97-AF65-F5344CB8AC3E}">
        <p14:creationId xmlns:p14="http://schemas.microsoft.com/office/powerpoint/2010/main" val="376399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370621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Use </a:t>
                </a:r>
                <a:r>
                  <a:rPr lang="en-US" sz="2000" dirty="0">
                    <a:solidFill>
                      <a:srgbClr val="A71B86"/>
                    </a:solidFill>
                    <a:latin typeface="Corbel" panose="020B0503020204020204" pitchFamily="34" charset="0"/>
                  </a:rPr>
                  <a:t>BINOM.DIST()</a:t>
                </a:r>
                <a:r>
                  <a:rPr lang="en-US" sz="2000" dirty="0">
                    <a:solidFill>
                      <a:srgbClr val="404040"/>
                    </a:solidFill>
                    <a:latin typeface="Corbel" panose="020B0503020204020204" pitchFamily="34" charset="0"/>
                  </a:rPr>
                  <a:t> to find individual probabilities for each value of </a:t>
                </a:r>
                <a:r>
                  <a:rPr lang="en-US" sz="2000" i="1" dirty="0">
                    <a:solidFill>
                      <a:srgbClr val="404040"/>
                    </a:solidFill>
                    <a:latin typeface="Corbel" panose="020B0503020204020204" pitchFamily="34" charset="0"/>
                  </a:rPr>
                  <a:t>X</a:t>
                </a: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Check sum of probabilities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Notice equivalent ways to calculate variance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a:rPr lang="en-US" sz="2000" b="0" i="1" smtClean="0">
                            <a:solidFill>
                              <a:srgbClr val="404040"/>
                            </a:solidFill>
                            <a:latin typeface="Cambria Math" panose="02040503050406030204" pitchFamily="18" charset="0"/>
                          </a:rPr>
                          <m:t>𝑥</m:t>
                        </m:r>
                      </m:sub>
                      <m:sup>
                        <m:r>
                          <a:rPr lang="en-US" sz="2000" b="0" i="1" smtClean="0">
                            <a:solidFill>
                              <a:srgbClr val="404040"/>
                            </a:solidFill>
                            <a:latin typeface="Cambria Math" panose="02040503050406030204" pitchFamily="18" charset="0"/>
                          </a:rPr>
                          <m:t>2</m:t>
                        </m:r>
                      </m:sup>
                    </m:sSubSup>
                  </m:oMath>
                </a14:m>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3706211" cy="3170099"/>
              </a:xfrm>
              <a:prstGeom prst="rect">
                <a:avLst/>
              </a:prstGeom>
              <a:blipFill>
                <a:blip r:embed="rId7"/>
                <a:stretch>
                  <a:fillRect l="-1480" t="-96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1CC1106-32EB-41CA-8056-3523BC9F5006}"/>
              </a:ext>
            </a:extLst>
          </p:cNvPr>
          <p:cNvPicPr>
            <a:picLocks noChangeAspect="1"/>
          </p:cNvPicPr>
          <p:nvPr/>
        </p:nvPicPr>
        <p:blipFill>
          <a:blip r:embed="rId8"/>
          <a:stretch>
            <a:fillRect/>
          </a:stretch>
        </p:blipFill>
        <p:spPr>
          <a:xfrm>
            <a:off x="4640372" y="2027867"/>
            <a:ext cx="5143804" cy="472230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14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a:solidFill>
                      <a:srgbClr val="A71B86"/>
                    </a:solidFill>
                    <a:latin typeface="Corbel" panose="020B0503020204020204" pitchFamily="34" charset="0"/>
                  </a:rPr>
                  <a:t>probability density function </a:t>
                </a:r>
                <a:r>
                  <a:rPr lang="en-US" sz="2000" dirty="0">
                    <a:solidFill>
                      <a:srgbClr val="404040"/>
                    </a:solidFill>
                    <a:latin typeface="Corbel" panose="020B0503020204020204" pitchFamily="34" charset="0"/>
                  </a:rPr>
                  <a:t>f</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pdf</a:t>
                </a:r>
                <a:r>
                  <a:rPr lang="en-US" sz="2000" dirty="0">
                    <a:solidFill>
                      <a:srgbClr val="404040"/>
                    </a:solidFill>
                    <a:latin typeface="Corbel" panose="020B0503020204020204" pitchFamily="34" charset="0"/>
                  </a:rPr>
                  <a:t>) is a function that assigns a weight to every possible value  of a continuous random variable such that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It is important to note that </a:t>
                </a:r>
                <a:r>
                  <a:rPr lang="en-US" sz="2000" i="1" dirty="0">
                    <a:solidFill>
                      <a:srgbClr val="404040"/>
                    </a:solidFill>
                    <a:latin typeface="Corbel" panose="020B0503020204020204" pitchFamily="34" charset="0"/>
                  </a:rPr>
                  <a:t>f</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oMath>
                </a14:m>
                <a:r>
                  <a:rPr lang="en-US" sz="2000" i="1" dirty="0">
                    <a:solidFill>
                      <a:srgbClr val="404040"/>
                    </a:solidFill>
                    <a:latin typeface="Corbel" panose="020B0503020204020204" pitchFamily="34" charset="0"/>
                  </a:rPr>
                  <a:t>  </a:t>
                </a:r>
                <a:r>
                  <a:rPr lang="en-US" sz="2000" dirty="0">
                    <a:solidFill>
                      <a:srgbClr val="404040"/>
                    </a:solidFill>
                    <a:latin typeface="Corbel" panose="020B0503020204020204" pitchFamily="34" charset="0"/>
                  </a:rPr>
                  <a:t>is not a probability and can take values greater than 1</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find probability </a:t>
                </a:r>
                <a14:m>
                  <m:oMath xmlns:m="http://schemas.openxmlformats.org/officeDocument/2006/math">
                    <m:r>
                      <m:rPr>
                        <m:sty m:val="p"/>
                      </m:rPr>
                      <a:rPr lang="en-US" sz="2000" b="0" i="0" smtClean="0">
                        <a:solidFill>
                          <a:srgbClr val="404040"/>
                        </a:solidFill>
                        <a:latin typeface="Cambria Math" panose="02040503050406030204" pitchFamily="18" charset="0"/>
                      </a:rPr>
                      <m:t>P</m:t>
                    </m:r>
                    <m:d>
                      <m:dPr>
                        <m:ctrlPr>
                          <a:rPr lang="en-US" sz="2000" b="0" i="1" smtClean="0">
                            <a:solidFill>
                              <a:srgbClr val="404040"/>
                            </a:solidFill>
                            <a:latin typeface="Cambria Math" panose="02040503050406030204" pitchFamily="18" charset="0"/>
                          </a:rPr>
                        </m:ctrlPr>
                      </m:dPr>
                      <m:e>
                        <m:r>
                          <m:rPr>
                            <m:sty m:val="p"/>
                          </m:rPr>
                          <a:rPr lang="en-US" sz="2000" b="0" i="0" smtClean="0">
                            <a:solidFill>
                              <a:srgbClr val="404040"/>
                            </a:solidFill>
                            <a:latin typeface="Cambria Math" panose="02040503050406030204" pitchFamily="18" charset="0"/>
                          </a:rPr>
                          <m:t>X</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𝐵</m:t>
                        </m:r>
                      </m:e>
                    </m:d>
                  </m:oMath>
                </a14:m>
                <a:r>
                  <a:rPr lang="en-US" sz="2000" dirty="0">
                    <a:solidFill>
                      <a:srgbClr val="404040"/>
                    </a:solidFill>
                    <a:latin typeface="Corbel" panose="020B0503020204020204" pitchFamily="34" charset="0"/>
                  </a:rPr>
                  <a:t>, we calculate the following integral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Since there are an uncountable number of possible values, </a:t>
                </a:r>
                <a14:m>
                  <m:oMath xmlns:m="http://schemas.openxmlformats.org/officeDocument/2006/math">
                    <m:r>
                      <m:rPr>
                        <m:sty m:val="p"/>
                      </m:rPr>
                      <a:rPr lang="en-US" sz="2000">
                        <a:solidFill>
                          <a:srgbClr val="404040"/>
                        </a:solidFill>
                        <a:latin typeface="Cambria Math" panose="02040503050406030204" pitchFamily="18" charset="0"/>
                      </a:rPr>
                      <m:t>P</m:t>
                    </m:r>
                    <m:d>
                      <m:dPr>
                        <m:ctrlPr>
                          <a:rPr lang="en-US" sz="2000" i="1">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=0  ∀</m:t>
                    </m:r>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401205"/>
              </a:xfrm>
              <a:prstGeom prst="rect">
                <a:avLst/>
              </a:prstGeom>
              <a:blipFill>
                <a:blip r:embed="rId3"/>
                <a:stretch>
                  <a:fillRect l="-609" t="-693" b="-152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Continuous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DA8934A9-D276-4859-B8A3-05604E6F0135}"/>
              </a:ext>
            </a:extLst>
          </p:cNvPr>
          <p:cNvPicPr>
            <a:picLocks noChangeAspect="1"/>
          </p:cNvPicPr>
          <p:nvPr/>
        </p:nvPicPr>
        <p:blipFill>
          <a:blip r:embed="rId8"/>
          <a:stretch>
            <a:fillRect/>
          </a:stretch>
        </p:blipFill>
        <p:spPr>
          <a:xfrm>
            <a:off x="1160083" y="2670334"/>
            <a:ext cx="2066925" cy="790575"/>
          </a:xfrm>
          <a:prstGeom prst="rect">
            <a:avLst/>
          </a:prstGeom>
        </p:spPr>
      </p:pic>
      <p:pic>
        <p:nvPicPr>
          <p:cNvPr id="4" name="Picture 3">
            <a:extLst>
              <a:ext uri="{FF2B5EF4-FFF2-40B4-BE49-F238E27FC236}">
                <a16:creationId xmlns:a16="http://schemas.microsoft.com/office/drawing/2014/main" id="{05493650-ADAF-4BA5-96C6-F2E5E7928D49}"/>
              </a:ext>
            </a:extLst>
          </p:cNvPr>
          <p:cNvPicPr>
            <a:picLocks noChangeAspect="1"/>
          </p:cNvPicPr>
          <p:nvPr/>
        </p:nvPicPr>
        <p:blipFill>
          <a:blip r:embed="rId9"/>
          <a:stretch>
            <a:fillRect/>
          </a:stretch>
        </p:blipFill>
        <p:spPr>
          <a:xfrm>
            <a:off x="1160083" y="5011758"/>
            <a:ext cx="3000375" cy="828675"/>
          </a:xfrm>
          <a:prstGeom prst="rect">
            <a:avLst/>
          </a:prstGeom>
        </p:spPr>
      </p:pic>
    </p:spTree>
    <p:extLst>
      <p:ext uri="{BB962C8B-B14F-4D97-AF65-F5344CB8AC3E}">
        <p14:creationId xmlns:p14="http://schemas.microsoft.com/office/powerpoint/2010/main" val="358890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Lifetime of a light bulb ( measured in years) is a continuous random variable having density </a:t>
                </a:r>
                <a14:m>
                  <m:oMath xmlns:m="http://schemas.openxmlformats.org/officeDocument/2006/math">
                    <m:r>
                      <a:rPr lang="en-US" sz="2000" b="0" i="1" smtClean="0">
                        <a:solidFill>
                          <a:srgbClr val="404040"/>
                        </a:solidFill>
                        <a:latin typeface="Cambria Math" panose="02040503050406030204" pitchFamily="18" charset="0"/>
                      </a:rPr>
                      <m:t>𝑓</m:t>
                    </m:r>
                    <m:d>
                      <m:dPr>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𝑒</m:t>
                        </m:r>
                      </m:e>
                      <m:sup>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sup>
                    </m:sSup>
                  </m:oMath>
                </a14:m>
                <a:r>
                  <a:rPr lang="en-US" sz="2000" dirty="0">
                    <a:solidFill>
                      <a:srgbClr val="404040"/>
                    </a:solidFill>
                    <a:latin typeface="Corbel" panose="020B0503020204020204" pitchFamily="34" charset="0"/>
                  </a:rPr>
                  <a:t>  for </a:t>
                </a:r>
                <a14:m>
                  <m:oMath xmlns:m="http://schemas.openxmlformats.org/officeDocument/2006/math">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a random light bulb will burn out during the first month of use?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𝑙𝑖𝑓𝑒</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𝑜𝑓</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𝑙𝑖𝑔h𝑡</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𝑏𝑢𝑙𝑏</m:t>
                    </m:r>
                  </m:oMath>
                </a14:m>
                <a:r>
                  <a:rPr lang="en-US" sz="2000" dirty="0">
                    <a:solidFill>
                      <a:srgbClr val="404040"/>
                    </a:solidFill>
                    <a:latin typeface="Corbel" panose="020B0503020204020204" pitchFamily="34" charset="0"/>
                  </a:rPr>
                  <a:t> and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probability</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3170099"/>
              </a:xfrm>
              <a:prstGeom prst="rect">
                <a:avLst/>
              </a:prstGeom>
              <a:blipFill>
                <a:blip r:embed="rId3"/>
                <a:stretch>
                  <a:fillRect l="-609" t="-960" r="-40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Light Bulb Lifespan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0CB3442A-040C-4804-B1AC-8575D49D0EF4}"/>
              </a:ext>
            </a:extLst>
          </p:cNvPr>
          <p:cNvPicPr>
            <a:picLocks noChangeAspect="1"/>
          </p:cNvPicPr>
          <p:nvPr/>
        </p:nvPicPr>
        <p:blipFill>
          <a:blip r:embed="rId8"/>
          <a:stretch>
            <a:fillRect/>
          </a:stretch>
        </p:blipFill>
        <p:spPr>
          <a:xfrm>
            <a:off x="1144208" y="4742377"/>
            <a:ext cx="3097592" cy="2115623"/>
          </a:xfrm>
          <a:prstGeom prst="rect">
            <a:avLst/>
          </a:prstGeom>
        </p:spPr>
      </p:pic>
    </p:spTree>
    <p:extLst>
      <p:ext uri="{BB962C8B-B14F-4D97-AF65-F5344CB8AC3E}">
        <p14:creationId xmlns:p14="http://schemas.microsoft.com/office/powerpoint/2010/main" val="212455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20217</TotalTime>
  <Words>1260</Words>
  <Application>Microsoft Office PowerPoint</Application>
  <PresentationFormat>Widescreen</PresentationFormat>
  <Paragraphs>202</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Bodoni MT</vt:lpstr>
      <vt:lpstr>Calibri</vt:lpstr>
      <vt:lpstr>Calibri Light</vt:lpstr>
      <vt:lpstr>Cambria Math</vt:lpstr>
      <vt:lpstr>Corbel</vt:lpstr>
      <vt:lpstr>Rockwell</vt:lpstr>
      <vt:lpstr>Office Theme</vt:lpstr>
      <vt:lpstr>Lecture 29 </vt:lpstr>
      <vt:lpstr>Discrete Random Variable</vt:lpstr>
      <vt:lpstr>Discrete Random Variable</vt:lpstr>
      <vt:lpstr>Discrete Random Variable</vt:lpstr>
      <vt:lpstr>Ex: Tossing Coin</vt:lpstr>
      <vt:lpstr>Ex: Tossing Coin</vt:lpstr>
      <vt:lpstr>Ex: Tossing Coin</vt:lpstr>
      <vt:lpstr>Continuous Random Variable</vt:lpstr>
      <vt:lpstr>Ex: Light Bulb Lifespan</vt:lpstr>
      <vt:lpstr>Ex: Waiting Time</vt:lpstr>
      <vt:lpstr>Ex: Waiting Time</vt:lpstr>
      <vt:lpstr>Normal Distribution</vt:lpstr>
      <vt:lpstr>Normal Distribution</vt:lpstr>
      <vt:lpstr>Normal Distribution</vt:lpstr>
      <vt:lpstr>Ex: Carpet Store</vt:lpstr>
      <vt:lpstr>Ex: Carpet Store</vt:lpstr>
      <vt:lpstr>Sample Statistics</vt:lpstr>
      <vt:lpstr>Sample Statistics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Super Mario</cp:lastModifiedBy>
  <cp:revision>1028</cp:revision>
  <dcterms:created xsi:type="dcterms:W3CDTF">2020-01-09T19:32:24Z</dcterms:created>
  <dcterms:modified xsi:type="dcterms:W3CDTF">2020-04-13T02:02:49Z</dcterms:modified>
</cp:coreProperties>
</file>