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3" r:id="rId4"/>
    <p:sldId id="274" r:id="rId5"/>
    <p:sldId id="276" r:id="rId6"/>
    <p:sldId id="275" r:id="rId7"/>
    <p:sldId id="277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80" r:id="rId17"/>
    <p:sldId id="281" r:id="rId18"/>
    <p:sldId id="282" r:id="rId19"/>
    <p:sldId id="27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>
        <p:scale>
          <a:sx n="68" d="100"/>
          <a:sy n="68" d="100"/>
        </p:scale>
        <p:origin x="17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jpg"/><Relationship Id="rId7" Type="http://schemas.openxmlformats.org/officeDocument/2006/relationships/image" Target="../media/image43.sv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41.gif"/><Relationship Id="rId9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7499421" y="4099456"/>
            <a:ext cx="1134586" cy="559959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33477A-D659-4EB0-84A6-4A46F42FB625}"/>
              </a:ext>
            </a:extLst>
          </p:cNvPr>
          <p:cNvSpPr txBox="1"/>
          <p:nvPr/>
        </p:nvSpPr>
        <p:spPr>
          <a:xfrm>
            <a:off x="7515255" y="4626114"/>
            <a:ext cx="118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374134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8637961" y="4130661"/>
            <a:ext cx="1134586" cy="2888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FBB67-1D70-4F63-9FF5-B9469AFD19F8}"/>
              </a:ext>
            </a:extLst>
          </p:cNvPr>
          <p:cNvSpPr/>
          <p:nvPr/>
        </p:nvSpPr>
        <p:spPr>
          <a:xfrm>
            <a:off x="8634863" y="4402801"/>
            <a:ext cx="1134586" cy="288883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1F7584-0DA0-45F2-A75C-75C1E3503B11}"/>
              </a:ext>
            </a:extLst>
          </p:cNvPr>
          <p:cNvSpPr txBox="1"/>
          <p:nvPr/>
        </p:nvSpPr>
        <p:spPr>
          <a:xfrm>
            <a:off x="7572514" y="3520887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Labor Waste: F6-D6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1FE54-FBEF-4CF4-99E9-51F0C938FBDA}"/>
              </a:ext>
            </a:extLst>
          </p:cNvPr>
          <p:cNvSpPr txBox="1"/>
          <p:nvPr/>
        </p:nvSpPr>
        <p:spPr>
          <a:xfrm>
            <a:off x="7741715" y="4671750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Clay Waste: F6-D6</a:t>
            </a:r>
          </a:p>
        </p:txBody>
      </p:sp>
    </p:spTree>
    <p:extLst>
      <p:ext uri="{BB962C8B-B14F-4D97-AF65-F5344CB8AC3E}">
        <p14:creationId xmlns:p14="http://schemas.microsoft.com/office/powerpoint/2010/main" val="21451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and then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by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Analyze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Observe window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AAA88-B620-44B7-AA1B-0F13856BA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845" y="2767110"/>
            <a:ext cx="3961460" cy="378461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Cell you are trying to optimize with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Maximize or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Choose your decision variables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572508-1C0D-4493-A08B-0B2C9A55E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139" y="2736866"/>
            <a:ext cx="7886700" cy="4953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E1BF5-3574-4484-AFA4-CD80AFC00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139" y="4856561"/>
            <a:ext cx="6257925" cy="8667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5B52E-C361-460C-AA0D-3856F4526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0897" y="3750528"/>
            <a:ext cx="2771775" cy="3905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29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467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your constraints using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 can type or click to select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You will see your constraints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Subject to the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Notice box for nonnegativity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369923-F365-4C8D-9EE9-46E5604B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42" y="5323053"/>
            <a:ext cx="8495048" cy="7856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279A9-2A46-4665-9EF3-ED8E2FBBE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881" y="1986734"/>
            <a:ext cx="4310309" cy="310634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9B3D8A-1CDE-4EC3-A185-96C5BAFBA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985" y="3931783"/>
            <a:ext cx="3448050" cy="3429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4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8953805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Optimizing with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solution can be found in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D9A0B-C922-41BD-8F35-64BEF9F62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988" y="2665352"/>
            <a:ext cx="1990725" cy="6477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CA097-90E2-432D-8D87-8730B9553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291" y="4583517"/>
            <a:ext cx="3050403" cy="1181101"/>
          </a:xfrm>
          <a:prstGeom prst="rect">
            <a:avLst/>
          </a:prstGeom>
          <a:ln w="38100">
            <a:solidFill>
              <a:srgbClr val="11B29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ABCB50-203D-443D-92CE-11E588CC7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0896" y="5435341"/>
            <a:ext cx="3152775" cy="11811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5D22BC4F-23BD-42ED-B519-80B145F1ADCE}"/>
              </a:ext>
            </a:extLst>
          </p:cNvPr>
          <p:cNvSpPr/>
          <p:nvPr/>
        </p:nvSpPr>
        <p:spPr>
          <a:xfrm flipV="1">
            <a:off x="5021163" y="4802342"/>
            <a:ext cx="3050403" cy="499620"/>
          </a:xfrm>
          <a:prstGeom prst="bentUpArrow">
            <a:avLst/>
          </a:prstGeom>
          <a:solidFill>
            <a:srgbClr val="A71B86"/>
          </a:solidFill>
          <a:ln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Annabelle Sizemore has a massive amount of money (AKA stacks) from numerous sources that she needs to do something with (AKA make it rain)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After researching the market, she has decided to split her money to 2 places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S&amp;P index fund from Shield Securities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Internet stock fund from Madison Funds, Inc.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should Annabelle split her money in these two funds?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𝐼𝑛𝑡𝑒𝑟𝑛𝑒𝑡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𝐼𝑛𝑑𝑒𝑥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𝑆h𝑎𝑟𝑒𝑠</m:t>
                    </m:r>
                  </m:oMath>
                </a14:m>
                <a:endParaRPr lang="en-US" sz="2000" b="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𝐼𝑛𝑡𝑒𝑟𝑛𝑒𝑡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𝐹𝑢𝑛𝑑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𝑆h𝑎𝑟𝑒𝑠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401205"/>
              </a:xfrm>
              <a:prstGeom prst="rect">
                <a:avLst/>
              </a:prstGeom>
              <a:blipFill>
                <a:blip r:embed="rId5"/>
                <a:stretch>
                  <a:fillRect l="-539" t="-693" r="-1077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32736"/>
                <a:ext cx="9048941" cy="4847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Average annual return over the last 3 years for the S&amp;P index fund was 17% and 28% for the internet stock fund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return on her investment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=0.17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+0.28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Price per share of S&amp;P index fund is $175 and $208 for internet stock fund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Objective function: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=0.17(175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)+0.28(208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Must invest nonnegative amounts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&amp;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≥0  &amp;  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 has $120,000 to invest: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≤120,000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208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≤120,000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11B29F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The proportion of the dollar amount she invests in the index fund relative to the internet fund should be at least one-third: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≥1/3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3(175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208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Amount invested in index fund no more than twice the amount invested in the internet fund: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175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−2(20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11B29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32736"/>
                <a:ext cx="9048941" cy="4847417"/>
              </a:xfrm>
              <a:prstGeom prst="rect">
                <a:avLst/>
              </a:prstGeom>
              <a:blipFill>
                <a:blip r:embed="rId5"/>
                <a:stretch>
                  <a:fillRect l="-539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7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3273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linear program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74B05-B475-4378-812D-7468E9822767}"/>
                  </a:ext>
                </a:extLst>
              </p:cNvPr>
              <p:cNvSpPr txBox="1"/>
              <p:nvPr/>
            </p:nvSpPr>
            <p:spPr>
              <a:xfrm>
                <a:off x="1193390" y="2426129"/>
                <a:ext cx="40198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.17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+0.28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≤120,000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74B05-B475-4378-812D-7468E982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26129"/>
                <a:ext cx="4019878" cy="1938992"/>
              </a:xfrm>
              <a:prstGeom prst="rect">
                <a:avLst/>
              </a:prstGeom>
              <a:blipFill>
                <a:blip r:embed="rId7"/>
                <a:stretch>
                  <a:fillRect l="-1669" t="-1887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017F7-B39E-48B6-98AA-991770965A4C}"/>
                  </a:ext>
                </a:extLst>
              </p:cNvPr>
              <p:cNvSpPr txBox="1"/>
              <p:nvPr/>
            </p:nvSpPr>
            <p:spPr>
              <a:xfrm>
                <a:off x="1193390" y="4525155"/>
                <a:ext cx="51537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0.17(175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)+0.28(208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≤120,000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11B29F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3(175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i="1" dirty="0">
                    <a:solidFill>
                      <a:srgbClr val="11B29F"/>
                    </a:solidFill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175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−2(208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>
                    <a:solidFill>
                      <a:srgbClr val="11B29F"/>
                    </a:solidFill>
                  </a:rPr>
                  <a:t>0</a:t>
                </a:r>
              </a:p>
              <a:p>
                <a:r>
                  <a:rPr lang="en-US" sz="2000" dirty="0">
                    <a:solidFill>
                      <a:srgbClr val="11B29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11B29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11B29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11B29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0017F7-B39E-48B6-98AA-99177096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4525155"/>
                <a:ext cx="5153741" cy="1938992"/>
              </a:xfrm>
              <a:prstGeom prst="rect">
                <a:avLst/>
              </a:prstGeom>
              <a:blipFill>
                <a:blip r:embed="rId8"/>
                <a:stretch>
                  <a:fillRect l="-1302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BF6F6E-E5AA-4240-91D4-DF0015639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1896" y="2236092"/>
            <a:ext cx="3180107" cy="31648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31A130-59C9-4A32-9F11-2C3ECB3A4298}"/>
              </a:ext>
            </a:extLst>
          </p:cNvPr>
          <p:cNvCxnSpPr>
            <a:stCxn id="23" idx="3"/>
          </p:cNvCxnSpPr>
          <p:nvPr/>
        </p:nvCxnSpPr>
        <p:spPr>
          <a:xfrm>
            <a:off x="5213268" y="3395625"/>
            <a:ext cx="1133863" cy="17764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6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Annabelle Invests</a:t>
            </a:r>
            <a:endParaRPr lang="en-US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AnnabelleInvest.xlsx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 to use Excel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Solver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to find the 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$30,000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$90,000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Return is $30,300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blipFill>
                <a:blip r:embed="rId5"/>
                <a:stretch>
                  <a:fillRect l="-539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92C5E-4715-4B64-8AB1-2C30BBBB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3842" y="3225358"/>
            <a:ext cx="4878162" cy="343540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linear program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is no point that satisfies all the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linear program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70099"/>
              </a:xfrm>
              <a:prstGeom prst="rect">
                <a:avLst/>
              </a:prstGeom>
              <a:blipFill>
                <a:blip r:embed="rId4"/>
                <a:stretch>
                  <a:fillRect l="-539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blipFill>
                <a:blip r:embed="rId7"/>
                <a:stretch>
                  <a:fillRect l="-1797" t="-2304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49F472-2244-4E64-A637-489039394A55}"/>
                  </a:ext>
                </a:extLst>
              </p:cNvPr>
              <p:cNvSpPr txBox="1"/>
              <p:nvPr/>
            </p:nvSpPr>
            <p:spPr>
              <a:xfrm>
                <a:off x="1048779" y="5251834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=28&gt;8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49F472-2244-4E64-A637-48903939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79" y="5251834"/>
                <a:ext cx="373112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7B8FF-CB33-455C-9A33-E154E65C162B}"/>
                  </a:ext>
                </a:extLst>
              </p:cNvPr>
              <p:cNvSpPr txBox="1"/>
              <p:nvPr/>
            </p:nvSpPr>
            <p:spPr>
              <a:xfrm>
                <a:off x="1034111" y="5627263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=34&gt;8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7B8FF-CB33-455C-9A33-E154E65C1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11" y="5627263"/>
                <a:ext cx="37311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linear program may have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if there are two or more extreme points along the optimal level curve for the problem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linear program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24,8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&amp; (30,0)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blipFill>
                <a:blip r:embed="rId4"/>
                <a:stretch>
                  <a:fillRect l="-53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335976"/>
                <a:ext cx="3731127" cy="1323439"/>
              </a:xfrm>
              <a:prstGeom prst="rect">
                <a:avLst/>
              </a:prstGeom>
              <a:blipFill>
                <a:blip r:embed="rId7"/>
                <a:stretch>
                  <a:fillRect l="-1797" t="-2304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713575-04D5-4163-ABDC-BCA869A0F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2929" y="3155584"/>
            <a:ext cx="3395990" cy="33038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2C3303-555A-4F9C-A0FA-13C92FC25877}"/>
                  </a:ext>
                </a:extLst>
              </p:cNvPr>
              <p:cNvSpPr txBox="1"/>
              <p:nvPr/>
            </p:nvSpPr>
            <p:spPr>
              <a:xfrm>
                <a:off x="1137517" y="5204289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1200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2C3303-555A-4F9C-A0FA-13C92FC2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17" y="5204289"/>
                <a:ext cx="37311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5D3A73-A8ED-461C-9A9E-1106B27EFD43}"/>
                  </a:ext>
                </a:extLst>
              </p:cNvPr>
              <p:cNvSpPr txBox="1"/>
              <p:nvPr/>
            </p:nvSpPr>
            <p:spPr>
              <a:xfrm>
                <a:off x="1137517" y="5629129"/>
                <a:ext cx="37311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1200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5D3A73-A8ED-461C-9A9E-1106B27E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17" y="5629129"/>
                <a:ext cx="373112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Unbounded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linear program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unbounded</a:t>
            </a:r>
            <a:r>
              <a:rPr lang="en-US" sz="2000" b="1" dirty="0">
                <a:solidFill>
                  <a:srgbClr val="A71B86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the feasible region is not closed and the objective function grows (decreases) indefinitely without bound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infeasible problem where no solution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the two linear programs with identical feasible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Which linear program is unbounded, A or 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/>
              <p:nvPr/>
            </p:nvSpPr>
            <p:spPr>
              <a:xfrm>
                <a:off x="1631542" y="3727854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A)  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3EE6FC-AF2E-472C-AF79-0F931B25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727854"/>
                <a:ext cx="3731127" cy="1631216"/>
              </a:xfrm>
              <a:prstGeom prst="rect">
                <a:avLst/>
              </a:prstGeom>
              <a:blipFill>
                <a:blip r:embed="rId6"/>
                <a:stretch>
                  <a:fillRect l="-1797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4B4B6-1D1D-4244-B6D3-216C875C7243}"/>
                  </a:ext>
                </a:extLst>
              </p:cNvPr>
              <p:cNvSpPr txBox="1"/>
              <p:nvPr/>
            </p:nvSpPr>
            <p:spPr>
              <a:xfrm>
                <a:off x="5331602" y="3703124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B)  Minimize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pPr/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A4B4B6-1D1D-4244-B6D3-216C875C7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602" y="3703124"/>
                <a:ext cx="3731127" cy="1631216"/>
              </a:xfrm>
              <a:prstGeom prst="rect">
                <a:avLst/>
              </a:prstGeom>
              <a:blipFill>
                <a:blip r:embed="rId7"/>
                <a:stretch>
                  <a:fillRect l="-1797" t="-1866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4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Cases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both linear programs, the feasible region is 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maximization linear program is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minimization linear program has a single optimal solution 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61B9A3-0A21-4415-BF69-E763BDC78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937" y="2698184"/>
            <a:ext cx="2707381" cy="271605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4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Majority of linear programs solved using a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Excel’s built-in tool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Solver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capable of handling linear optimization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George Dantzig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Recall: Beaver Creek Pottery Company from Lecture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BeaverCreek.xlsx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Optimal: 24 Bowls and 8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CF603-1031-4FDE-960E-08EE61140ACC}"/>
                  </a:ext>
                </a:extLst>
              </p:cNvPr>
              <p:cNvSpPr txBox="1"/>
              <p:nvPr/>
            </p:nvSpPr>
            <p:spPr>
              <a:xfrm>
                <a:off x="1551842" y="4637798"/>
                <a:ext cx="373112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CF603-1031-4FDE-960E-08EE6114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42" y="4637798"/>
                <a:ext cx="3731127" cy="1631216"/>
              </a:xfrm>
              <a:prstGeom prst="rect">
                <a:avLst/>
              </a:prstGeom>
              <a:blipFill>
                <a:blip r:embed="rId6"/>
                <a:stretch>
                  <a:fillRect l="-1797" t="-2247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2DFA27D-0A92-45A0-8171-65F813608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347" y="4263141"/>
            <a:ext cx="2093345" cy="246641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55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02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773934" y="6083649"/>
            <a:ext cx="3299302" cy="27820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B8BF6-09B5-4A05-90DD-043A33577C09}"/>
              </a:ext>
            </a:extLst>
          </p:cNvPr>
          <p:cNvSpPr txBox="1"/>
          <p:nvPr/>
        </p:nvSpPr>
        <p:spPr>
          <a:xfrm>
            <a:off x="4119573" y="6038086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Function: B4*B*11+C4*B12</a:t>
            </a:r>
          </a:p>
        </p:txBody>
      </p:sp>
    </p:spTree>
    <p:extLst>
      <p:ext uri="{BB962C8B-B14F-4D97-AF65-F5344CB8AC3E}">
        <p14:creationId xmlns:p14="http://schemas.microsoft.com/office/powerpoint/2010/main" val="363032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Computer Solution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Preview of Spreadsheet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5AE64-8750-434B-8A6D-274EFB9F9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5" y="2425395"/>
            <a:ext cx="9018070" cy="393646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0132EB-5BD5-41E4-A7F3-C38451CBEAB1}"/>
              </a:ext>
            </a:extLst>
          </p:cNvPr>
          <p:cNvSpPr/>
          <p:nvPr/>
        </p:nvSpPr>
        <p:spPr>
          <a:xfrm>
            <a:off x="5206837" y="4128242"/>
            <a:ext cx="1134586" cy="265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B8BF6-09B5-4A05-90DD-043A33577C09}"/>
              </a:ext>
            </a:extLst>
          </p:cNvPr>
          <p:cNvSpPr txBox="1"/>
          <p:nvPr/>
        </p:nvSpPr>
        <p:spPr>
          <a:xfrm>
            <a:off x="5195969" y="3532278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Labor Used: B6*B11+C6*B12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1A7E3-6D3F-4EC2-89AA-814D2F0B315B}"/>
              </a:ext>
            </a:extLst>
          </p:cNvPr>
          <p:cNvSpPr/>
          <p:nvPr/>
        </p:nvSpPr>
        <p:spPr>
          <a:xfrm>
            <a:off x="5206837" y="4412010"/>
            <a:ext cx="1134586" cy="26562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2CFDC-63C1-44C5-8338-879CEF2267A8}"/>
              </a:ext>
            </a:extLst>
          </p:cNvPr>
          <p:cNvSpPr txBox="1"/>
          <p:nvPr/>
        </p:nvSpPr>
        <p:spPr>
          <a:xfrm>
            <a:off x="5195969" y="4659415"/>
            <a:ext cx="4393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Clay Used: B7*B11+C7*B12</a:t>
            </a:r>
          </a:p>
        </p:txBody>
      </p:sp>
    </p:spTree>
    <p:extLst>
      <p:ext uri="{BB962C8B-B14F-4D97-AF65-F5344CB8AC3E}">
        <p14:creationId xmlns:p14="http://schemas.microsoft.com/office/powerpoint/2010/main" val="314903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1018</Words>
  <Application>Microsoft Office PowerPoint</Application>
  <PresentationFormat>Widescreen</PresentationFormat>
  <Paragraphs>204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4 </vt:lpstr>
      <vt:lpstr>Special Cases</vt:lpstr>
      <vt:lpstr>Special Cases</vt:lpstr>
      <vt:lpstr>Special Cases</vt:lpstr>
      <vt:lpstr>Special Cases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Computer Solution</vt:lpstr>
      <vt:lpstr>Ex: Annabelle Invests</vt:lpstr>
      <vt:lpstr>Ex: Annabelle Invests</vt:lpstr>
      <vt:lpstr>Ex: Annabelle Invests</vt:lpstr>
      <vt:lpstr>Ex: Annabelle Invests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131</cp:revision>
  <dcterms:created xsi:type="dcterms:W3CDTF">2020-01-09T19:32:24Z</dcterms:created>
  <dcterms:modified xsi:type="dcterms:W3CDTF">2020-01-17T04:59:48Z</dcterms:modified>
</cp:coreProperties>
</file>