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305" r:id="rId3"/>
    <p:sldId id="370" r:id="rId4"/>
    <p:sldId id="372" r:id="rId5"/>
    <p:sldId id="371" r:id="rId6"/>
    <p:sldId id="373" r:id="rId7"/>
    <p:sldId id="375" r:id="rId8"/>
    <p:sldId id="376" r:id="rId9"/>
    <p:sldId id="374" r:id="rId10"/>
    <p:sldId id="377" r:id="rId11"/>
    <p:sldId id="378" r:id="rId12"/>
    <p:sldId id="380" r:id="rId13"/>
    <p:sldId id="381" r:id="rId14"/>
    <p:sldId id="382" r:id="rId15"/>
    <p:sldId id="383" r:id="rId16"/>
    <p:sldId id="384" r:id="rId17"/>
    <p:sldId id="385" r:id="rId18"/>
    <p:sldId id="25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B29F"/>
    <a:srgbClr val="A71B86"/>
    <a:srgbClr val="404040"/>
    <a:srgbClr val="54C3BC"/>
    <a:srgbClr val="F59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04" autoAdjust="0"/>
    <p:restoredTop sz="95874" autoAdjust="0"/>
  </p:normalViewPr>
  <p:slideViewPr>
    <p:cSldViewPr snapToGrid="0">
      <p:cViewPr varScale="1">
        <p:scale>
          <a:sx n="97" d="100"/>
          <a:sy n="97" d="100"/>
        </p:scale>
        <p:origin x="56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7FE51A-BC06-4E6F-B1DA-B477364E598F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8C37F-A19A-4BCE-ACB3-EB59C17BC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25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19356-B574-4A10-9783-DD7A66CC5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97259-5AE4-43E9-BCF5-092FF7174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3AB59-14B1-4386-B63A-1E235DDEE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F74C9-9016-4547-A397-257F83966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98A67-981B-4186-A596-C0D998C0B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1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6CC98-15D8-4740-AC84-FD6CF5C8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B2A5A-A31A-4514-8885-46966C83B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E6BED-67B5-433B-9206-A33321181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F9D53-A56E-4BCE-8CFA-0D670DF0A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F9CE5-D201-41BA-9790-17FB96D17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2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4D5A31-A09A-4D80-AF91-EF8FD19584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6FE67-110F-4CD6-BE04-EB4472826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8B05D-FC04-4E07-8A7B-C46551D4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FD001-EA90-407A-9010-F0FC3D566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C08F7-B0FE-460D-B28A-0001FC104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3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B1BE-513F-4274-8607-FD3F24394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75C0-E73E-4BE2-AD2D-74B6F23B2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EA336-BB59-497E-8B7B-CB676FE1F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A703D-8303-4075-9807-0DC4FC687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56333-13F2-4687-898A-A8F0A0719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3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1ECD-E3A7-46F4-B002-2FF8EADFA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5DDCE-E5CF-46A1-88A5-4F81D08DC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6E854-73F7-456A-AFCD-7D9DF3A67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85536-5F75-4E1A-9C44-1768E6F0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4FD2D-B0E8-4A34-8C3C-0F7769F1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65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E6FCF-3F55-43BB-AAF0-3BE6FAD27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B4DA6-56BF-4C7C-BD07-D6B110702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07351-CEB2-45DB-A633-648DAFBD5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09E16-89F6-464E-B161-E5EE9456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3F46C-E10A-43AF-9F8A-F76F1C553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B2562-0A82-487C-93E1-C829F7274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98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9BF23-A1BF-4392-BD90-0F4D97C40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8DEC2-3D55-46E1-BC92-C41D07BBF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ACD10-9C06-4536-AF69-03451EA7C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129773-80C4-41F6-9154-61E8E12AD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670946-25B3-4794-B4F7-9B152B459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D804B4-6627-4A3A-BF10-332D7EECB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B0C65-FCC4-4545-B264-5B4D2EB1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49DE2E-9727-44D9-AD67-14EACC971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3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12CB1-156E-4211-A6FA-23131FE76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A82378-8B62-4724-8B6A-F1A26A98C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53B46-C5AD-41D2-9B68-5A379985A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1047C1-06B4-4582-8702-14497CEB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5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0F0843-A4F3-4592-B6CF-7F0FEAB2B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FCE84D-8EB3-4431-A3BE-FCF579F1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4AF11-F7E4-46A9-A1D6-C9358AE66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3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BD9C-39F2-4177-80B3-1D848EA1F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99CE3-A86D-4923-B448-E9988F16B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B06F6-5ABD-44BF-B5CC-642760EF6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38DAE-2823-4B5B-A74F-C4E0E3371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46479-8D54-4F48-A354-CB9DF1BFE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4504E-D1C9-4898-BD40-0DA114097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1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0C8C-ECD8-4082-A0FE-37829A79B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8631FE-0DDA-4D7B-8578-98F107F57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A819F-DD96-4772-88BF-56B4739E1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B3EF3-B2D4-4F1B-AE9A-C170260D4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2DC0E-C52B-47F0-9658-3D649EA6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991CF-41F6-4AB6-8519-6E9788CB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7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FD82AB-CA2C-46ED-9670-0AED49C53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FBA90-E2E4-4298-A31E-824450A90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AC385-85AA-4DA4-A66B-62D36BA17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4ABE2-2F1A-4C31-A43A-C3E7CE49CE95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832B0-E96C-4A81-BBBC-E0C37F7CF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FE83D-F529-47E7-BD76-39F10D96A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7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5.jpg"/><Relationship Id="rId7" Type="http://schemas.openxmlformats.org/officeDocument/2006/relationships/image" Target="../media/image2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2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2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3.jpg"/><Relationship Id="rId7" Type="http://schemas.openxmlformats.org/officeDocument/2006/relationships/image" Target="../media/image36.sv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3.svg"/><Relationship Id="rId5" Type="http://schemas.openxmlformats.org/officeDocument/2006/relationships/image" Target="../media/image1.jpg"/><Relationship Id="rId10" Type="http://schemas.openxmlformats.org/officeDocument/2006/relationships/image" Target="../media/image2.png"/><Relationship Id="rId4" Type="http://schemas.openxmlformats.org/officeDocument/2006/relationships/image" Target="../media/image34.gif"/><Relationship Id="rId9" Type="http://schemas.openxmlformats.org/officeDocument/2006/relationships/image" Target="../media/image3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1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1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jpg"/><Relationship Id="rId7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5.jpg"/><Relationship Id="rId7" Type="http://schemas.openxmlformats.org/officeDocument/2006/relationships/image" Target="../media/image1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B7252-72D3-4753-AF13-071637C27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8168" y="1685605"/>
            <a:ext cx="2926080" cy="163026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Lecture 9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sp>
        <p:nvSpPr>
          <p:cNvPr id="40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854BFE8E-05CD-4D1B-83F4-727D12F5EC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21910" y="465243"/>
            <a:ext cx="7761924" cy="5343065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FB66597-26DD-423B-B316-8008C4DA0DB7}"/>
              </a:ext>
            </a:extLst>
          </p:cNvPr>
          <p:cNvSpPr/>
          <p:nvPr/>
        </p:nvSpPr>
        <p:spPr>
          <a:xfrm>
            <a:off x="8975912" y="2501871"/>
            <a:ext cx="2785449" cy="5632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5A9D3EA0-DED2-43D0-9744-2B45193A7EE7}"/>
              </a:ext>
            </a:extLst>
          </p:cNvPr>
          <p:cNvSpPr txBox="1">
            <a:spLocks/>
          </p:cNvSpPr>
          <p:nvPr/>
        </p:nvSpPr>
        <p:spPr>
          <a:xfrm>
            <a:off x="8935293" y="1905045"/>
            <a:ext cx="2901929" cy="1649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50" dirty="0">
                <a:solidFill>
                  <a:srgbClr val="A71B86"/>
                </a:solidFill>
                <a:latin typeface="Corbel" panose="020B0503020204020204" pitchFamily="34" charset="0"/>
              </a:rPr>
              <a:t>Produced by Dr. Worldwide</a:t>
            </a:r>
            <a:r>
              <a:rPr lang="en-US" sz="1850" dirty="0">
                <a:solidFill>
                  <a:srgbClr val="A71B86"/>
                </a:solidFill>
                <a:latin typeface="Bodoni MT" panose="02070603080606020203" pitchFamily="18" charset="0"/>
              </a:rPr>
              <a:t> </a:t>
            </a:r>
          </a:p>
          <a:p>
            <a:endParaRPr lang="en-US" sz="1200" i="1" dirty="0">
              <a:solidFill>
                <a:srgbClr val="11B29F"/>
              </a:solidFill>
              <a:latin typeface="Bodoni MT" panose="02070603080606020203" pitchFamily="18" charset="0"/>
            </a:endParaRPr>
          </a:p>
          <a:p>
            <a:pPr algn="l"/>
            <a:r>
              <a:rPr lang="en-US" sz="1600" i="1" dirty="0">
                <a:solidFill>
                  <a:srgbClr val="11B29F"/>
                </a:solidFill>
                <a:latin typeface="Bodoni MT" panose="02070603080606020203" pitchFamily="18" charset="0"/>
              </a:rPr>
              <a:t>            </a:t>
            </a:r>
            <a:r>
              <a:rPr lang="en-US" sz="1600" i="1" dirty="0">
                <a:solidFill>
                  <a:srgbClr val="11B29F"/>
                </a:solidFill>
                <a:latin typeface="Corbel" panose="020B0503020204020204" pitchFamily="34" charset="0"/>
              </a:rPr>
              <a:t>Welcome to the 305</a:t>
            </a:r>
            <a:br>
              <a:rPr lang="en-US" sz="1800" dirty="0">
                <a:solidFill>
                  <a:srgbClr val="A71B86"/>
                </a:solidFill>
                <a:latin typeface="Bodoni MT" panose="02070603080606020203" pitchFamily="18" charset="0"/>
              </a:rPr>
            </a:br>
            <a:endParaRPr lang="en-US" sz="1800" dirty="0">
              <a:solidFill>
                <a:srgbClr val="A71B86"/>
              </a:solidFill>
              <a:latin typeface="Bodoni MT" panose="02070603080606020203" pitchFamily="18" charset="0"/>
            </a:endParaRPr>
          </a:p>
        </p:txBody>
      </p:sp>
      <p:pic>
        <p:nvPicPr>
          <p:cNvPr id="19" name="Graphic 18" descr="Palm tree">
            <a:extLst>
              <a:ext uri="{FF2B5EF4-FFF2-40B4-BE49-F238E27FC236}">
                <a16:creationId xmlns:a16="http://schemas.microsoft.com/office/drawing/2014/main" id="{71D5D4F6-63F8-427F-8645-71A110142F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77600" y="1586339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977B213-C8D7-4BCD-A019-A70288424B23}"/>
              </a:ext>
            </a:extLst>
          </p:cNvPr>
          <p:cNvSpPr txBox="1"/>
          <p:nvPr/>
        </p:nvSpPr>
        <p:spPr>
          <a:xfrm>
            <a:off x="10083888" y="2486517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4F5FE18-CE23-4924-975B-7B54F9F118DD}"/>
              </a:ext>
            </a:extLst>
          </p:cNvPr>
          <p:cNvSpPr txBox="1"/>
          <p:nvPr/>
        </p:nvSpPr>
        <p:spPr>
          <a:xfrm rot="10800000">
            <a:off x="9996763" y="2505670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743091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Transporting Grain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34612"/>
            <a:ext cx="910546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General transportation problem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There are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sources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and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destinations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Sources have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supply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and destinations have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demand</a:t>
            </a: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cost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is associated to transport units along each route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Wheat is harvested in the Midwest and stored in grain elevators in 3 different cities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Kansas City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Omaha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Des Moines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These grain elevators supply flour mills in 3 different cities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Chicago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St. Louis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Cincinnati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482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Transporting Grain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37211"/>
            <a:ext cx="943799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Supply and demand each month in tons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Grain is shipped in railroad cars, each capable of holding 1 ton of wheat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Transportation cost per ton (railroad car) of wheat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541C1B1-357B-4C9A-AEA0-D29423C02E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916" y="2416521"/>
            <a:ext cx="2955410" cy="1473158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2306186-3690-456A-973D-B3D720B1F3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00480" y="2416521"/>
            <a:ext cx="2769300" cy="1481900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D326A8-AE1B-4020-B6E8-7A122100CB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6916" y="5127545"/>
            <a:ext cx="6896100" cy="1533525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2611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Transporting Grain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4" y="1937211"/>
                <a:ext cx="9437994" cy="25792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Q: How many tons of wheat should be shipped on each route to minimize cost?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Decision variables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number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tons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grain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ship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from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2000" i="1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endParaRPr lang="en-US" sz="2000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i="1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i="1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Objective function</a:t>
                </a: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4" y="1937211"/>
                <a:ext cx="9437994" cy="2579232"/>
              </a:xfrm>
              <a:prstGeom prst="rect">
                <a:avLst/>
              </a:prstGeom>
              <a:blipFill>
                <a:blip r:embed="rId4"/>
                <a:stretch>
                  <a:fillRect l="-581" t="-1418" b="-3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5074C9D-9396-4B05-B6BE-BF9849B66D7F}"/>
                  </a:ext>
                </a:extLst>
              </p:cNvPr>
              <p:cNvSpPr txBox="1"/>
              <p:nvPr/>
            </p:nvSpPr>
            <p:spPr>
              <a:xfrm>
                <a:off x="1091865" y="4521582"/>
                <a:ext cx="86573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=6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+8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+10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+7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+11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+11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+4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+5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+12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	</a:t>
                </a: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5074C9D-9396-4B05-B6BE-BF9849B66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865" y="4521582"/>
                <a:ext cx="8657320" cy="400110"/>
              </a:xfrm>
              <a:prstGeom prst="rect">
                <a:avLst/>
              </a:prstGeom>
              <a:blipFill>
                <a:blip r:embed="rId7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715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Transporting Grain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37211"/>
            <a:ext cx="901807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Constraints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Optimal solution</a:t>
            </a: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AFAFDE0-9E45-462B-B97B-D9ACDDD670CF}"/>
                  </a:ext>
                </a:extLst>
              </p:cNvPr>
              <p:cNvSpPr/>
              <p:nvPr/>
            </p:nvSpPr>
            <p:spPr>
              <a:xfrm>
                <a:off x="1078064" y="2300952"/>
                <a:ext cx="7660029" cy="26076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=150</m:t>
                    </m:r>
                  </m:oMath>
                </a14:m>
                <a:r>
                  <a:rPr lang="en-US" b="0" dirty="0">
                    <a:solidFill>
                      <a:srgbClr val="404040"/>
                    </a:solidFill>
                  </a:rPr>
                  <a:t>		(</a:t>
                </a:r>
                <a:r>
                  <a:rPr lang="en-US" b="0" dirty="0">
                    <a:solidFill>
                      <a:srgbClr val="A71B86"/>
                    </a:solidFill>
                  </a:rPr>
                  <a:t>Kansas City Supply</a:t>
                </a:r>
                <a:r>
                  <a:rPr lang="en-US" b="0" dirty="0">
                    <a:solidFill>
                      <a:srgbClr val="404040"/>
                    </a:solidFill>
                  </a:rPr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75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		(</a:t>
                </a:r>
                <a:r>
                  <a:rPr lang="en-US" dirty="0">
                    <a:solidFill>
                      <a:srgbClr val="A71B86"/>
                    </a:solidFill>
                  </a:rPr>
                  <a:t>Omaha Supply</a:t>
                </a:r>
                <a:r>
                  <a:rPr lang="en-US" dirty="0">
                    <a:solidFill>
                      <a:srgbClr val="404040"/>
                    </a:solidFill>
                  </a:rPr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275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		(</a:t>
                </a:r>
                <a:r>
                  <a:rPr lang="en-US" dirty="0">
                    <a:solidFill>
                      <a:srgbClr val="A71B86"/>
                    </a:solidFill>
                  </a:rPr>
                  <a:t>Des Moines Supply</a:t>
                </a:r>
                <a:r>
                  <a:rPr lang="en-US" dirty="0">
                    <a:solidFill>
                      <a:srgbClr val="404040"/>
                    </a:solidFill>
                  </a:rPr>
                  <a:t>)</a:t>
                </a:r>
              </a:p>
              <a:p>
                <a:endParaRPr lang="en-US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200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		(</a:t>
                </a:r>
                <a:r>
                  <a:rPr lang="en-US" dirty="0">
                    <a:solidFill>
                      <a:srgbClr val="A71B86"/>
                    </a:solidFill>
                  </a:rPr>
                  <a:t>Chicago Demand</a:t>
                </a:r>
                <a:r>
                  <a:rPr lang="en-US" dirty="0">
                    <a:solidFill>
                      <a:srgbClr val="404040"/>
                    </a:solidFill>
                  </a:rPr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		(</a:t>
                </a:r>
                <a:r>
                  <a:rPr lang="en-US" dirty="0">
                    <a:solidFill>
                      <a:srgbClr val="A71B86"/>
                    </a:solidFill>
                  </a:rPr>
                  <a:t>St. Louis Demand</a:t>
                </a:r>
                <a:r>
                  <a:rPr lang="en-US" dirty="0">
                    <a:solidFill>
                      <a:srgbClr val="404040"/>
                    </a:solidFill>
                  </a:rPr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30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		(</a:t>
                </a:r>
                <a:r>
                  <a:rPr lang="en-US" dirty="0">
                    <a:solidFill>
                      <a:srgbClr val="A71B86"/>
                    </a:solidFill>
                  </a:rPr>
                  <a:t>Cincinnati Demand</a:t>
                </a:r>
                <a:r>
                  <a:rPr lang="en-US" dirty="0">
                    <a:solidFill>
                      <a:srgbClr val="404040"/>
                    </a:solidFill>
                  </a:rPr>
                  <a:t>)</a:t>
                </a:r>
              </a:p>
              <a:p>
                <a:endParaRPr lang="en-US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lit/>
                        </m:rP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0,1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,2,⋯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AFAFDE0-9E45-462B-B97B-D9ACDDD670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064" y="2300952"/>
                <a:ext cx="7660029" cy="2607637"/>
              </a:xfrm>
              <a:prstGeom prst="rect">
                <a:avLst/>
              </a:prstGeom>
              <a:blipFill>
                <a:blip r:embed="rId6"/>
                <a:stretch>
                  <a:fillRect t="-1168" b="-7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E9C5F1F-7E1A-4A5F-9A25-F7A18F54CC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97900" y="4885427"/>
            <a:ext cx="5694104" cy="1853740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8733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Transporting Grain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4" y="1937211"/>
                <a:ext cx="9018070" cy="5016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Balanced versus unbalanced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When total supply equals total demand, the problem is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balanced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When total supply doesn’t equal total demand, the problem is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unbalanced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Current grain transportation problem is balanced (600 Supply = 600 Demand)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Modifications for unbalanced transportation problems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If total supply is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smaller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than total demand, we replace the equalities in the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demand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constraints to be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If total supply is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bigger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than total demand, we replace the equalities in the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supply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constraints to be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Alternative approach is to create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slack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variables to absorb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excess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When total supply is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smaller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than total demand, the slack variables act as fictitious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sources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When total supply is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bigger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than total demand, the slack variables act as fictitious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destinations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4" y="1937211"/>
                <a:ext cx="9018070" cy="5016758"/>
              </a:xfrm>
              <a:prstGeom prst="rect">
                <a:avLst/>
              </a:prstGeom>
              <a:blipFill>
                <a:blip r:embed="rId4"/>
                <a:stretch>
                  <a:fillRect l="-609" t="-729" r="-4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630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Transporting Grain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37211"/>
            <a:ext cx="901807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Suppose we change </a:t>
            </a:r>
            <a:r>
              <a:rPr lang="en-US" sz="2000" dirty="0" err="1">
                <a:solidFill>
                  <a:srgbClr val="404040"/>
                </a:solidFill>
                <a:latin typeface="Corbel" panose="020B0503020204020204" pitchFamily="34" charset="0"/>
              </a:rPr>
              <a:t>Cinicinnati’s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demand from 300 to 350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New constraints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Total supply (600) is smaller than total demand (650)</a:t>
            </a: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AFAFDE0-9E45-462B-B97B-D9ACDDD670CF}"/>
                  </a:ext>
                </a:extLst>
              </p:cNvPr>
              <p:cNvSpPr/>
              <p:nvPr/>
            </p:nvSpPr>
            <p:spPr>
              <a:xfrm>
                <a:off x="1047126" y="2832815"/>
                <a:ext cx="7660029" cy="26076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=150</m:t>
                    </m:r>
                  </m:oMath>
                </a14:m>
                <a:r>
                  <a:rPr lang="en-US" b="0" dirty="0">
                    <a:solidFill>
                      <a:srgbClr val="404040"/>
                    </a:solidFill>
                  </a:rPr>
                  <a:t>		(</a:t>
                </a:r>
                <a:r>
                  <a:rPr lang="en-US" b="0" dirty="0">
                    <a:solidFill>
                      <a:srgbClr val="A71B86"/>
                    </a:solidFill>
                  </a:rPr>
                  <a:t>Kansas City Supply</a:t>
                </a:r>
                <a:r>
                  <a:rPr lang="en-US" b="0" dirty="0">
                    <a:solidFill>
                      <a:srgbClr val="404040"/>
                    </a:solidFill>
                  </a:rPr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75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		(</a:t>
                </a:r>
                <a:r>
                  <a:rPr lang="en-US" dirty="0">
                    <a:solidFill>
                      <a:srgbClr val="A71B86"/>
                    </a:solidFill>
                  </a:rPr>
                  <a:t>Omaha Supply</a:t>
                </a:r>
                <a:r>
                  <a:rPr lang="en-US" dirty="0">
                    <a:solidFill>
                      <a:srgbClr val="404040"/>
                    </a:solidFill>
                  </a:rPr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275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		(</a:t>
                </a:r>
                <a:r>
                  <a:rPr lang="en-US" dirty="0">
                    <a:solidFill>
                      <a:srgbClr val="A71B86"/>
                    </a:solidFill>
                  </a:rPr>
                  <a:t>Des Moines Supply</a:t>
                </a:r>
                <a:r>
                  <a:rPr lang="en-US" dirty="0">
                    <a:solidFill>
                      <a:srgbClr val="404040"/>
                    </a:solidFill>
                  </a:rPr>
                  <a:t>)</a:t>
                </a:r>
              </a:p>
              <a:p>
                <a:endParaRPr lang="en-US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≤200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		(</a:t>
                </a:r>
                <a:r>
                  <a:rPr lang="en-US" dirty="0">
                    <a:solidFill>
                      <a:srgbClr val="A71B86"/>
                    </a:solidFill>
                  </a:rPr>
                  <a:t>Chicago Demand</a:t>
                </a:r>
                <a:r>
                  <a:rPr lang="en-US" dirty="0">
                    <a:solidFill>
                      <a:srgbClr val="404040"/>
                    </a:solidFill>
                  </a:rPr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		(</a:t>
                </a:r>
                <a:r>
                  <a:rPr lang="en-US" dirty="0">
                    <a:solidFill>
                      <a:srgbClr val="A71B86"/>
                    </a:solidFill>
                  </a:rPr>
                  <a:t>St. Louis Demand</a:t>
                </a:r>
                <a:r>
                  <a:rPr lang="en-US" dirty="0">
                    <a:solidFill>
                      <a:srgbClr val="404040"/>
                    </a:solidFill>
                  </a:rPr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≤350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		(</a:t>
                </a:r>
                <a:r>
                  <a:rPr lang="en-US" dirty="0">
                    <a:solidFill>
                      <a:srgbClr val="A71B86"/>
                    </a:solidFill>
                  </a:rPr>
                  <a:t>Cincinnati Demand</a:t>
                </a:r>
                <a:r>
                  <a:rPr lang="en-US" dirty="0">
                    <a:solidFill>
                      <a:srgbClr val="404040"/>
                    </a:solidFill>
                  </a:rPr>
                  <a:t>)</a:t>
                </a:r>
              </a:p>
              <a:p>
                <a:endParaRPr lang="en-US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lit/>
                        </m:rP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0,1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,2,⋯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AFAFDE0-9E45-462B-B97B-D9ACDDD670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126" y="2832815"/>
                <a:ext cx="7660029" cy="2607637"/>
              </a:xfrm>
              <a:prstGeom prst="rect">
                <a:avLst/>
              </a:prstGeom>
              <a:blipFill>
                <a:blip r:embed="rId6"/>
                <a:stretch>
                  <a:fillRect t="-1405" b="-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2804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Transporting Grain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37211"/>
            <a:ext cx="901807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Include fictitious source “Slack (S)”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Modified constraints with slack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AFAFDE0-9E45-462B-B97B-D9ACDDD670CF}"/>
                  </a:ext>
                </a:extLst>
              </p:cNvPr>
              <p:cNvSpPr/>
              <p:nvPr/>
            </p:nvSpPr>
            <p:spPr>
              <a:xfrm>
                <a:off x="1047126" y="2889650"/>
                <a:ext cx="7660029" cy="28846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=150</m:t>
                    </m:r>
                  </m:oMath>
                </a14:m>
                <a:r>
                  <a:rPr lang="en-US" b="0" dirty="0">
                    <a:solidFill>
                      <a:srgbClr val="404040"/>
                    </a:solidFill>
                  </a:rPr>
                  <a:t>		(</a:t>
                </a:r>
                <a:r>
                  <a:rPr lang="en-US" b="0" dirty="0">
                    <a:solidFill>
                      <a:srgbClr val="A71B86"/>
                    </a:solidFill>
                  </a:rPr>
                  <a:t>Kansas City Supply</a:t>
                </a:r>
                <a:r>
                  <a:rPr lang="en-US" b="0" dirty="0">
                    <a:solidFill>
                      <a:srgbClr val="404040"/>
                    </a:solidFill>
                  </a:rPr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75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		(</a:t>
                </a:r>
                <a:r>
                  <a:rPr lang="en-US" dirty="0">
                    <a:solidFill>
                      <a:srgbClr val="A71B86"/>
                    </a:solidFill>
                  </a:rPr>
                  <a:t>Omaha Supply</a:t>
                </a:r>
                <a:r>
                  <a:rPr lang="en-US" dirty="0">
                    <a:solidFill>
                      <a:srgbClr val="404040"/>
                    </a:solidFill>
                  </a:rPr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275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		(</a:t>
                </a:r>
                <a:r>
                  <a:rPr lang="en-US" dirty="0">
                    <a:solidFill>
                      <a:srgbClr val="A71B86"/>
                    </a:solidFill>
                  </a:rPr>
                  <a:t>Des Moines Supply</a:t>
                </a:r>
                <a:r>
                  <a:rPr lang="en-US" dirty="0">
                    <a:solidFill>
                      <a:srgbClr val="404040"/>
                    </a:solidFill>
                  </a:rPr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		(</a:t>
                </a:r>
                <a:r>
                  <a:rPr lang="en-US" dirty="0">
                    <a:solidFill>
                      <a:srgbClr val="A71B86"/>
                    </a:solidFill>
                  </a:rPr>
                  <a:t>Fictitious “Slack” Supply</a:t>
                </a:r>
                <a:r>
                  <a:rPr lang="en-US" dirty="0">
                    <a:solidFill>
                      <a:srgbClr val="404040"/>
                    </a:solidFill>
                  </a:rPr>
                  <a:t>)</a:t>
                </a:r>
              </a:p>
              <a:p>
                <a:endParaRPr lang="en-US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𝑆𝐴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200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		(</a:t>
                </a:r>
                <a:r>
                  <a:rPr lang="en-US" dirty="0">
                    <a:solidFill>
                      <a:srgbClr val="A71B86"/>
                    </a:solidFill>
                  </a:rPr>
                  <a:t>Chicago Demand</a:t>
                </a:r>
                <a:r>
                  <a:rPr lang="en-US" dirty="0">
                    <a:solidFill>
                      <a:srgbClr val="404040"/>
                    </a:solidFill>
                  </a:rPr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𝑆𝐵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		(</a:t>
                </a:r>
                <a:r>
                  <a:rPr lang="en-US" dirty="0">
                    <a:solidFill>
                      <a:srgbClr val="A71B86"/>
                    </a:solidFill>
                  </a:rPr>
                  <a:t>St. Louis Demand</a:t>
                </a:r>
                <a:r>
                  <a:rPr lang="en-US" dirty="0">
                    <a:solidFill>
                      <a:srgbClr val="404040"/>
                    </a:solidFill>
                  </a:rPr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𝑆𝐶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350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		(</a:t>
                </a:r>
                <a:r>
                  <a:rPr lang="en-US" dirty="0">
                    <a:solidFill>
                      <a:srgbClr val="A71B86"/>
                    </a:solidFill>
                  </a:rPr>
                  <a:t>Cincinnati Demand</a:t>
                </a:r>
                <a:r>
                  <a:rPr lang="en-US" dirty="0">
                    <a:solidFill>
                      <a:srgbClr val="404040"/>
                    </a:solidFill>
                  </a:rPr>
                  <a:t>)</a:t>
                </a:r>
              </a:p>
              <a:p>
                <a:endParaRPr lang="en-US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lit/>
                        </m:rP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0,1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,2,⋯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AFAFDE0-9E45-462B-B97B-D9ACDDD670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126" y="2889650"/>
                <a:ext cx="7660029" cy="2884636"/>
              </a:xfrm>
              <a:prstGeom prst="rect">
                <a:avLst/>
              </a:prstGeom>
              <a:blipFill>
                <a:blip r:embed="rId6"/>
                <a:stretch>
                  <a:fillRect t="-1057" b="-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9593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Transporting Grain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37211"/>
            <a:ext cx="901807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Optimal solution from Solver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Why is all the grain from slack going to Cincinnati?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62A9D0-FE39-45C6-BACF-834D2209A4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8599" y="2410586"/>
            <a:ext cx="8633405" cy="3013914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4244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erson standing in front of a stage&#10;&#10;Description automatically generated">
            <a:extLst>
              <a:ext uri="{FF2B5EF4-FFF2-40B4-BE49-F238E27FC236}">
                <a16:creationId xmlns:a16="http://schemas.microsoft.com/office/drawing/2014/main" id="{A42767BB-CAB9-488F-A87D-1DF3B70B0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229083"/>
            <a:ext cx="3292524" cy="1852044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4BDCD00-BA97-40D8-93CD-0A9CA931B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2080" y="3429000"/>
            <a:ext cx="2636520" cy="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erson standing on a stage&#10;&#10;Description automatically generated">
            <a:extLst>
              <a:ext uri="{FF2B5EF4-FFF2-40B4-BE49-F238E27FC236}">
                <a16:creationId xmlns:a16="http://schemas.microsoft.com/office/drawing/2014/main" id="{A73B4BD8-20BE-4146-A0D5-358D552EF0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15" y="3777596"/>
            <a:ext cx="3279025" cy="1844451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D631E40-F51C-4828-B23B-DF9035132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person wearing glasses&#10;&#10;Description automatically generated">
            <a:extLst>
              <a:ext uri="{FF2B5EF4-FFF2-40B4-BE49-F238E27FC236}">
                <a16:creationId xmlns:a16="http://schemas.microsoft.com/office/drawing/2014/main" id="{3EB215C3-B070-46C5-A35F-F59C861644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096" y="2150324"/>
            <a:ext cx="4468031" cy="2755286"/>
          </a:xfrm>
          <a:prstGeom prst="rect">
            <a:avLst/>
          </a:prstGeom>
        </p:spPr>
      </p:pic>
      <p:sp>
        <p:nvSpPr>
          <p:cNvPr id="41" name="Title 1">
            <a:extLst>
              <a:ext uri="{FF2B5EF4-FFF2-40B4-BE49-F238E27FC236}">
                <a16:creationId xmlns:a16="http://schemas.microsoft.com/office/drawing/2014/main" id="{4975FBE8-E1F1-40A9-A445-CF42DD964411}"/>
              </a:ext>
            </a:extLst>
          </p:cNvPr>
          <p:cNvSpPr txBox="1">
            <a:spLocks/>
          </p:cNvSpPr>
          <p:nvPr/>
        </p:nvSpPr>
        <p:spPr>
          <a:xfrm>
            <a:off x="4647844" y="1278569"/>
            <a:ext cx="4837571" cy="163026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The End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pic>
        <p:nvPicPr>
          <p:cNvPr id="47" name="Picture 46" descr="A close up of a sign&#10;&#10;Description automatically generated">
            <a:extLst>
              <a:ext uri="{FF2B5EF4-FFF2-40B4-BE49-F238E27FC236}">
                <a16:creationId xmlns:a16="http://schemas.microsoft.com/office/drawing/2014/main" id="{4BEB7004-B150-4E0E-A9B4-21AABDFCC80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981400" y="-295748"/>
            <a:ext cx="2938735" cy="2022933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76DA99BA-A459-4321-827E-6ACCBD243DD0}"/>
              </a:ext>
            </a:extLst>
          </p:cNvPr>
          <p:cNvSpPr/>
          <p:nvPr/>
        </p:nvSpPr>
        <p:spPr>
          <a:xfrm rot="16200000">
            <a:off x="2494994" y="3378162"/>
            <a:ext cx="4364682" cy="123079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AD5EDD9-A3CF-48A9-BE75-6B7CD3111F3C}"/>
              </a:ext>
            </a:extLst>
          </p:cNvPr>
          <p:cNvSpPr/>
          <p:nvPr/>
        </p:nvSpPr>
        <p:spPr>
          <a:xfrm>
            <a:off x="1296205" y="3367034"/>
            <a:ext cx="3006060" cy="136562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4A910BA-78D0-4350-8253-60C9942DD877}"/>
              </a:ext>
            </a:extLst>
          </p:cNvPr>
          <p:cNvGrpSpPr/>
          <p:nvPr/>
        </p:nvGrpSpPr>
        <p:grpSpPr>
          <a:xfrm>
            <a:off x="9048882" y="2203230"/>
            <a:ext cx="3453201" cy="3376201"/>
            <a:chOff x="9048882" y="2203230"/>
            <a:chExt cx="3453201" cy="3376201"/>
          </a:xfrm>
        </p:grpSpPr>
        <p:pic>
          <p:nvPicPr>
            <p:cNvPr id="52" name="Graphic 51" descr="Palm tree">
              <a:extLst>
                <a:ext uri="{FF2B5EF4-FFF2-40B4-BE49-F238E27FC236}">
                  <a16:creationId xmlns:a16="http://schemas.microsoft.com/office/drawing/2014/main" id="{FF8FCA4F-1B2E-41BD-8E05-4A774DCB7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59414" y="2336762"/>
              <a:ext cx="3242669" cy="3242669"/>
            </a:xfrm>
            <a:prstGeom prst="rect">
              <a:avLst/>
            </a:prstGeom>
          </p:spPr>
        </p:pic>
        <p:pic>
          <p:nvPicPr>
            <p:cNvPr id="51" name="Graphic 50" descr="Palm tree">
              <a:extLst>
                <a:ext uri="{FF2B5EF4-FFF2-40B4-BE49-F238E27FC236}">
                  <a16:creationId xmlns:a16="http://schemas.microsoft.com/office/drawing/2014/main" id="{3E7EE49C-ACCF-4CDB-90B5-F2EB54364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162849" y="2283856"/>
              <a:ext cx="3242669" cy="3242669"/>
            </a:xfrm>
            <a:prstGeom prst="rect">
              <a:avLst/>
            </a:prstGeom>
          </p:spPr>
        </p:pic>
        <p:pic>
          <p:nvPicPr>
            <p:cNvPr id="50" name="Graphic 49" descr="Palm tree">
              <a:extLst>
                <a:ext uri="{FF2B5EF4-FFF2-40B4-BE49-F238E27FC236}">
                  <a16:creationId xmlns:a16="http://schemas.microsoft.com/office/drawing/2014/main" id="{E53917E4-E875-4D1B-9B2B-8BB76AA83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048882" y="2203230"/>
              <a:ext cx="3242669" cy="3242669"/>
            </a:xfrm>
            <a:prstGeom prst="rect">
              <a:avLst/>
            </a:prstGeom>
          </p:spPr>
        </p:pic>
      </p:grpSp>
      <p:sp>
        <p:nvSpPr>
          <p:cNvPr id="53" name="Title 1">
            <a:extLst>
              <a:ext uri="{FF2B5EF4-FFF2-40B4-BE49-F238E27FC236}">
                <a16:creationId xmlns:a16="http://schemas.microsoft.com/office/drawing/2014/main" id="{FAA300DC-78B4-42A4-AEB5-8F180BD7ED54}"/>
              </a:ext>
            </a:extLst>
          </p:cNvPr>
          <p:cNvSpPr txBox="1">
            <a:spLocks/>
          </p:cNvSpPr>
          <p:nvPr/>
        </p:nvSpPr>
        <p:spPr>
          <a:xfrm>
            <a:off x="4745327" y="4200002"/>
            <a:ext cx="4837571" cy="163026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>
                <a:solidFill>
                  <a:srgbClr val="404040"/>
                </a:solidFill>
                <a:latin typeface="Bodoni MT" panose="02070603080606020203" pitchFamily="18" charset="0"/>
              </a:rPr>
              <a:t>Dale</a:t>
            </a: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872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Capital Budgeting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47592"/>
            <a:ext cx="904894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University bookstore is considering several expansion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Some projects require 2-years and some projects require 3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Not enough space available for computer and clothing department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EA62895-236E-475E-8E98-7AD77FE543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199" y="3140533"/>
            <a:ext cx="8953805" cy="2748653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3743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Capital Budgeting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4" y="1950073"/>
                <a:ext cx="9048941" cy="4448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Q: Which projects should the director select to maximize returns?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Binary decision variables (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indicator variables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𝑤𝑒𝑏𝑠𝑖𝑡𝑒</m:t>
                              </m:r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𝑠𝑒𝑙𝑒𝑐𝑡𝑒𝑑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𝑤𝑎𝑟𝑒h𝑜𝑢𝑠𝑒</m:t>
                              </m:r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𝑠𝑒𝑙𝑒𝑐𝑡𝑒𝑑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𝑐𝑙𝑜𝑡h𝑖𝑛𝑔</m:t>
                              </m:r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𝑑𝑒𝑝𝑎𝑟𝑡𝑚𝑒𝑛𝑡</m:t>
                              </m:r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𝑠𝑒𝑙𝑒𝑐𝑡𝑒𝑑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𝑐𝑜𝑚𝑝𝑢𝑡𝑒𝑟</m:t>
                              </m:r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𝑑𝑒𝑝𝑎𝑟𝑡𝑚𝑒𝑛𝑡</m:t>
                              </m:r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𝑠𝑒𝑙𝑒𝑐𝑡𝑒𝑑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𝐴𝑇𝑀</m:t>
                              </m:r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𝑠𝑒𝑙𝑒𝑐𝑡𝑒𝑑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4" y="1950073"/>
                <a:ext cx="9048941" cy="4448334"/>
              </a:xfrm>
              <a:prstGeom prst="rect">
                <a:avLst/>
              </a:prstGeom>
              <a:blipFill>
                <a:blip r:embed="rId4"/>
                <a:stretch>
                  <a:fillRect l="-606" t="-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10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Capital Budgeting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49855"/>
            <a:ext cx="904894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Linear program in standard 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Decision variables are binary making this a 0-1 Integer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Download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MachineShop.xlsx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from course website from link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Sheet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A495858-4243-444E-B487-F3E2712B5823}"/>
                  </a:ext>
                </a:extLst>
              </p:cNvPr>
              <p:cNvSpPr txBox="1"/>
              <p:nvPr/>
            </p:nvSpPr>
            <p:spPr>
              <a:xfrm>
                <a:off x="1091865" y="2447247"/>
                <a:ext cx="7742677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Maximize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120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+85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+105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+140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+70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en-US" sz="2000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Subject to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55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5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60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≤150</m:t>
                    </m:r>
                  </m:oMath>
                </a14:m>
                <a:endParaRPr lang="en-US" sz="2000" b="0" dirty="0">
                  <a:solidFill>
                    <a:srgbClr val="404040"/>
                  </a:solidFill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5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25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35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≤110</m:t>
                    </m:r>
                  </m:oMath>
                </a14:m>
                <a:endParaRPr lang="en-US" sz="2000" dirty="0">
                  <a:solidFill>
                    <a:srgbClr val="404040"/>
                  </a:solidFill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5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20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≤60</m:t>
                    </m:r>
                  </m:oMath>
                </a14:m>
                <a:endParaRPr lang="en-US" sz="2000" b="0" dirty="0">
                  <a:solidFill>
                    <a:srgbClr val="404040"/>
                  </a:solidFill>
                </a:endParaRPr>
              </a:p>
              <a:p>
                <a:r>
                  <a:rPr lang="en-US" sz="2000" i="1" dirty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00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b="0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0,1}</m:t>
                    </m:r>
                  </m:oMath>
                </a14:m>
                <a:endParaRPr lang="en-US" sz="200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i="1" dirty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		</a:t>
                </a: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A495858-4243-444E-B487-F3E2712B5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865" y="2447247"/>
                <a:ext cx="7742677" cy="2554545"/>
              </a:xfrm>
              <a:prstGeom prst="rect">
                <a:avLst/>
              </a:prstGeom>
              <a:blipFill>
                <a:blip r:embed="rId6"/>
                <a:stretch>
                  <a:fillRect l="-787" t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8944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Capital Budgeting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36817"/>
            <a:ext cx="90489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Download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MachineShop.xlsx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from course website from link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Sheet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677A009-1E86-4EB2-9A7D-BD6EB48E38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620" y="2522347"/>
            <a:ext cx="8906384" cy="3852469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7BE860-7205-47C8-A9BB-7CAE5E5AF1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06596" y="4889322"/>
            <a:ext cx="2689846" cy="1711720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F18641D-8E2A-4CD8-8F14-ECEC8771080C}"/>
              </a:ext>
            </a:extLst>
          </p:cNvPr>
          <p:cNvSpPr/>
          <p:nvPr/>
        </p:nvSpPr>
        <p:spPr>
          <a:xfrm>
            <a:off x="5308783" y="5310353"/>
            <a:ext cx="2587659" cy="248410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3CB5699-091F-4553-8E0F-EC1119790B14}"/>
              </a:ext>
            </a:extLst>
          </p:cNvPr>
          <p:cNvSpPr/>
          <p:nvPr/>
        </p:nvSpPr>
        <p:spPr>
          <a:xfrm>
            <a:off x="2574479" y="5174087"/>
            <a:ext cx="866033" cy="989889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586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Set Covering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50474"/>
            <a:ext cx="90489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American Parcel Service (APS) has determined it needs to add several new package distribution hubs to service cities east of the Mississippi River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APS desires to construct the minimum set of new hubs in the following 12 cities so that there is a hub within 300 miles of each city</a:t>
            </a: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E2498E-43DB-41A5-97E0-F34825DFC9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3283" y="3705592"/>
            <a:ext cx="6670242" cy="2959118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70590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Set Covering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4" y="1950073"/>
                <a:ext cx="9048941" cy="4164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Binary decision variables (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indicator variables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2000" i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2000" i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city</m:t>
                              </m:r>
                              <m:r>
                                <a:rPr lang="en-US" sz="2000" b="0" i="0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0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sz="2000" b="0" i="0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selected</m:t>
                              </m:r>
                              <m:r>
                                <a:rPr lang="en-US" sz="2000" b="0" i="0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to</m:t>
                              </m:r>
                              <m:r>
                                <a:rPr lang="en-US" sz="2000" b="0" i="0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be</m:t>
                              </m:r>
                              <m:r>
                                <a:rPr lang="en-US" sz="2000" b="0" i="0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sz="2000" b="0" i="0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hub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2000" i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∈{1,2,⋯,12}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Q: How can we select the minimum number of hubs that cover all the cities?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Objective function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We need to specify individual constraints for all 12 cities because we need to cover all 12 cities</a:t>
                </a: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4" y="1950073"/>
                <a:ext cx="9048941" cy="4164410"/>
              </a:xfrm>
              <a:prstGeom prst="rect">
                <a:avLst/>
              </a:prstGeom>
              <a:blipFill>
                <a:blip r:embed="rId4"/>
                <a:stretch>
                  <a:fillRect l="-606" t="-878" r="-876" b="-1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BDBEDCC-27E0-4878-A21B-35F3E640C2EE}"/>
                  </a:ext>
                </a:extLst>
              </p:cNvPr>
              <p:cNvSpPr txBox="1"/>
              <p:nvPr/>
            </p:nvSpPr>
            <p:spPr>
              <a:xfrm>
                <a:off x="1109434" y="4420861"/>
                <a:ext cx="4812632" cy="871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p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BDBEDCC-27E0-4878-A21B-35F3E640C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434" y="4420861"/>
                <a:ext cx="4812632" cy="8711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7187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Set Covering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50073"/>
            <a:ext cx="604788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Constraints to ensure covering of first 3 cities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Download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SetCovering.xlsx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from course website from link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Sheet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Run Excel Solver to find the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BDBEDCC-27E0-4878-A21B-35F3E640C2EE}"/>
                  </a:ext>
                </a:extLst>
              </p:cNvPr>
              <p:cNvSpPr txBox="1"/>
              <p:nvPr/>
            </p:nvSpPr>
            <p:spPr>
              <a:xfrm>
                <a:off x="1155482" y="3919204"/>
                <a:ext cx="528478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/>
                  <a:t> 		(</a:t>
                </a:r>
                <a:r>
                  <a:rPr lang="en-US" dirty="0">
                    <a:solidFill>
                      <a:srgbClr val="A71B86"/>
                    </a:solidFill>
                  </a:rPr>
                  <a:t>To Cover Atlanta</a:t>
                </a:r>
                <a:r>
                  <a:rPr lang="en-US" dirty="0"/>
                  <a:t>)</a:t>
                </a: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/>
                  <a:t>		(</a:t>
                </a:r>
                <a:r>
                  <a:rPr lang="en-US" dirty="0">
                    <a:solidFill>
                      <a:srgbClr val="A71B86"/>
                    </a:solidFill>
                  </a:rPr>
                  <a:t>To Cover Boston</a:t>
                </a:r>
                <a:r>
                  <a:rPr lang="en-US" dirty="0"/>
                  <a:t>)</a:t>
                </a: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/>
                  <a:t>		(</a:t>
                </a:r>
                <a:r>
                  <a:rPr lang="en-US" dirty="0">
                    <a:solidFill>
                      <a:srgbClr val="A71B86"/>
                    </a:solidFill>
                  </a:rPr>
                  <a:t>To Cover Charlotte</a:t>
                </a:r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BDBEDCC-27E0-4878-A21B-35F3E640C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482" y="3919204"/>
                <a:ext cx="5284788" cy="923330"/>
              </a:xfrm>
              <a:prstGeom prst="rect">
                <a:avLst/>
              </a:prstGeom>
              <a:blipFill>
                <a:blip r:embed="rId6"/>
                <a:stretch>
                  <a:fillRect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79821F0-D334-4951-8634-BB5778D45A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7801" y="2502951"/>
            <a:ext cx="8634203" cy="1216871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B947BE-42C3-47B0-86A4-419964134E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60916" y="2136115"/>
            <a:ext cx="1838834" cy="4236430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0781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Set Covering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32736"/>
            <a:ext cx="904894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Minimum number  of distribution hubs needed is 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Optimal solution given below with duplicate cities underlined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Other optimum solutions exist i.e. {Boston, Charlotte, Detroit, St. Louis}</a:t>
            </a: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DBF4E1DB-9C9A-4025-AD2E-34E1B3243774}"/>
              </a:ext>
            </a:extLst>
          </p:cNvPr>
          <p:cNvGrpSpPr/>
          <p:nvPr/>
        </p:nvGrpSpPr>
        <p:grpSpPr>
          <a:xfrm>
            <a:off x="828979" y="2864339"/>
            <a:ext cx="8963025" cy="1325979"/>
            <a:chOff x="828979" y="2447247"/>
            <a:chExt cx="8963025" cy="132597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EFC10E5-9DE6-40FB-B176-5EEFC4A1DE6B}"/>
                </a:ext>
              </a:extLst>
            </p:cNvPr>
            <p:cNvGrpSpPr/>
            <p:nvPr/>
          </p:nvGrpSpPr>
          <p:grpSpPr>
            <a:xfrm>
              <a:off x="828979" y="2447247"/>
              <a:ext cx="8963025" cy="1325979"/>
              <a:chOff x="773934" y="2598785"/>
              <a:chExt cx="8963025" cy="1325979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A74A25C2-D6CE-4056-9638-1E29BE7A44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73934" y="2598785"/>
                <a:ext cx="5400675" cy="295275"/>
              </a:xfrm>
              <a:prstGeom prst="rect">
                <a:avLst/>
              </a:prstGeom>
              <a:ln w="38100">
                <a:solidFill>
                  <a:srgbClr val="11B29F"/>
                </a:solidFill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10BC5C27-DF1E-44B0-AD8A-7A91B5F31B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3934" y="2924614"/>
                <a:ext cx="4981575" cy="323850"/>
              </a:xfrm>
              <a:prstGeom prst="rect">
                <a:avLst/>
              </a:prstGeom>
              <a:ln w="38100">
                <a:solidFill>
                  <a:srgbClr val="11B29F"/>
                </a:solidFill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5B9A86ED-DB01-4F24-986F-CB75B4B99D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73934" y="3276600"/>
                <a:ext cx="8963025" cy="304800"/>
              </a:xfrm>
              <a:prstGeom prst="rect">
                <a:avLst/>
              </a:prstGeom>
              <a:ln w="38100">
                <a:solidFill>
                  <a:srgbClr val="11B29F"/>
                </a:solidFill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C659DBF3-422E-4305-B73C-54C0249D9D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3934" y="3619964"/>
                <a:ext cx="6724650" cy="304800"/>
              </a:xfrm>
              <a:prstGeom prst="rect">
                <a:avLst/>
              </a:prstGeom>
              <a:ln w="38100">
                <a:solidFill>
                  <a:srgbClr val="11B29F"/>
                </a:solidFill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p:grp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729D34E-98D2-46AB-964C-29C27488570F}"/>
                </a:ext>
              </a:extLst>
            </p:cNvPr>
            <p:cNvCxnSpPr>
              <a:cxnSpLocks/>
            </p:cNvCxnSpPr>
            <p:nvPr/>
          </p:nvCxnSpPr>
          <p:spPr>
            <a:xfrm>
              <a:off x="3765205" y="2709632"/>
              <a:ext cx="872579" cy="0"/>
            </a:xfrm>
            <a:prstGeom prst="line">
              <a:avLst/>
            </a:prstGeom>
            <a:ln w="38100">
              <a:solidFill>
                <a:srgbClr val="A71B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4BE0C0E-B294-433A-A3D7-ADA0093C77C3}"/>
                </a:ext>
              </a:extLst>
            </p:cNvPr>
            <p:cNvCxnSpPr>
              <a:cxnSpLocks/>
            </p:cNvCxnSpPr>
            <p:nvPr/>
          </p:nvCxnSpPr>
          <p:spPr>
            <a:xfrm>
              <a:off x="3721104" y="3050943"/>
              <a:ext cx="1061405" cy="0"/>
            </a:xfrm>
            <a:prstGeom prst="line">
              <a:avLst/>
            </a:prstGeom>
            <a:ln w="38100">
              <a:solidFill>
                <a:srgbClr val="A71B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A872C0B-E6FB-491B-9412-3BB97A1FFD07}"/>
                </a:ext>
              </a:extLst>
            </p:cNvPr>
            <p:cNvCxnSpPr>
              <a:cxnSpLocks/>
            </p:cNvCxnSpPr>
            <p:nvPr/>
          </p:nvCxnSpPr>
          <p:spPr>
            <a:xfrm>
              <a:off x="7639892" y="3386399"/>
              <a:ext cx="971256" cy="0"/>
            </a:xfrm>
            <a:prstGeom prst="line">
              <a:avLst/>
            </a:prstGeom>
            <a:ln w="38100">
              <a:solidFill>
                <a:srgbClr val="A71B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DD5416E-6A9F-4FEB-87F2-BF4F8424319C}"/>
                </a:ext>
              </a:extLst>
            </p:cNvPr>
            <p:cNvCxnSpPr>
              <a:cxnSpLocks/>
            </p:cNvCxnSpPr>
            <p:nvPr/>
          </p:nvCxnSpPr>
          <p:spPr>
            <a:xfrm>
              <a:off x="2814065" y="3720599"/>
              <a:ext cx="951140" cy="0"/>
            </a:xfrm>
            <a:prstGeom prst="line">
              <a:avLst/>
            </a:prstGeom>
            <a:ln w="38100">
              <a:solidFill>
                <a:srgbClr val="A71B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55FB4AD-5022-47B6-8A85-7F55EC9A104E}"/>
                </a:ext>
              </a:extLst>
            </p:cNvPr>
            <p:cNvCxnSpPr>
              <a:cxnSpLocks/>
            </p:cNvCxnSpPr>
            <p:nvPr/>
          </p:nvCxnSpPr>
          <p:spPr>
            <a:xfrm>
              <a:off x="3913757" y="3720599"/>
              <a:ext cx="1059859" cy="0"/>
            </a:xfrm>
            <a:prstGeom prst="line">
              <a:avLst/>
            </a:prstGeom>
            <a:ln w="38100">
              <a:solidFill>
                <a:srgbClr val="A71B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CA5C9C5-D2AB-4EDF-A4AC-89B87B2A0673}"/>
                </a:ext>
              </a:extLst>
            </p:cNvPr>
            <p:cNvCxnSpPr>
              <a:cxnSpLocks/>
            </p:cNvCxnSpPr>
            <p:nvPr/>
          </p:nvCxnSpPr>
          <p:spPr>
            <a:xfrm>
              <a:off x="4782509" y="2708956"/>
              <a:ext cx="953871" cy="676"/>
            </a:xfrm>
            <a:prstGeom prst="line">
              <a:avLst/>
            </a:prstGeom>
            <a:ln w="38100">
              <a:solidFill>
                <a:srgbClr val="A71B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96FF6D8-9869-40ED-8347-7C471266C6D3}"/>
              </a:ext>
            </a:extLst>
          </p:cNvPr>
          <p:cNvCxnSpPr>
            <a:cxnSpLocks/>
          </p:cNvCxnSpPr>
          <p:nvPr/>
        </p:nvCxnSpPr>
        <p:spPr>
          <a:xfrm>
            <a:off x="6559777" y="2596771"/>
            <a:ext cx="1093271" cy="0"/>
          </a:xfrm>
          <a:prstGeom prst="line">
            <a:avLst/>
          </a:prstGeom>
          <a:ln w="381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335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4808</TotalTime>
  <Words>1127</Words>
  <Application>Microsoft Office PowerPoint</Application>
  <PresentationFormat>Widescreen</PresentationFormat>
  <Paragraphs>232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Bodoni MT</vt:lpstr>
      <vt:lpstr>Calibri</vt:lpstr>
      <vt:lpstr>Calibri Light</vt:lpstr>
      <vt:lpstr>Cambria Math</vt:lpstr>
      <vt:lpstr>Corbel</vt:lpstr>
      <vt:lpstr>Rockwell</vt:lpstr>
      <vt:lpstr>Office Theme</vt:lpstr>
      <vt:lpstr>Lecture 9 </vt:lpstr>
      <vt:lpstr>Ex: Capital Budgeting</vt:lpstr>
      <vt:lpstr>Ex: Capital Budgeting</vt:lpstr>
      <vt:lpstr>Ex: Capital Budgeting</vt:lpstr>
      <vt:lpstr>Ex: Capital Budgeting</vt:lpstr>
      <vt:lpstr>Ex: Set Covering</vt:lpstr>
      <vt:lpstr>Ex: Set Covering</vt:lpstr>
      <vt:lpstr>Ex: Set Covering</vt:lpstr>
      <vt:lpstr>Ex: Set Covering</vt:lpstr>
      <vt:lpstr>Ex: Transporting Grain</vt:lpstr>
      <vt:lpstr>Ex: Transporting Grain</vt:lpstr>
      <vt:lpstr>Ex: Transporting Grain</vt:lpstr>
      <vt:lpstr>Ex: Transporting Grain</vt:lpstr>
      <vt:lpstr>Ex: Transporting Grain</vt:lpstr>
      <vt:lpstr>Ex: Transporting Grain</vt:lpstr>
      <vt:lpstr>Ex: Transporting Grain</vt:lpstr>
      <vt:lpstr>Ex: Transporting Grain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</dc:title>
  <dc:creator>Super Mario</dc:creator>
  <cp:lastModifiedBy>Super Mario</cp:lastModifiedBy>
  <cp:revision>356</cp:revision>
  <dcterms:created xsi:type="dcterms:W3CDTF">2020-01-09T19:32:24Z</dcterms:created>
  <dcterms:modified xsi:type="dcterms:W3CDTF">2020-01-31T05:05:34Z</dcterms:modified>
</cp:coreProperties>
</file>