
<file path=[Content_Types].xml><?xml version="1.0" encoding="utf-8"?>
<Types xmlns="http://schemas.openxmlformats.org/package/2006/content-types"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 varScale="1">
        <p:scale>
          <a:sx n="85" d="100"/>
          <a:sy n="85" d="100"/>
        </p:scale>
        <p:origin x="7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9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1.gif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jp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38.png"/><Relationship Id="rId4" Type="http://schemas.openxmlformats.org/officeDocument/2006/relationships/image" Target="../media/image5.jp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20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State has increased its tuition for all students in each of the last 5 years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administration always thought the number of applications received was independent of tuition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Drops in applications and enrollment prove this idea to be wrong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admissions officials developed the following relationships between the number of applicants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cost of tuition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desires to develop a planning model to indicate the in-state and out-of-state tuitions, as well as, the number of students that could be expected to enroll in the freshman class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3"/>
                <a:stretch>
                  <a:fillRect l="-61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A472C5-8307-464D-89CB-28B3DFD8E906}"/>
                  </a:ext>
                </a:extLst>
              </p:cNvPr>
              <p:cNvSpPr txBox="1"/>
              <p:nvPr/>
            </p:nvSpPr>
            <p:spPr>
              <a:xfrm>
                <a:off x="1053877" y="4809914"/>
                <a:ext cx="752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=21000−12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	(Relationship for in-state applicants)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000−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	(Relationship for out-of-state applicants)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A472C5-8307-464D-89CB-28B3DFD8E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77" y="4809914"/>
                <a:ext cx="7522587" cy="707886"/>
              </a:xfrm>
              <a:prstGeom prst="rect">
                <a:avLst/>
              </a:prstGeom>
              <a:blipFill>
                <a:blip r:embed="rId8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based on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enough classroom space for more than 1,400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Needs at least 700 freshmen to meet all its class size 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 most 800 dorm rooms available for freshmen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Historical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55% of all in-state freshmen desire to live in dorms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72% of all out-of-state freshmen desire to live in dorms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Uphold the academic standards of the institution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 SAT is 960 for in-state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 SAT is 1150 for out-of-state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University wants the entering freshmen to average 1,000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Legislative requirements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State is supported by the state LOL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The legislature wants to make sure that State doesn’t just admit out-of-state students because they pay more money or have better SAT scores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Policy that no more than 55% of the entering freshman can be out-of-state students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 Q: How much should State charge, what would the total tuition be, and how many in-state and out-of-state students should they expect?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We have a choice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Related through the following equations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3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A4E4C-50FA-4A06-8D5F-65E4B0C43609}"/>
                  </a:ext>
                </a:extLst>
              </p:cNvPr>
              <p:cNvSpPr txBox="1"/>
              <p:nvPr/>
            </p:nvSpPr>
            <p:spPr>
              <a:xfrm>
                <a:off x="1514919" y="5958767"/>
                <a:ext cx="752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=21000−12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000−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A4E4C-50FA-4A06-8D5F-65E4B0C43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9" y="5958767"/>
                <a:ext cx="7522587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is to maximize the revenue in tuition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Total tuition based off in-state and out-of-state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number of freshmen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number of freshmen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number of dormitories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/>
              <p:nvPr/>
            </p:nvSpPr>
            <p:spPr>
              <a:xfrm>
                <a:off x="1588521" y="3022930"/>
                <a:ext cx="7522587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21000−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(35000−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1" y="3022930"/>
                <a:ext cx="7522587" cy="549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65FCC-0AC3-4959-A4F9-512B46DD5841}"/>
                  </a:ext>
                </a:extLst>
              </p:cNvPr>
              <p:cNvSpPr txBox="1"/>
              <p:nvPr/>
            </p:nvSpPr>
            <p:spPr>
              <a:xfrm>
                <a:off x="1537720" y="4460625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≤1400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65FCC-0AC3-4959-A4F9-512B46DD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20" y="4460625"/>
                <a:ext cx="752258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94D68F-7EA7-4A55-AD53-71F44E4F8372}"/>
                  </a:ext>
                </a:extLst>
              </p:cNvPr>
              <p:cNvSpPr txBox="1"/>
              <p:nvPr/>
            </p:nvSpPr>
            <p:spPr>
              <a:xfrm>
                <a:off x="1545499" y="5384203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≥700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94D68F-7EA7-4A55-AD53-71F44E4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99" y="5384203"/>
                <a:ext cx="752258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368D1D-CCD5-4442-8847-57B279197B58}"/>
                  </a:ext>
                </a:extLst>
              </p:cNvPr>
              <p:cNvSpPr txBox="1"/>
              <p:nvPr/>
            </p:nvSpPr>
            <p:spPr>
              <a:xfrm>
                <a:off x="1514919" y="6307781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≤800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368D1D-CCD5-4442-8847-57B27919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9" y="6307781"/>
                <a:ext cx="7522587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53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 SAT Scores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for out-of-state students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/>
              <p:nvPr/>
            </p:nvSpPr>
            <p:spPr>
              <a:xfrm>
                <a:off x="-805753" y="2717858"/>
                <a:ext cx="7522587" cy="102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960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+1150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≥1000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753" y="2717858"/>
                <a:ext cx="7522587" cy="1028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9EC40-0345-41E7-8AD2-E112A45E9E7B}"/>
                  </a:ext>
                </a:extLst>
              </p:cNvPr>
              <p:cNvSpPr txBox="1"/>
              <p:nvPr/>
            </p:nvSpPr>
            <p:spPr>
              <a:xfrm>
                <a:off x="1019903" y="3586733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960−1000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1150−1000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=−40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9EC40-0345-41E7-8AD2-E112A45E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3" y="3586733"/>
                <a:ext cx="7522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1794EF-F991-4EAF-9A5C-62AAD752852E}"/>
              </a:ext>
            </a:extLst>
          </p:cNvPr>
          <p:cNvCxnSpPr>
            <a:cxnSpLocks/>
          </p:cNvCxnSpPr>
          <p:nvPr/>
        </p:nvCxnSpPr>
        <p:spPr>
          <a:xfrm>
            <a:off x="4400319" y="3095377"/>
            <a:ext cx="1765300" cy="493699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CACDD8-2AA2-4DAC-B96A-618D6E585A43}"/>
                  </a:ext>
                </a:extLst>
              </p:cNvPr>
              <p:cNvSpPr txBox="1"/>
              <p:nvPr/>
            </p:nvSpPr>
            <p:spPr>
              <a:xfrm>
                <a:off x="-1396335" y="4521920"/>
                <a:ext cx="7522587" cy="66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≤0.55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CACDD8-2AA2-4DAC-B96A-618D6E58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6335" y="4521920"/>
                <a:ext cx="7522587" cy="669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8034FD-891C-4F2B-8B24-77A5D4DAB700}"/>
                  </a:ext>
                </a:extLst>
              </p:cNvPr>
              <p:cNvSpPr txBox="1"/>
              <p:nvPr/>
            </p:nvSpPr>
            <p:spPr>
              <a:xfrm>
                <a:off x="329786" y="5302084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−0.55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1−0.55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=−0.55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+0.45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8034FD-891C-4F2B-8B24-77A5D4DAB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6" y="5302084"/>
                <a:ext cx="7522587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E1D2FB-53D3-498E-89DC-ED9B7A3DB107}"/>
              </a:ext>
            </a:extLst>
          </p:cNvPr>
          <p:cNvCxnSpPr>
            <a:cxnSpLocks/>
          </p:cNvCxnSpPr>
          <p:nvPr/>
        </p:nvCxnSpPr>
        <p:spPr>
          <a:xfrm>
            <a:off x="3227008" y="4855718"/>
            <a:ext cx="1765300" cy="493699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Admissions.xlsx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/>
              <p:nvPr/>
            </p:nvSpPr>
            <p:spPr>
              <a:xfrm>
                <a:off x="1066577" y="2301535"/>
                <a:ext cx="7522587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Maximize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21000−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(35000−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Subject to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≤1400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700 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77" y="2301535"/>
                <a:ext cx="7522587" cy="3321294"/>
              </a:xfrm>
              <a:prstGeom prst="rect">
                <a:avLst/>
              </a:prstGeom>
              <a:blipFill>
                <a:blip r:embed="rId7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0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Excel to find the optimal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=559.44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=683.76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Consequently, we find the optimal tuition for in-state and out-of-state students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Expected total tuition from freshmen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=$4,863,622.37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5"/>
                <a:stretch>
                  <a:fillRect l="-619" t="-1190" b="-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652021-7E7F-48D4-ABF1-4A376CC63F6A}"/>
                  </a:ext>
                </a:extLst>
              </p:cNvPr>
              <p:cNvSpPr txBox="1"/>
              <p:nvPr/>
            </p:nvSpPr>
            <p:spPr>
              <a:xfrm>
                <a:off x="1117856" y="2963255"/>
                <a:ext cx="7522587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21000−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21000−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559.44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=$1,703.38</m:t>
                    </m:r>
                  </m:oMath>
                </a14:m>
                <a:r>
                  <a:rPr lang="en-US" sz="2000" b="0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35000−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35000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683.76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=$5,719.37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652021-7E7F-48D4-ABF1-4A376CC6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56" y="2963255"/>
                <a:ext cx="7522587" cy="969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7B5634B6-F33E-4FB7-9F48-88AFAB1A60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957403" y="4568835"/>
            <a:ext cx="2129981" cy="199685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5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Solve again in Excel and save sensitivity report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does it mean that when the Lagrange multiplier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01205"/>
              </a:xfrm>
              <a:prstGeom prst="rect">
                <a:avLst/>
              </a:prstGeom>
              <a:blipFill>
                <a:blip r:embed="rId3"/>
                <a:stretch>
                  <a:fillRect l="-619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A46151-7287-4CB8-8D54-D850946CB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593" y="2484167"/>
            <a:ext cx="6619875" cy="23812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3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17994</TotalTime>
  <Words>636</Words>
  <Application>Microsoft Office PowerPoint</Application>
  <PresentationFormat>Widescreen</PresentationFormat>
  <Paragraphs>133</Paragraphs>
  <Slides>10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22 </vt:lpstr>
      <vt:lpstr>Ex: Admissions at State</vt:lpstr>
      <vt:lpstr>Ex: Admissions at State</vt:lpstr>
      <vt:lpstr>Ex: Admissions at State</vt:lpstr>
      <vt:lpstr>Ex: Admissions at State</vt:lpstr>
      <vt:lpstr>Ex: Admissions at State</vt:lpstr>
      <vt:lpstr>Ex: Admissions at State</vt:lpstr>
      <vt:lpstr>Ex: Admissions at State</vt:lpstr>
      <vt:lpstr>Ex: Admissions at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795</cp:revision>
  <dcterms:created xsi:type="dcterms:W3CDTF">2020-01-09T19:32:24Z</dcterms:created>
  <dcterms:modified xsi:type="dcterms:W3CDTF">2020-03-26T23:45:40Z</dcterms:modified>
</cp:coreProperties>
</file>