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21"/>
  </p:notesMasterIdLst>
  <p:handoutMasterIdLst>
    <p:handoutMasterId r:id="rId22"/>
  </p:handoutMasterIdLst>
  <p:sldIdLst>
    <p:sldId id="320" r:id="rId3"/>
    <p:sldId id="399" r:id="rId4"/>
    <p:sldId id="413" r:id="rId5"/>
    <p:sldId id="400" r:id="rId6"/>
    <p:sldId id="418" r:id="rId7"/>
    <p:sldId id="423" r:id="rId8"/>
    <p:sldId id="422" r:id="rId9"/>
    <p:sldId id="419" r:id="rId10"/>
    <p:sldId id="420" r:id="rId11"/>
    <p:sldId id="421" r:id="rId12"/>
    <p:sldId id="425" r:id="rId13"/>
    <p:sldId id="424" r:id="rId14"/>
    <p:sldId id="426" r:id="rId15"/>
    <p:sldId id="428" r:id="rId16"/>
    <p:sldId id="429" r:id="rId17"/>
    <p:sldId id="430" r:id="rId18"/>
    <p:sldId id="431" r:id="rId19"/>
    <p:sldId id="329" r:id="rId20"/>
  </p:sldIdLst>
  <p:sldSz cx="9144000" cy="6858000" type="screen4x3"/>
  <p:notesSz cx="6858000" cy="9144000"/>
  <p:custDataLst>
    <p:tags r:id="rId23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53" autoAdjust="0"/>
    <p:restoredTop sz="86050" autoAdjust="0"/>
  </p:normalViewPr>
  <p:slideViewPr>
    <p:cSldViewPr snapToObjects="1" showGuides="1">
      <p:cViewPr varScale="1">
        <p:scale>
          <a:sx n="97" d="100"/>
          <a:sy n="97" d="100"/>
        </p:scale>
        <p:origin x="1260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3/31/2023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3/31/2023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3/31/2023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3/31/2023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3/31/2023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3/31/2023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3/31/2023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3/31/2023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3/31/2023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3/31/2023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3/31/2023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3/31/2023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3/31/2023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3/31/2023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3/31/2023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3/31/2023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3/31/2023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3/31/2023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3/31/2023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3/31/2023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3/31/2023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5" Type="http://schemas.openxmlformats.org/officeDocument/2006/relationships/image" Target="../media/image13.png"/><Relationship Id="rId4" Type="http://schemas.openxmlformats.org/officeDocument/2006/relationships/image" Target="../media/image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25146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Modeling III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5: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Evaluation by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Visualization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506762"/>
            <a:ext cx="533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3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Shows Residuals Under the 4 Models Plotted Over Time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is the Problem?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9C126B-26CF-48DA-BF81-F169B3FB01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4043" y="2743200"/>
            <a:ext cx="5334000" cy="399513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455747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5: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Evaluation by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Visualization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506762"/>
            <a:ext cx="533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4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Evaluate Models For the Three Locations Separately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FB0ACF-3E0F-4DCD-9073-8C00CF619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2095472"/>
            <a:ext cx="5486400" cy="36576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367970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5: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Evaluation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by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Visualization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506762"/>
            <a:ext cx="533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5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Evaluate Error For the Three Locations Separately (by A)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E686D6-7807-4C7C-848A-94CD0D813A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0450" y="2076422"/>
            <a:ext cx="5463902" cy="36576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105666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5: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Evaluation by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Visualization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506762"/>
            <a:ext cx="533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6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Evaluate Error For the Three Locations Separately (by Time)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AD1DB3-7222-4FE0-BC88-CFE22C67E6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6000" y="2133600"/>
            <a:ext cx="5496110" cy="36576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507818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6: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Evaluation by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Numerical Summary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060353-BDFF-427E-8ABE-861948AE3B71}"/>
                  </a:ext>
                </a:extLst>
              </p:cNvPr>
              <p:cNvSpPr txBox="1"/>
              <p:nvPr/>
            </p:nvSpPr>
            <p:spPr>
              <a:xfrm>
                <a:off x="3810000" y="506762"/>
                <a:ext cx="5334000" cy="55575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Run Chunk 1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Mean Bias</a:t>
                </a: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ε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Mean Absolute Error</a:t>
                </a: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MAE</m:t>
                      </m:r>
                      <m:r>
                        <a:rPr lang="en-US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i="1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ε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Root Mean Squared Error</a:t>
                </a:r>
              </a:p>
              <a:p>
                <a:pPr lvl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MSE</m:t>
                      </m:r>
                      <m:r>
                        <a:rPr lang="en-US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l-GR" i="1">
                                          <a:solidFill>
                                            <a:srgbClr val="40404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ε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rad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MB, MAE, and RMSE are in Degrees Celsius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060353-BDFF-427E-8ABE-861948AE3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506762"/>
                <a:ext cx="5334000" cy="5557547"/>
              </a:xfrm>
              <a:prstGeom prst="rect">
                <a:avLst/>
              </a:prstGeom>
              <a:blipFill>
                <a:blip r:embed="rId4"/>
                <a:stretch>
                  <a:fillRect l="-1486" t="-768" b="-1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445314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6: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Evaluation by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Numerical Summary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506762"/>
            <a:ext cx="533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Summarizing Table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Evaluate MB, MAE, and RMSE on Test Data to Choose Best Model Going Forward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Sketch of Table We Want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Before Writing Code, Have a Plan for the Output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296BFA-8D27-42FF-A57E-FE8A1C557B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0459367"/>
              </p:ext>
            </p:extLst>
          </p:nvPr>
        </p:nvGraphicFramePr>
        <p:xfrm>
          <a:off x="3708400" y="3124200"/>
          <a:ext cx="5191884" cy="236880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297971">
                  <a:extLst>
                    <a:ext uri="{9D8B030D-6E8A-4147-A177-3AD203B41FA5}">
                      <a16:colId xmlns:a16="http://schemas.microsoft.com/office/drawing/2014/main" val="3347843076"/>
                    </a:ext>
                  </a:extLst>
                </a:gridCol>
                <a:gridCol w="1297971">
                  <a:extLst>
                    <a:ext uri="{9D8B030D-6E8A-4147-A177-3AD203B41FA5}">
                      <a16:colId xmlns:a16="http://schemas.microsoft.com/office/drawing/2014/main" val="2640657503"/>
                    </a:ext>
                  </a:extLst>
                </a:gridCol>
                <a:gridCol w="1297971">
                  <a:extLst>
                    <a:ext uri="{9D8B030D-6E8A-4147-A177-3AD203B41FA5}">
                      <a16:colId xmlns:a16="http://schemas.microsoft.com/office/drawing/2014/main" val="2561996382"/>
                    </a:ext>
                  </a:extLst>
                </a:gridCol>
                <a:gridCol w="1297971">
                  <a:extLst>
                    <a:ext uri="{9D8B030D-6E8A-4147-A177-3AD203B41FA5}">
                      <a16:colId xmlns:a16="http://schemas.microsoft.com/office/drawing/2014/main" val="2529168463"/>
                    </a:ext>
                  </a:extLst>
                </a:gridCol>
              </a:tblGrid>
              <a:tr h="394800">
                <a:tc>
                  <a:txBody>
                    <a:bodyPr/>
                    <a:lstStyle/>
                    <a:p>
                      <a:r>
                        <a:rPr lang="en-US" sz="1900" dirty="0"/>
                        <a:t>Model</a:t>
                      </a:r>
                    </a:p>
                  </a:txBody>
                  <a:tcPr marL="97349" marR="97349" marT="48673" marB="48673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MB</a:t>
                      </a:r>
                    </a:p>
                  </a:txBody>
                  <a:tcPr marL="97349" marR="97349" marT="48673" marB="48673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MAE</a:t>
                      </a:r>
                    </a:p>
                  </a:txBody>
                  <a:tcPr marL="97349" marR="97349" marT="48673" marB="48673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RMSE</a:t>
                      </a:r>
                    </a:p>
                  </a:txBody>
                  <a:tcPr marL="97349" marR="97349" marT="48673" marB="48673"/>
                </a:tc>
                <a:extLst>
                  <a:ext uri="{0D108BD9-81ED-4DB2-BD59-A6C34878D82A}">
                    <a16:rowId xmlns:a16="http://schemas.microsoft.com/office/drawing/2014/main" val="832117637"/>
                  </a:ext>
                </a:extLst>
              </a:tr>
              <a:tr h="394800">
                <a:tc>
                  <a:txBody>
                    <a:bodyPr/>
                    <a:lstStyle/>
                    <a:p>
                      <a:r>
                        <a:rPr lang="en-US" sz="1900" dirty="0"/>
                        <a:t>Linear</a:t>
                      </a:r>
                    </a:p>
                  </a:txBody>
                  <a:tcPr marL="97349" marR="97349" marT="48673" marB="48673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7349" marR="97349" marT="48673" marB="48673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7349" marR="97349" marT="48673" marB="48673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7349" marR="97349" marT="48673" marB="48673"/>
                </a:tc>
                <a:extLst>
                  <a:ext uri="{0D108BD9-81ED-4DB2-BD59-A6C34878D82A}">
                    <a16:rowId xmlns:a16="http://schemas.microsoft.com/office/drawing/2014/main" val="103233703"/>
                  </a:ext>
                </a:extLst>
              </a:tr>
              <a:tr h="394800">
                <a:tc>
                  <a:txBody>
                    <a:bodyPr/>
                    <a:lstStyle/>
                    <a:p>
                      <a:r>
                        <a:rPr lang="en-US" sz="1900" dirty="0"/>
                        <a:t>Poly(2)</a:t>
                      </a:r>
                    </a:p>
                  </a:txBody>
                  <a:tcPr marL="97349" marR="97349" marT="48673" marB="48673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7349" marR="97349" marT="48673" marB="48673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7349" marR="97349" marT="48673" marB="48673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7349" marR="97349" marT="48673" marB="48673"/>
                </a:tc>
                <a:extLst>
                  <a:ext uri="{0D108BD9-81ED-4DB2-BD59-A6C34878D82A}">
                    <a16:rowId xmlns:a16="http://schemas.microsoft.com/office/drawing/2014/main" val="1424126479"/>
                  </a:ext>
                </a:extLst>
              </a:tr>
              <a:tr h="394800">
                <a:tc>
                  <a:txBody>
                    <a:bodyPr/>
                    <a:lstStyle/>
                    <a:p>
                      <a:r>
                        <a:rPr lang="en-US" sz="1900" dirty="0"/>
                        <a:t>Poly(3)</a:t>
                      </a:r>
                    </a:p>
                  </a:txBody>
                  <a:tcPr marL="97349" marR="97349" marT="48673" marB="48673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7349" marR="97349" marT="48673" marB="48673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7349" marR="97349" marT="48673" marB="48673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7349" marR="97349" marT="48673" marB="48673"/>
                </a:tc>
                <a:extLst>
                  <a:ext uri="{0D108BD9-81ED-4DB2-BD59-A6C34878D82A}">
                    <a16:rowId xmlns:a16="http://schemas.microsoft.com/office/drawing/2014/main" val="2371145435"/>
                  </a:ext>
                </a:extLst>
              </a:tr>
              <a:tr h="394800">
                <a:tc>
                  <a:txBody>
                    <a:bodyPr/>
                    <a:lstStyle/>
                    <a:p>
                      <a:r>
                        <a:rPr lang="en-US" sz="1900" dirty="0"/>
                        <a:t>Poly(4)</a:t>
                      </a:r>
                    </a:p>
                  </a:txBody>
                  <a:tcPr marL="97349" marR="97349" marT="48673" marB="48673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7349" marR="97349" marT="48673" marB="48673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7349" marR="97349" marT="48673" marB="48673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7349" marR="97349" marT="48673" marB="48673"/>
                </a:tc>
                <a:extLst>
                  <a:ext uri="{0D108BD9-81ED-4DB2-BD59-A6C34878D82A}">
                    <a16:rowId xmlns:a16="http://schemas.microsoft.com/office/drawing/2014/main" val="2228928253"/>
                  </a:ext>
                </a:extLst>
              </a:tr>
              <a:tr h="394800">
                <a:tc>
                  <a:txBody>
                    <a:bodyPr/>
                    <a:lstStyle/>
                    <a:p>
                      <a:r>
                        <a:rPr lang="en-US" sz="1900" dirty="0"/>
                        <a:t>Logistic</a:t>
                      </a:r>
                    </a:p>
                  </a:txBody>
                  <a:tcPr marL="97349" marR="97349" marT="48673" marB="48673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7349" marR="97349" marT="48673" marB="48673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7349" marR="97349" marT="48673" marB="48673"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97349" marR="97349" marT="48673" marB="48673"/>
                </a:tc>
                <a:extLst>
                  <a:ext uri="{0D108BD9-81ED-4DB2-BD59-A6C34878D82A}">
                    <a16:rowId xmlns:a16="http://schemas.microsoft.com/office/drawing/2014/main" val="396967088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239318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6: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Evaluation by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Numerical Summary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506762"/>
            <a:ext cx="53340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2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Line-By-Line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Think About Ways to Quickly Apply All 3 Functions to All Residuals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3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Combine rename(), gather(), </a:t>
            </a:r>
            <a:r>
              <a:rPr lang="en-US" dirty="0" err="1">
                <a:solidFill>
                  <a:srgbClr val="404040"/>
                </a:solidFill>
              </a:rPr>
              <a:t>group_by</a:t>
            </a:r>
            <a:r>
              <a:rPr lang="en-US" dirty="0">
                <a:solidFill>
                  <a:srgbClr val="404040"/>
                </a:solidFill>
              </a:rPr>
              <a:t>(), and summarize()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4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Change eval=F to eval=T and Knit the File (What is Seen?)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2792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506762"/>
            <a:ext cx="5105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My Results Based on My Seed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Simple Model that Adequately Predicts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5C1F7B-5763-9719-E19D-278CC1277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7064" y="1008142"/>
            <a:ext cx="4726970" cy="2758381"/>
          </a:xfrm>
          <a:prstGeom prst="rect">
            <a:avLst/>
          </a:prstGeom>
          <a:ln w="28575">
            <a:solidFill>
              <a:srgbClr val="404040"/>
            </a:solidFill>
          </a:ln>
        </p:spPr>
      </p:pic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6: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Evaluation by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Numerical Summary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BAEB75F-E3DE-4A62-BABC-014070B06E27}"/>
              </a:ext>
            </a:extLst>
          </p:cNvPr>
          <p:cNvSpPr/>
          <p:nvPr/>
        </p:nvSpPr>
        <p:spPr>
          <a:xfrm>
            <a:off x="5638800" y="3352800"/>
            <a:ext cx="3005234" cy="381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BAC446D-2D58-A4A2-34AF-B5A4E835FC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7064" y="4724400"/>
            <a:ext cx="2895600" cy="1936322"/>
          </a:xfrm>
          <a:prstGeom prst="rect">
            <a:avLst/>
          </a:prstGeom>
          <a:solidFill>
            <a:srgbClr val="404040"/>
          </a:solidFill>
          <a:ln w="19050"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D336866-BEEF-8B01-266D-F7B5B89A604D}"/>
              </a:ext>
            </a:extLst>
          </p:cNvPr>
          <p:cNvSpPr txBox="1"/>
          <p:nvPr/>
        </p:nvSpPr>
        <p:spPr>
          <a:xfrm>
            <a:off x="7373534" y="5507895"/>
            <a:ext cx="1738122" cy="369332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Results=“</a:t>
            </a:r>
            <a:r>
              <a:rPr lang="en-US" sz="1800" dirty="0" err="1">
                <a:solidFill>
                  <a:schemeClr val="bg1"/>
                </a:solidFill>
              </a:rPr>
              <a:t>asis</a:t>
            </a:r>
            <a:r>
              <a:rPr lang="en-US" sz="1800" dirty="0">
                <a:solidFill>
                  <a:schemeClr val="bg1"/>
                </a:solidFill>
              </a:rPr>
              <a:t>”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3B9464B-01C0-F48A-BED8-1699298C357E}"/>
              </a:ext>
            </a:extLst>
          </p:cNvPr>
          <p:cNvCxnSpPr/>
          <p:nvPr/>
        </p:nvCxnSpPr>
        <p:spPr>
          <a:xfrm>
            <a:off x="8534400" y="3812761"/>
            <a:ext cx="0" cy="16338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ADB0100-581C-FF82-48FF-420535CAD334}"/>
              </a:ext>
            </a:extLst>
          </p:cNvPr>
          <p:cNvCxnSpPr>
            <a:cxnSpLocks/>
          </p:cNvCxnSpPr>
          <p:nvPr/>
        </p:nvCxnSpPr>
        <p:spPr>
          <a:xfrm flipH="1">
            <a:off x="6858000" y="5692561"/>
            <a:ext cx="4393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269562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Introduction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Instructions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>
                <a:solidFill>
                  <a:srgbClr val="404040"/>
                </a:solidFill>
              </a:rPr>
              <a:t>Download Supplement 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Unzip Folder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Required Packages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 </a:t>
            </a:r>
          </a:p>
          <a:p>
            <a:pPr lvl="2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 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Open .</a:t>
            </a:r>
            <a:r>
              <a:rPr lang="en-US" dirty="0" err="1">
                <a:solidFill>
                  <a:srgbClr val="404040"/>
                </a:solidFill>
              </a:rPr>
              <a:t>Rmd</a:t>
            </a:r>
            <a:r>
              <a:rPr lang="en-US" dirty="0">
                <a:solidFill>
                  <a:srgbClr val="404040"/>
                </a:solidFill>
              </a:rPr>
              <a:t> File and Knit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Within R, Run all Code Chunks for Parts 1,2, and 3 (This was Covered in Previous Lecture)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249506-538F-4D06-A28A-D8F3DE7114AE}"/>
              </a:ext>
            </a:extLst>
          </p:cNvPr>
          <p:cNvSpPr txBox="1"/>
          <p:nvPr/>
        </p:nvSpPr>
        <p:spPr>
          <a:xfrm>
            <a:off x="5029200" y="2590800"/>
            <a:ext cx="1924050" cy="369332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library(</a:t>
            </a:r>
            <a:r>
              <a:rPr lang="en-US" sz="1800" dirty="0" err="1">
                <a:solidFill>
                  <a:schemeClr val="bg1"/>
                </a:solidFill>
              </a:rPr>
              <a:t>tidyverse</a:t>
            </a:r>
            <a:r>
              <a:rPr lang="en-US" sz="18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389C11-EAAF-4941-BFF5-B583EAEB6C28}"/>
              </a:ext>
            </a:extLst>
          </p:cNvPr>
          <p:cNvSpPr txBox="1"/>
          <p:nvPr/>
        </p:nvSpPr>
        <p:spPr>
          <a:xfrm>
            <a:off x="5029200" y="3244334"/>
            <a:ext cx="1924050" cy="369332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library(</a:t>
            </a:r>
            <a:r>
              <a:rPr lang="en-US" sz="1800" dirty="0" err="1">
                <a:solidFill>
                  <a:schemeClr val="bg1"/>
                </a:solidFill>
              </a:rPr>
              <a:t>modelr</a:t>
            </a:r>
            <a:r>
              <a:rPr lang="en-US" sz="18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F73EA1-D416-41FA-9CB2-03023BB51D5E}"/>
              </a:ext>
            </a:extLst>
          </p:cNvPr>
          <p:cNvSpPr txBox="1"/>
          <p:nvPr/>
        </p:nvSpPr>
        <p:spPr>
          <a:xfrm>
            <a:off x="5029200" y="3921856"/>
            <a:ext cx="1924050" cy="369332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library(</a:t>
            </a:r>
            <a:r>
              <a:rPr lang="en-US" sz="1800" dirty="0" err="1">
                <a:solidFill>
                  <a:schemeClr val="bg1"/>
                </a:solidFill>
              </a:rPr>
              <a:t>xtable</a:t>
            </a:r>
            <a:r>
              <a:rPr lang="en-US" sz="1800" dirty="0">
                <a:solidFill>
                  <a:schemeClr val="bg1"/>
                </a:solidFill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6469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4: 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Logistic Model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3FF754-7015-4F20-8186-8B784B2C623B}"/>
                  </a:ext>
                </a:extLst>
              </p:cNvPr>
              <p:cNvSpPr txBox="1"/>
              <p:nvPr/>
            </p:nvSpPr>
            <p:spPr>
              <a:xfrm>
                <a:off x="3810000" y="609600"/>
                <a:ext cx="5334000" cy="600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Logistic Model</a:t>
                </a: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“Smart” Model Based On Physical Relationship Between A and W</a:t>
                </a: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Four Parameters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Controls the Shape of the Relationship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lvl="1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What Shape Do You Think This Function Makes?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Idea: Precalculus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3FF754-7015-4F20-8186-8B784B2C6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09600"/>
                <a:ext cx="5334000" cy="6001643"/>
              </a:xfrm>
              <a:prstGeom prst="rect">
                <a:avLst/>
              </a:prstGeom>
              <a:blipFill>
                <a:blip r:embed="rId4"/>
                <a:stretch>
                  <a:fillRect l="-1486" t="-711" r="-914" b="-1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F62ADF-4462-4B5D-A418-9F8154C6AB55}"/>
                  </a:ext>
                </a:extLst>
              </p:cNvPr>
              <p:cNvSpPr txBox="1"/>
              <p:nvPr/>
            </p:nvSpPr>
            <p:spPr>
              <a:xfrm>
                <a:off x="4648200" y="1066800"/>
                <a:ext cx="2960878" cy="624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8F62ADF-4462-4B5D-A418-9F8154C6A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1066800"/>
                <a:ext cx="2960878" cy="6242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120720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4: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Logistic Model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506762"/>
            <a:ext cx="533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1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Plant that Seed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Example Model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Parameter Investigation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Does 7 Represent?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Does 12 Represent?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Does 4 Represent?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Does 1 Represent?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97FE89-303B-4945-BF2F-FDBA004BE6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2133600"/>
            <a:ext cx="3056425" cy="202390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14294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4: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Logistic Model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506762"/>
            <a:ext cx="5334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2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Creation of Modeling Function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Creation of MSE Function Specific to this Model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3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 </a:t>
            </a:r>
            <a:r>
              <a:rPr lang="en-US" dirty="0" err="1">
                <a:solidFill>
                  <a:srgbClr val="404040"/>
                </a:solidFill>
              </a:rPr>
              <a:t>optim</a:t>
            </a:r>
            <a:r>
              <a:rPr lang="en-US" dirty="0">
                <a:solidFill>
                  <a:srgbClr val="404040"/>
                </a:solidFill>
              </a:rPr>
              <a:t>() Function With Smart Starting Values Based on Understanding of The Model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Finds Estimates Based on Minimization of MSE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4818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4: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Logistic Model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506762"/>
            <a:ext cx="533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4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 Logistic Model Function and Estimated Parameters from </a:t>
            </a:r>
            <a:r>
              <a:rPr lang="en-US" dirty="0" err="1">
                <a:solidFill>
                  <a:srgbClr val="404040"/>
                </a:solidFill>
              </a:rPr>
              <a:t>optim</a:t>
            </a:r>
            <a:r>
              <a:rPr lang="en-US" dirty="0">
                <a:solidFill>
                  <a:srgbClr val="404040"/>
                </a:solidFill>
              </a:rPr>
              <a:t>() to Obtain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Predictions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Residuals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4861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Intermission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506762"/>
            <a:ext cx="533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Code Chunk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save.image</a:t>
            </a:r>
            <a:r>
              <a:rPr lang="en-US" dirty="0">
                <a:solidFill>
                  <a:srgbClr val="404040"/>
                </a:solidFill>
              </a:rPr>
              <a:t>() = Used to Save Workspace into .</a:t>
            </a:r>
            <a:r>
              <a:rPr lang="en-US" dirty="0" err="1">
                <a:solidFill>
                  <a:srgbClr val="404040"/>
                </a:solidFill>
              </a:rPr>
              <a:t>Rdata</a:t>
            </a:r>
            <a:r>
              <a:rPr lang="en-US" dirty="0">
                <a:solidFill>
                  <a:srgbClr val="404040"/>
                </a:solidFill>
              </a:rPr>
              <a:t> File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load() = Used to Load Workspace from .</a:t>
            </a:r>
            <a:r>
              <a:rPr lang="en-US" dirty="0" err="1">
                <a:solidFill>
                  <a:srgbClr val="404040"/>
                </a:solidFill>
              </a:rPr>
              <a:t>Rdata</a:t>
            </a:r>
            <a:r>
              <a:rPr lang="en-US" dirty="0">
                <a:solidFill>
                  <a:srgbClr val="404040"/>
                </a:solidFill>
              </a:rPr>
              <a:t> File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.</a:t>
            </a:r>
            <a:r>
              <a:rPr lang="en-US" dirty="0" err="1">
                <a:solidFill>
                  <a:srgbClr val="404040"/>
                </a:solidFill>
              </a:rPr>
              <a:t>Rdata</a:t>
            </a:r>
            <a:r>
              <a:rPr lang="en-US" dirty="0">
                <a:solidFill>
                  <a:srgbClr val="404040"/>
                </a:solidFill>
              </a:rPr>
              <a:t> = File Extension of R Workspace File (All Objects in Global Environment)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9341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5: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Evaluation by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Visualization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506762"/>
            <a:ext cx="533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1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Plots of Different Models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Can We Say About the Different Models?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Which Model Would You Use?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20D3CD-785A-4E05-87D5-01B50183B3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0825" y="2438400"/>
            <a:ext cx="4473615" cy="330553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487047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5: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Evaluation by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Visualization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506762"/>
            <a:ext cx="533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2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Comparing Predictions vs Actual Maximum Water Temperatures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Models Give Similar Predictions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7E12EC-14ED-44AB-B91A-4E4B85DE7A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1951" y="3200400"/>
            <a:ext cx="4750097" cy="360418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050363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18354</TotalTime>
  <Words>584</Words>
  <Application>Microsoft Office PowerPoint</Application>
  <PresentationFormat>On-screen Show (4:3)</PresentationFormat>
  <Paragraphs>176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Cambria Math</vt:lpstr>
      <vt:lpstr>Office Theme</vt:lpstr>
      <vt:lpstr>1_Office Theme</vt:lpstr>
      <vt:lpstr>Modeling III</vt:lpstr>
      <vt:lpstr>Introduction</vt:lpstr>
      <vt:lpstr>Part 4:  Logistic Model</vt:lpstr>
      <vt:lpstr>Part 4:  Logistic Model</vt:lpstr>
      <vt:lpstr>Part 4:  Logistic Model</vt:lpstr>
      <vt:lpstr>Part 4:  Logistic Model</vt:lpstr>
      <vt:lpstr>Intermission</vt:lpstr>
      <vt:lpstr>Part 5:  Evaluation by  Visualization</vt:lpstr>
      <vt:lpstr>Part 5:  Evaluation by  Visualization</vt:lpstr>
      <vt:lpstr>Part 5:  Evaluation by  Visualization</vt:lpstr>
      <vt:lpstr>Part 5:  Evaluation by  Visualization</vt:lpstr>
      <vt:lpstr>Part 5:  Evaluation  by  Visualization</vt:lpstr>
      <vt:lpstr>Part 5:  Evaluation by  Visualization</vt:lpstr>
      <vt:lpstr>Part 6:  Evaluation by  Numerical Summary</vt:lpstr>
      <vt:lpstr>Part 6:  Evaluation by  Numerical Summary</vt:lpstr>
      <vt:lpstr>Part 6:  Evaluation by  Numerical Summary</vt:lpstr>
      <vt:lpstr>Part 6:  Evaluation by  Numerical Summary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Giacomazzo, Mario</cp:lastModifiedBy>
  <cp:revision>597</cp:revision>
  <dcterms:created xsi:type="dcterms:W3CDTF">2018-08-19T01:44:24Z</dcterms:created>
  <dcterms:modified xsi:type="dcterms:W3CDTF">2023-03-31T12:41:39Z</dcterms:modified>
</cp:coreProperties>
</file>