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42"/>
  </p:notesMasterIdLst>
  <p:handoutMasterIdLst>
    <p:handoutMasterId r:id="rId43"/>
  </p:handoutMasterIdLst>
  <p:sldIdLst>
    <p:sldId id="320" r:id="rId3"/>
    <p:sldId id="396" r:id="rId4"/>
    <p:sldId id="406" r:id="rId5"/>
    <p:sldId id="407" r:id="rId6"/>
    <p:sldId id="408" r:id="rId7"/>
    <p:sldId id="409" r:id="rId8"/>
    <p:sldId id="410" r:id="rId9"/>
    <p:sldId id="412" r:id="rId10"/>
    <p:sldId id="411" r:id="rId11"/>
    <p:sldId id="415" r:id="rId12"/>
    <p:sldId id="416" r:id="rId13"/>
    <p:sldId id="417" r:id="rId14"/>
    <p:sldId id="418" r:id="rId15"/>
    <p:sldId id="420" r:id="rId16"/>
    <p:sldId id="419" r:id="rId17"/>
    <p:sldId id="421" r:id="rId18"/>
    <p:sldId id="414" r:id="rId19"/>
    <p:sldId id="413" r:id="rId20"/>
    <p:sldId id="422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31" r:id="rId30"/>
    <p:sldId id="432" r:id="rId31"/>
    <p:sldId id="434" r:id="rId32"/>
    <p:sldId id="435" r:id="rId33"/>
    <p:sldId id="436" r:id="rId34"/>
    <p:sldId id="437" r:id="rId35"/>
    <p:sldId id="438" r:id="rId36"/>
    <p:sldId id="439" r:id="rId37"/>
    <p:sldId id="440" r:id="rId38"/>
    <p:sldId id="441" r:id="rId39"/>
    <p:sldId id="442" r:id="rId40"/>
    <p:sldId id="329" r:id="rId41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Factors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Have Levels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ADD13-E957-489B-B3BD-E907D3A84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81" y="1066800"/>
            <a:ext cx="5506040" cy="4295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19F7A8-1C85-445C-96C9-D114C053B1DC}"/>
              </a:ext>
            </a:extLst>
          </p:cNvPr>
          <p:cNvSpPr/>
          <p:nvPr/>
        </p:nvSpPr>
        <p:spPr>
          <a:xfrm>
            <a:off x="3810000" y="4953000"/>
            <a:ext cx="2286000" cy="4572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33BC9C-C780-4171-BD30-701C51175B96}"/>
              </a:ext>
            </a:extLst>
          </p:cNvPr>
          <p:cNvSpPr/>
          <p:nvPr/>
        </p:nvSpPr>
        <p:spPr>
          <a:xfrm rot="10800000">
            <a:off x="5105400" y="5468682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5C1B0-0759-430D-A79C-FDF4496761B0}"/>
              </a:ext>
            </a:extLst>
          </p:cNvPr>
          <p:cNvSpPr txBox="1"/>
          <p:nvPr/>
        </p:nvSpPr>
        <p:spPr>
          <a:xfrm>
            <a:off x="5029200" y="5807459"/>
            <a:ext cx="3048000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Default: Alphabetical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40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 Order May Be Specified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B3840-BE8C-4F3D-8069-AAD8D3F1B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504" y="1219200"/>
            <a:ext cx="5120496" cy="232949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45878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Levels May Be Labeled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D25AFB-B74A-42A3-B88F-3A4CC2439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60131"/>
            <a:ext cx="5458990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6084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9DC2D-877B-45C8-8574-CE5C05F9A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864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1CE864-D73D-43A1-9358-A2DA1709D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803" y="1143000"/>
            <a:ext cx="5517892" cy="48862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99941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5E1FC9-25B0-4833-A4E7-47DBC2C3D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322" y="1143000"/>
            <a:ext cx="5524373" cy="4894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5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Variable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Graphic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91692-C449-4494-A371-EE27A80E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708" y="1143000"/>
            <a:ext cx="5542689" cy="484765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62597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University of Chicago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DD8747-8EA3-4E34-8485-B04CE69D0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5" y="1219200"/>
            <a:ext cx="5330206" cy="553210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76619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3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General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ocial Survey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Sample Provided in </a:t>
            </a:r>
            <a:r>
              <a:rPr lang="en-US" dirty="0" err="1">
                <a:solidFill>
                  <a:srgbClr val="404040"/>
                </a:solidFill>
              </a:rPr>
              <a:t>forcats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Factor Variables Included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Marital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Range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Political Party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Religion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Denomination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5032DD-856E-4327-886B-1F68C6BF8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940" y="1143000"/>
            <a:ext cx="5427400" cy="261116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68165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Summary by Race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10F65-12B7-4338-8410-5C254756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289" y="1134090"/>
            <a:ext cx="5511498" cy="46624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3098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king Stairs Clipart #1">
            <a:extLst>
              <a:ext uri="{FF2B5EF4-FFF2-40B4-BE49-F238E27FC236}">
                <a16:creationId xmlns:a16="http://schemas.microsoft.com/office/drawing/2014/main" id="{E10A936F-EEF4-43AB-9436-07C5D9ED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181600"/>
            <a:ext cx="1600200" cy="1600200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Joyfully Read Chapter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Additional Package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Part of the </a:t>
            </a: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For Variables with,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Fixed Set of Values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Known Set of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Values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Sophisticated Character Vector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Factors Are on a </a:t>
            </a: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    </a:t>
            </a: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New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3E5BC-1DC0-46FB-A617-30781315A117}"/>
              </a:ext>
            </a:extLst>
          </p:cNvPr>
          <p:cNvSpPr txBox="1"/>
          <p:nvPr/>
        </p:nvSpPr>
        <p:spPr>
          <a:xfrm>
            <a:off x="4724400" y="1828800"/>
            <a:ext cx="24384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forcats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Comparing TV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736A-8746-46E4-A7C8-D3FF11E0B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43000"/>
            <a:ext cx="5483461" cy="48910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52212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04040"/>
                </a:solidFill>
              </a:rPr>
              <a:t>fct_reorder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 = Factor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x = Numeric Vector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 = Optional Function If Multiple Values of x for Each Value of f  (Default: Median)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858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7A3CC7-9E80-43C7-B25C-A5E602BFA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200" y="1143000"/>
            <a:ext cx="5415072" cy="483263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7023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330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Reorder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DDBFF-FEDE-4757-95DA-3865DB597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640" y="1158899"/>
            <a:ext cx="5450013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0686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875122-DE19-4BA3-B19D-01EEF1ED4C15}"/>
              </a:ext>
            </a:extLst>
          </p:cNvPr>
          <p:cNvSpPr txBox="1"/>
          <p:nvPr/>
        </p:nvSpPr>
        <p:spPr>
          <a:xfrm>
            <a:off x="3810000" y="621916"/>
            <a:ext cx="5486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Different Types of Ordering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Nominal = “Arbitrary”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= “Principled”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Race vs Income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Race Levels are Arbitrary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Income Levels are Principled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151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63025EC-C99D-4EA2-A4B3-BABCE7206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183" y="643467"/>
            <a:ext cx="5488085" cy="56631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FDF234-C133-4B88-94E2-373DBA8A053B}"/>
              </a:ext>
            </a:extLst>
          </p:cNvPr>
          <p:cNvSpPr/>
          <p:nvPr/>
        </p:nvSpPr>
        <p:spPr>
          <a:xfrm>
            <a:off x="7165407" y="3200399"/>
            <a:ext cx="1828800" cy="935595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0231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3BC353-18E6-41B2-AFD7-42C2A8A5FE73}"/>
              </a:ext>
            </a:extLst>
          </p:cNvPr>
          <p:cNvSpPr txBox="1"/>
          <p:nvPr/>
        </p:nvSpPr>
        <p:spPr>
          <a:xfrm>
            <a:off x="3810000" y="621916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Other Useful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fct_relevel</a:t>
            </a:r>
            <a:r>
              <a:rPr lang="en-US" dirty="0">
                <a:solidFill>
                  <a:srgbClr val="404040"/>
                </a:solidFill>
              </a:rPr>
              <a:t>() = Specify Variable and the Specific Levels You Want in The Front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fct_rev</a:t>
            </a:r>
            <a:r>
              <a:rPr lang="en-US" dirty="0">
                <a:solidFill>
                  <a:srgbClr val="404040"/>
                </a:solidFill>
              </a:rPr>
              <a:t>() = Specify Variable and Reverses the Level Order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fct_infreq</a:t>
            </a:r>
            <a:r>
              <a:rPr lang="en-US" dirty="0">
                <a:solidFill>
                  <a:srgbClr val="404040"/>
                </a:solidFill>
              </a:rPr>
              <a:t>() = Order Levels Based on Increasing Frequency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Functions as Necessary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984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2228D2-F0D4-4EDA-BE04-F1B406597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460327" cy="4743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Original Boxplot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467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Reverse Income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C400E7-8217-43AC-83CD-86759AD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840" y="1095791"/>
            <a:ext cx="5492960" cy="48316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82406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4: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Order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Level Change + Rev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80F17-BD4D-4726-AA56-FADA357B6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91654"/>
            <a:ext cx="5486400" cy="49384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4078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Sample 50 People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via Bar Plot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rPr>
              <a:t>How to Make More Informative?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58757-6F0C-4233-9C5B-E73EAF5C6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927" y="2240782"/>
            <a:ext cx="5423074" cy="3702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Purpose for Modifying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Abbreviate or Better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Collapse Unimportant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Group Categories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fct_recode</a:t>
            </a:r>
            <a:r>
              <a:rPr lang="en-US" dirty="0">
                <a:solidFill>
                  <a:srgbClr val="404040"/>
                </a:solidFill>
              </a:rPr>
              <a:t>() = Rename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fct_collapse</a:t>
            </a:r>
            <a:r>
              <a:rPr lang="en-US" dirty="0">
                <a:solidFill>
                  <a:srgbClr val="404040"/>
                </a:solidFill>
              </a:rPr>
              <a:t>() = Collapse Levels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fct_lump</a:t>
            </a:r>
            <a:r>
              <a:rPr lang="en-US" dirty="0">
                <a:solidFill>
                  <a:srgbClr val="404040"/>
                </a:solidFill>
              </a:rPr>
              <a:t>() = Create Subgroups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8396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Marital Counts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5C625-92E1-4D6F-A703-AFB0396E8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907" y="1117109"/>
            <a:ext cx="5497893" cy="482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8169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1: Recode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3D320-4443-4094-AAD1-D5B47663F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913" y="1144714"/>
            <a:ext cx="5488887" cy="48598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2950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Collapse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53C91B-4D4A-432B-AF36-D5D37C11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083581"/>
            <a:ext cx="5353189" cy="56726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7446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CF748-AA54-4090-8976-24B93F104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9" y="1143000"/>
            <a:ext cx="5517931" cy="3810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8035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Modifying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Factor Levels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Lumping Levels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43537-D3AB-4D27-AEE7-B3EF1DCE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868" y="1139754"/>
            <a:ext cx="5517932" cy="38164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5681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Cut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Convert Numeric to Factor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Syntax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Useful In Visuals and Summary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1: New Age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06831-7746-4F2F-8D35-080893FD9D70}"/>
              </a:ext>
            </a:extLst>
          </p:cNvPr>
          <p:cNvSpPr txBox="1"/>
          <p:nvPr/>
        </p:nvSpPr>
        <p:spPr>
          <a:xfrm>
            <a:off x="4710147" y="1826365"/>
            <a:ext cx="4267200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cut(VARIABLE, # of Breaks)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D39E5-3B26-491B-9272-1FC1B1DD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61" y="3657600"/>
            <a:ext cx="5466139" cy="213568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44783-C64E-4EF9-BEAB-3AD04FB06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958" y="5889901"/>
            <a:ext cx="4472430" cy="897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77409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2: Make It Pretty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3: Label Levels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037ED2-8BE8-4D99-B34F-0D4DEBE7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9844"/>
            <a:ext cx="5486400" cy="125569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98CA4EA-AA24-47CA-9CDC-06CB4692AD9D}"/>
              </a:ext>
            </a:extLst>
          </p:cNvPr>
          <p:cNvSpPr/>
          <p:nvPr/>
        </p:nvSpPr>
        <p:spPr>
          <a:xfrm rot="10800000">
            <a:off x="6097645" y="2514600"/>
            <a:ext cx="381000" cy="32105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A56C8-F8EB-45E6-93E0-E35FE3CD503C}"/>
              </a:ext>
            </a:extLst>
          </p:cNvPr>
          <p:cNvSpPr txBox="1"/>
          <p:nvPr/>
        </p:nvSpPr>
        <p:spPr>
          <a:xfrm>
            <a:off x="6021445" y="2853377"/>
            <a:ext cx="2462452" cy="461665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Happened?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29A664-8F8C-4F00-9B1B-BED39F0C4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162" y="4045424"/>
            <a:ext cx="5476875" cy="16272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34829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6: Numeric to Factor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FC7C33-5FD6-40DB-B49F-8A5485C9E464}"/>
              </a:ext>
            </a:extLst>
          </p:cNvPr>
          <p:cNvSpPr txBox="1"/>
          <p:nvPr/>
        </p:nvSpPr>
        <p:spPr>
          <a:xfrm>
            <a:off x="3810000" y="621916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Example 4: Using Percentiles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Cut on the Quartiles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Quantile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CA3D5-A2CF-46B7-8020-9EC771510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683" y="1905000"/>
            <a:ext cx="5486400" cy="12334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0D20CD-F988-427E-8B09-A8B3AD3678BD}"/>
              </a:ext>
            </a:extLst>
          </p:cNvPr>
          <p:cNvSpPr txBox="1"/>
          <p:nvPr/>
        </p:nvSpPr>
        <p:spPr>
          <a:xfrm>
            <a:off x="6629400" y="3533737"/>
            <a:ext cx="2341917" cy="46166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expss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CDF1E2-A1E0-49BE-B2D3-F646EFC14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683" y="4263626"/>
            <a:ext cx="5466117" cy="22570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572140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Eye Color Distribution (Cont.)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Display Eye Colors Absent From Sample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0C92C-0991-4A98-BEA3-1B041C921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3" y="2362200"/>
            <a:ext cx="5413087" cy="3733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43649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Describe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Dr. Mario’s Teaching?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Magical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Alright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Regular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Inferior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 of 80 Students Answer End-of-the-Year Survey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878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Distribution of Results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Wrong?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EDB0-3B4E-4AEF-AC81-E31F3F588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903" y="1828800"/>
            <a:ext cx="5474897" cy="374368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374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Survey Results (Cont.)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Misspelling “Offensive” is Offensive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Ordinal Categorical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8AF0-F2D0-404B-A1B0-5F4BEE7AE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971800"/>
            <a:ext cx="5486400" cy="381471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7305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Classification {1,2,3,4}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Sample 1000 Households and Record Their Urbanicity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4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Would Make this Better?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50A2D-05F9-417C-9933-F69FA61E7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895600"/>
            <a:ext cx="4989203" cy="33956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39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1: Motivation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39A337-14F8-4CBE-B90D-58B5D835AE8C}"/>
              </a:ext>
            </a:extLst>
          </p:cNvPr>
          <p:cNvSpPr txBox="1"/>
          <p:nvPr/>
        </p:nvSpPr>
        <p:spPr>
          <a:xfrm>
            <a:off x="3810000" y="621916"/>
            <a:ext cx="5330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Urbanicity</a:t>
            </a:r>
          </a:p>
          <a:p>
            <a:pPr lvl="1">
              <a:defRPr/>
            </a:pPr>
            <a:endParaRPr lang="en-US" sz="16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 = Metropolitan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  = Burbs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3  = Rural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 = Isolated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7E03A-7F7E-4673-AC9D-4402C37CF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202838"/>
            <a:ext cx="5330206" cy="359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34581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700</Words>
  <Application>Microsoft Office PowerPoint</Application>
  <PresentationFormat>On-screen Show (4:3)</PresentationFormat>
  <Paragraphs>260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Office Theme</vt:lpstr>
      <vt:lpstr>1_Office Theme</vt:lpstr>
      <vt:lpstr>Factors</vt:lpstr>
      <vt:lpstr>Introduction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1: Motivation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2: Factor Variable Architecture</vt:lpstr>
      <vt:lpstr>Level 3: General  Social Survey</vt:lpstr>
      <vt:lpstr>Level 3: General  Social Survey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4: Modifying  Factor Order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5: Modifying  Factor Levels</vt:lpstr>
      <vt:lpstr>Level 6: Numeric to Factor</vt:lpstr>
      <vt:lpstr>Level 6: Numeric to Factor</vt:lpstr>
      <vt:lpstr>Level 6: Numeric to Factor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402</cp:revision>
  <dcterms:created xsi:type="dcterms:W3CDTF">2018-08-19T01:44:24Z</dcterms:created>
  <dcterms:modified xsi:type="dcterms:W3CDTF">2020-10-02T02:13:28Z</dcterms:modified>
</cp:coreProperties>
</file>