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8"/>
  </p:notesMasterIdLst>
  <p:handoutMasterIdLst>
    <p:handoutMasterId r:id="rId19"/>
  </p:handoutMasterIdLst>
  <p:sldIdLst>
    <p:sldId id="320" r:id="rId3"/>
    <p:sldId id="422" r:id="rId4"/>
    <p:sldId id="423" r:id="rId5"/>
    <p:sldId id="429" r:id="rId6"/>
    <p:sldId id="427" r:id="rId7"/>
    <p:sldId id="417" r:id="rId8"/>
    <p:sldId id="421" r:id="rId9"/>
    <p:sldId id="428" r:id="rId10"/>
    <p:sldId id="430" r:id="rId11"/>
    <p:sldId id="419" r:id="rId12"/>
    <p:sldId id="431" r:id="rId13"/>
    <p:sldId id="425" r:id="rId14"/>
    <p:sldId id="432" r:id="rId15"/>
    <p:sldId id="420" r:id="rId16"/>
    <p:sldId id="329" r:id="rId17"/>
  </p:sldIdLst>
  <p:sldSz cx="9144000" cy="6858000" type="screen4x3"/>
  <p:notesSz cx="6858000" cy="9144000"/>
  <p:custDataLst>
    <p:tags r:id="rId2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E5E5E5"/>
    <a:srgbClr val="00000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91971" autoAdjust="0"/>
  </p:normalViewPr>
  <p:slideViewPr>
    <p:cSldViewPr snapToObjects="1" showGuides="1">
      <p:cViewPr varScale="1">
        <p:scale>
          <a:sx n="89" d="100"/>
          <a:sy n="89" d="100"/>
        </p:scale>
        <p:origin x="149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4/22/2020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4/22/2020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4/22/2020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4/22/2020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4/22/2020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4/22/2020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4/22/2020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4/22/2020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4/22/2020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4/22/2020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uD8Dbozzod4?feature=oembed" TargetMode="External"/><Relationship Id="rId1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hyperlink" Target="https://en.wikipedia.org/wiki/Project_Nightingale" TargetMode="External"/><Relationship Id="rId4" Type="http://schemas.openxmlformats.org/officeDocument/2006/relationships/hyperlink" Target="https://sloanreview.mit.edu/article/whats-your-data-worth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hyperlink" Target="https://towardsdatascience.com/5-principles-for-big-data-ethics-b5df1d105cd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_2u_eHHzRto?feature=oembed" TargetMode="External"/><Relationship Id="rId1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hyperlink" Target="https://mathbabe.org/" TargetMode="Externa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s://www.kdnuggets.com/2018/09/how-many-data-scientists-are-ther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8xn1rO1oQmk?feature=oembed" TargetMode="Externa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s://allthingsanalytics.com/2013/07/08/the-hippocratic-oath-for-the-data-scientist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image" Target="../media/image3.png"/><Relationship Id="rId4" Type="http://schemas.openxmlformats.org/officeDocument/2006/relationships/hyperlink" Target="https://www.nytimes.com/2018/10/15/health/piero-anversa-fraud-retractions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14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Ethics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is Coming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68206-6630-4E9C-AF98-8E2FACDF06F0}"/>
              </a:ext>
            </a:extLst>
          </p:cNvPr>
          <p:cNvSpPr txBox="1"/>
          <p:nvPr/>
        </p:nvSpPr>
        <p:spPr>
          <a:xfrm>
            <a:off x="3886200" y="643467"/>
            <a:ext cx="477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 Expansion of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Thoughts and Concerns?</a:t>
            </a:r>
          </a:p>
        </p:txBody>
      </p:sp>
      <p:pic>
        <p:nvPicPr>
          <p:cNvPr id="4" name="Online Media 3" title="What are AI and big data?">
            <a:hlinkClick r:id="" action="ppaction://media"/>
            <a:extLst>
              <a:ext uri="{FF2B5EF4-FFF2-40B4-BE49-F238E27FC236}">
                <a16:creationId xmlns:a16="http://schemas.microsoft.com/office/drawing/2014/main" id="{64069A34-3692-4E91-8F7C-5CEB7ACDD8DE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3564466" y="1219200"/>
            <a:ext cx="5503334" cy="30956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786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 is Coming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868206-6630-4E9C-AF98-8E2FACDF06F0}"/>
              </a:ext>
            </a:extLst>
          </p:cNvPr>
          <p:cNvSpPr txBox="1"/>
          <p:nvPr/>
        </p:nvSpPr>
        <p:spPr>
          <a:xfrm>
            <a:off x="3886200" y="643467"/>
            <a:ext cx="477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About Now?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72FCD4-B1AA-4629-A5D0-8518D4569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65" y="3962399"/>
            <a:ext cx="4627867" cy="27089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B4918E-9746-487C-9793-24422E38A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9866" y="1219200"/>
            <a:ext cx="4627867" cy="25891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6476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Value of Data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DF205-8112-41EE-AE31-15B0A4861184}"/>
              </a:ext>
            </a:extLst>
          </p:cNvPr>
          <p:cNvSpPr txBox="1"/>
          <p:nvPr/>
        </p:nvSpPr>
        <p:spPr>
          <a:xfrm>
            <a:off x="3886200" y="643467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Much is Data Worth?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 2016, Microsoft Purchased LinkedIn for $26.2 Billion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 2016, Caesar’s Total Rewards Program Was Valued at $1 Billion During Bankruptcy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in MIT Sloan Magazine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5"/>
              </a:rPr>
              <a:t>Project Nightingale</a:t>
            </a:r>
            <a:r>
              <a:rPr lang="en-US" dirty="0">
                <a:solidFill>
                  <a:srgbClr val="404040"/>
                </a:solidFill>
              </a:rPr>
              <a:t> (Google)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 Provoking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You Worried About Data Privacy?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Should We Address This?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9519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Modern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 Data Ethics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DF205-8112-41EE-AE31-15B0A4861184}"/>
              </a:ext>
            </a:extLst>
          </p:cNvPr>
          <p:cNvSpPr txBox="1"/>
          <p:nvPr/>
        </p:nvSpPr>
        <p:spPr>
          <a:xfrm>
            <a:off x="3886200" y="643467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Private Customer Data and Identity Should Remain Private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Shared Private Information Should Be Treated Confidentially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Customers Should Have a Transparent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Big Data Should Not Interfere with Human Will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Big Data Should Not Institutionalize Unfair Biases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32734A-5CB3-46C4-99D1-D94966A012FD}"/>
              </a:ext>
            </a:extLst>
          </p:cNvPr>
          <p:cNvSpPr txBox="1"/>
          <p:nvPr/>
        </p:nvSpPr>
        <p:spPr>
          <a:xfrm>
            <a:off x="5257800" y="6280016"/>
            <a:ext cx="451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Article by Pedro </a:t>
            </a:r>
            <a:r>
              <a:rPr lang="en-US" dirty="0" err="1">
                <a:hlinkClick r:id="rId4"/>
              </a:rPr>
              <a:t>Uria-Recio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108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Modern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Data Ethics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AB44F-5929-4849-B95E-F43113F00B4B}"/>
              </a:ext>
            </a:extLst>
          </p:cNvPr>
          <p:cNvSpPr txBox="1"/>
          <p:nvPr/>
        </p:nvSpPr>
        <p:spPr>
          <a:xfrm>
            <a:off x="3886200" y="643467"/>
            <a:ext cx="5181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Weapons of Math Destruction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Author: Cathy O’Neil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Blog: </a:t>
            </a:r>
            <a:r>
              <a:rPr lang="en-US" dirty="0">
                <a:solidFill>
                  <a:srgbClr val="404040"/>
                </a:solidFill>
                <a:hlinkClick r:id="rId5"/>
              </a:rPr>
              <a:t>mathbabe.org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Worked on Wall Street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Saw the Dark Side of Using Algorithms on Big Data to Make Business Decisions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Leader in Data Ethics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Online Media 2" title="The era of blind faith in big data must end | Cathy O'Neil">
            <a:hlinkClick r:id="" action="ppaction://media"/>
            <a:extLst>
              <a:ext uri="{FF2B5EF4-FFF2-40B4-BE49-F238E27FC236}">
                <a16:creationId xmlns:a16="http://schemas.microsoft.com/office/drawing/2014/main" id="{045B4370-30B0-49B7-98A5-3C309AE79BC0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3581400" y="3688625"/>
            <a:ext cx="5486400" cy="3086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869081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Why Data Science?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FAB9F5-FCFF-4E80-92CE-B02091821785}"/>
              </a:ext>
            </a:extLst>
          </p:cNvPr>
          <p:cNvSpPr txBox="1"/>
          <p:nvPr/>
        </p:nvSpPr>
        <p:spPr>
          <a:xfrm>
            <a:off x="3886200" y="643467"/>
            <a:ext cx="52578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Quantitative Fields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Math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On-Demand Job Market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LinkedIn Workforce Report: Shortage in All Cities (2018)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by Gregory </a:t>
            </a:r>
            <a:r>
              <a:rPr lang="en-US" dirty="0" err="1">
                <a:solidFill>
                  <a:srgbClr val="404040"/>
                </a:solidFill>
              </a:rPr>
              <a:t>Piatetsky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Applicable Across All Areas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Bigger Data Requires Better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People are Scared Because Analytics is Coming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9857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Why Data Science?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6" name="Online Media 5" title="Parks and Recreation - Ron vs. Online Privacy (Episode Highlight)">
            <a:hlinkClick r:id="" action="ppaction://media"/>
            <a:extLst>
              <a:ext uri="{FF2B5EF4-FFF2-40B4-BE49-F238E27FC236}">
                <a16:creationId xmlns:a16="http://schemas.microsoft.com/office/drawing/2014/main" id="{59BCB9C1-3156-4DB9-841C-F624D7984BCB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3563639" y="1752600"/>
            <a:ext cx="5486400" cy="30861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05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Why Data Science?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F1BFBE-0E90-4D13-AA72-E06B0AB20232}"/>
              </a:ext>
            </a:extLst>
          </p:cNvPr>
          <p:cNvSpPr txBox="1"/>
          <p:nvPr/>
        </p:nvSpPr>
        <p:spPr>
          <a:xfrm>
            <a:off x="3886200" y="643467"/>
            <a:ext cx="5257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Science is Not a Fad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People Have Data and Need Us to Analyze the Information to Answer Their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Decisions Based on Our Analyses Can Effect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We Must Operate Ethically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There is Power in the Information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995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Some Dope Quotes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80151F-EBCC-4C4F-84FC-16BADB1B65A4}"/>
              </a:ext>
            </a:extLst>
          </p:cNvPr>
          <p:cNvSpPr txBox="1"/>
          <p:nvPr/>
        </p:nvSpPr>
        <p:spPr>
          <a:xfrm>
            <a:off x="3648750" y="643467"/>
            <a:ext cx="5478317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404040"/>
                </a:solidFill>
              </a:rPr>
              <a:t>With Great Power Comes Great Responsibility.</a:t>
            </a:r>
          </a:p>
          <a:p>
            <a:r>
              <a:rPr lang="en-US" sz="4400" dirty="0">
                <a:solidFill>
                  <a:srgbClr val="404040"/>
                </a:solidFill>
              </a:rPr>
              <a:t>					</a:t>
            </a:r>
            <a:r>
              <a:rPr lang="en-US" sz="4000" dirty="0">
                <a:solidFill>
                  <a:srgbClr val="404040"/>
                </a:solidFill>
              </a:rPr>
              <a:t>- Uncle Ben</a:t>
            </a:r>
          </a:p>
          <a:p>
            <a:endParaRPr lang="en-US" sz="4400" dirty="0">
              <a:solidFill>
                <a:srgbClr val="404040"/>
              </a:solidFill>
            </a:endParaRPr>
          </a:p>
          <a:p>
            <a:r>
              <a:rPr lang="en-US" sz="4400" i="1" dirty="0">
                <a:solidFill>
                  <a:srgbClr val="404040"/>
                </a:solidFill>
              </a:rPr>
              <a:t>No One Man Should Have All That Power</a:t>
            </a:r>
            <a:r>
              <a:rPr lang="en-US" sz="4400" dirty="0">
                <a:solidFill>
                  <a:srgbClr val="404040"/>
                </a:solidFill>
              </a:rPr>
              <a:t>.</a:t>
            </a:r>
          </a:p>
          <a:p>
            <a:r>
              <a:rPr lang="en-US" sz="4400" dirty="0">
                <a:solidFill>
                  <a:srgbClr val="404040"/>
                </a:solidFill>
              </a:rPr>
              <a:t>				</a:t>
            </a:r>
            <a:r>
              <a:rPr lang="en-US" sz="4000" dirty="0">
                <a:solidFill>
                  <a:srgbClr val="404040"/>
                </a:solidFill>
              </a:rPr>
              <a:t>- Kanye West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4510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Hippocratic Oath for Data Scientists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Scroll: Vertical 2">
            <a:extLst>
              <a:ext uri="{FF2B5EF4-FFF2-40B4-BE49-F238E27FC236}">
                <a16:creationId xmlns:a16="http://schemas.microsoft.com/office/drawing/2014/main" id="{44B4B42C-600B-4D2B-AB40-D6FF2C8F2F2A}"/>
              </a:ext>
            </a:extLst>
          </p:cNvPr>
          <p:cNvSpPr/>
          <p:nvPr/>
        </p:nvSpPr>
        <p:spPr>
          <a:xfrm>
            <a:off x="3124200" y="196923"/>
            <a:ext cx="5980458" cy="6553200"/>
          </a:xfrm>
          <a:prstGeom prst="verticalScroll">
            <a:avLst/>
          </a:prstGeom>
          <a:solidFill>
            <a:srgbClr val="404040"/>
          </a:solidFill>
          <a:ln>
            <a:solidFill>
              <a:srgbClr val="D5D5D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3BB785-C0AC-4C78-A79E-9C6D4EBB663D}"/>
              </a:ext>
            </a:extLst>
          </p:cNvPr>
          <p:cNvSpPr txBox="1"/>
          <p:nvPr/>
        </p:nvSpPr>
        <p:spPr>
          <a:xfrm>
            <a:off x="4097661" y="1403855"/>
            <a:ext cx="43862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I solemnly pledge to practice my profession with conscience and dignity;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respect the privacy of the people whose data is confided in me;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maintain the utmost respect for the individuals whose data I am analyzing;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be transparent, open, and honest about the type of analysis I am applying to their data;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To never use my knowledge to violate human rights and civil liberties, even under threat.</a:t>
            </a:r>
          </a:p>
          <a:p>
            <a:pPr>
              <a:defRPr/>
            </a:pPr>
            <a:endParaRPr lang="en-US" sz="1800" i="1" dirty="0">
              <a:solidFill>
                <a:srgbClr val="D5D5D5"/>
              </a:solidFill>
            </a:endParaRPr>
          </a:p>
          <a:p>
            <a:pPr>
              <a:defRPr/>
            </a:pPr>
            <a:r>
              <a:rPr lang="en-US" sz="1800" i="1" dirty="0">
                <a:solidFill>
                  <a:srgbClr val="D5D5D5"/>
                </a:solidFill>
              </a:rPr>
              <a:t>				-- </a:t>
            </a:r>
            <a:r>
              <a:rPr lang="en-US" sz="1800" i="1" dirty="0">
                <a:solidFill>
                  <a:srgbClr val="D5D5D5"/>
                </a:solidFill>
                <a:highlight>
                  <a:srgbClr val="D5D5D5"/>
                </a:highlight>
                <a:hlinkClick r:id="rId4"/>
              </a:rPr>
              <a:t>Marie Wallace</a:t>
            </a:r>
            <a:r>
              <a:rPr lang="en-US" sz="1800" i="1" dirty="0">
                <a:solidFill>
                  <a:srgbClr val="D5D5D5"/>
                </a:solidFill>
                <a:highlight>
                  <a:srgbClr val="D5D5D5"/>
                </a:highlight>
              </a:rPr>
              <a:t>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76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D90AC9-D1D2-40BE-91AE-2F66ABA19463}"/>
              </a:ext>
            </a:extLst>
          </p:cNvPr>
          <p:cNvSpPr txBox="1"/>
          <p:nvPr/>
        </p:nvSpPr>
        <p:spPr>
          <a:xfrm>
            <a:off x="3886200" y="643467"/>
            <a:ext cx="49868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Appropriate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Let the Data Speak for Itself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Hypotheses Before Analyses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Transparency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Imputation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Handling of Outliers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Transformations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Statistical Methods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Necessary Assumptions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Caveats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Variables Included and Excluded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661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48248-4F6A-4BC9-9C8C-7698E8AA5E8E}"/>
              </a:ext>
            </a:extLst>
          </p:cNvPr>
          <p:cNvSpPr txBox="1"/>
          <p:nvPr/>
        </p:nvSpPr>
        <p:spPr>
          <a:xfrm>
            <a:off x="3886200" y="643467"/>
            <a:ext cx="498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4BE74-D808-4CE5-AF38-64F1F7E145C0}"/>
              </a:ext>
            </a:extLst>
          </p:cNvPr>
          <p:cNvSpPr txBox="1"/>
          <p:nvPr/>
        </p:nvSpPr>
        <p:spPr>
          <a:xfrm>
            <a:off x="3886200" y="643467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Incident at Harvard (2018)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Dr. Piero </a:t>
            </a:r>
            <a:r>
              <a:rPr lang="en-US" dirty="0" err="1">
                <a:solidFill>
                  <a:srgbClr val="404040"/>
                </a:solidFill>
              </a:rPr>
              <a:t>Anversa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31 Publications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Stem Cell Research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Showed the Heart Has the Ability to Regenerate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Fraudulent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Article</a:t>
            </a:r>
            <a:r>
              <a:rPr lang="en-US" dirty="0">
                <a:solidFill>
                  <a:srgbClr val="404040"/>
                </a:solidFill>
              </a:rPr>
              <a:t> by NY Times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9E35C7-8991-4F64-B476-90EC1AD71C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736" y="3886200"/>
            <a:ext cx="2297794" cy="26003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36543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Fraud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D48248-4F6A-4BC9-9C8C-7698E8AA5E8E}"/>
              </a:ext>
            </a:extLst>
          </p:cNvPr>
          <p:cNvSpPr txBox="1"/>
          <p:nvPr/>
        </p:nvSpPr>
        <p:spPr>
          <a:xfrm>
            <a:off x="3886200" y="643467"/>
            <a:ext cx="4986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C4BE74-D808-4CE5-AF38-64F1F7E145C0}"/>
              </a:ext>
            </a:extLst>
          </p:cNvPr>
          <p:cNvSpPr txBox="1"/>
          <p:nvPr/>
        </p:nvSpPr>
        <p:spPr>
          <a:xfrm>
            <a:off x="3886200" y="643467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Thought Provoking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Why Does This Happen?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Are You Capable of This?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Does This Apply to You in Your Group Projects?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857854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28887</TotalTime>
  <Words>472</Words>
  <Application>Microsoft Office PowerPoint</Application>
  <PresentationFormat>On-screen Show (4:3)</PresentationFormat>
  <Paragraphs>122</Paragraphs>
  <Slides>15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Office Theme</vt:lpstr>
      <vt:lpstr>1_Office Theme</vt:lpstr>
      <vt:lpstr>Data Ethics</vt:lpstr>
      <vt:lpstr>Why Data Science?</vt:lpstr>
      <vt:lpstr>Why Data Science?</vt:lpstr>
      <vt:lpstr>Why Data Science?</vt:lpstr>
      <vt:lpstr>Some Dope Quotes</vt:lpstr>
      <vt:lpstr>Hippocratic Oath for Data Scientists</vt:lpstr>
      <vt:lpstr>Data Fraud</vt:lpstr>
      <vt:lpstr>Data Fraud</vt:lpstr>
      <vt:lpstr>Data Fraud</vt:lpstr>
      <vt:lpstr>Data is Coming</vt:lpstr>
      <vt:lpstr>Data is Coming</vt:lpstr>
      <vt:lpstr>Value of Data</vt:lpstr>
      <vt:lpstr>Modern  Data Ethics</vt:lpstr>
      <vt:lpstr>Modern  Data Ethics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879</cp:revision>
  <dcterms:created xsi:type="dcterms:W3CDTF">2018-08-19T01:44:24Z</dcterms:created>
  <dcterms:modified xsi:type="dcterms:W3CDTF">2020-04-22T17:32:13Z</dcterms:modified>
</cp:coreProperties>
</file>