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0"/>
  </p:notesMasterIdLst>
  <p:handoutMasterIdLst>
    <p:handoutMasterId r:id="rId11"/>
  </p:handoutMasterIdLst>
  <p:sldIdLst>
    <p:sldId id="320" r:id="rId3"/>
    <p:sldId id="340" r:id="rId4"/>
    <p:sldId id="342" r:id="rId5"/>
    <p:sldId id="341" r:id="rId6"/>
    <p:sldId id="343" r:id="rId7"/>
    <p:sldId id="344" r:id="rId8"/>
    <p:sldId id="329" r:id="rId9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61" autoAdjust="0"/>
    <p:restoredTop sz="86050" autoAdjust="0"/>
  </p:normalViewPr>
  <p:slideViewPr>
    <p:cSldViewPr snapToObjects="1" showGuides="1">
      <p:cViewPr varScale="1">
        <p:scale>
          <a:sx n="101" d="100"/>
          <a:sy n="101" d="100"/>
        </p:scale>
        <p:origin x="132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1/24/2019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1/24/2019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1/24/2019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1/24/2019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1/24/2019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1/24/2019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Transformation IV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Case Study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28729A-F29C-423D-B49F-097B379344C5}"/>
                  </a:ext>
                </a:extLst>
              </p:cNvPr>
              <p:cNvSpPr txBox="1"/>
              <p:nvPr/>
            </p:nvSpPr>
            <p:spPr>
              <a:xfrm>
                <a:off x="4129278" y="548634"/>
                <a:ext cx="4953000" cy="575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Flight Accuracy</a:t>
                </a:r>
              </a:p>
              <a:p>
                <a:pPr marL="457200" marR="0" lvl="1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  <a:p>
                <a:pPr marL="800100" marR="0" lvl="1" indent="-34290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Accurate Flight Means</a:t>
                </a:r>
              </a:p>
              <a:p>
                <a:pPr marL="1257300" marR="0" lvl="2" indent="-34290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Departure Delay = 0</a:t>
                </a:r>
              </a:p>
              <a:p>
                <a:pPr marL="1257300" marR="0" lvl="2" indent="-34290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Arrival Delay = 0</a:t>
                </a:r>
              </a:p>
              <a:p>
                <a:pPr marL="1257300" marR="0" lvl="2" indent="-34290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  <a:p>
                <a:pPr marL="800100" marR="0" lvl="1" indent="-34290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Bad Metric</a:t>
                </a:r>
              </a:p>
              <a:p>
                <a:pPr marL="457200" marR="0" lvl="1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𝑑𝑒𝑙𝑎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𝑑𝑒𝑝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𝑑𝑒𝑙𝑎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𝑎𝑟𝑟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  <a:p>
                <a:pPr marL="457200" marR="0" lvl="1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=(</m:t>
                    </m:r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𝑑𝑒𝑙𝑎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𝑑𝑒𝑝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𝑑𝑒𝑙𝑎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𝑎𝑟𝑟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)/2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  <a:p>
                <a:pPr marL="742950" marR="0" lvl="1" indent="-28575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  <a:p>
                <a:pPr marL="742950" marR="0" lvl="1" indent="-28575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Good Metrics</a:t>
                </a:r>
              </a:p>
              <a:p>
                <a:pPr marL="457200" marR="0" lvl="1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	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=|</m:t>
                    </m:r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𝑑𝑒𝑙𝑎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𝑑𝑒𝑝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|</m:t>
                    </m:r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|</m:t>
                    </m:r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𝑑𝑒𝑙𝑎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𝑎𝑟𝑟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  <a:p>
                <a:pPr marL="457200" marR="0" lvl="1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	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𝑑𝑒𝑙𝑎</m:t>
                        </m:r>
                        <m:sSubSup>
                          <m:sSubSup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0404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0404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0404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𝑑𝑒𝑝</m:t>
                            </m:r>
                          </m:sub>
                          <m:sup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0404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𝑑𝑒𝑙𝑎</m:t>
                        </m:r>
                        <m:sSubSup>
                          <m:sSubSup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0404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0404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0404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𝑎𝑟𝑟</m:t>
                            </m:r>
                          </m:sub>
                          <m:sup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0404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  <a:p>
                <a:pPr marL="800100" marR="0" lvl="1" indent="-34290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  <a:p>
                <a:pPr marL="800100" marR="0" lvl="1" indent="-34290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Table First, Graphics Second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28729A-F29C-423D-B49F-097B37934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278" y="548634"/>
                <a:ext cx="4953000" cy="5755743"/>
              </a:xfrm>
              <a:prstGeom prst="rect">
                <a:avLst/>
              </a:prstGeom>
              <a:blipFill>
                <a:blip r:embed="rId4"/>
                <a:stretch>
                  <a:fillRect l="-1599" t="-742" r="-738" b="-1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974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Case Study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Summary Table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1: Accuracy Variable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2: Grouping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3: Summarize Info</a:t>
            </a:r>
          </a:p>
          <a:p>
            <a:pPr marL="1257300" marR="0" lvl="2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Mean</a:t>
            </a:r>
          </a:p>
          <a:p>
            <a:pPr marL="1257300" marR="0" lvl="2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Standard Error</a:t>
            </a:r>
          </a:p>
          <a:p>
            <a:pPr marL="1257300" marR="0" lvl="2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Lower Bound (95% CI)</a:t>
            </a:r>
          </a:p>
          <a:p>
            <a:pPr marL="1257300" marR="0" lvl="2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Upper Bound (95% CI)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E24FF2-B943-447C-A4E4-EF56A025C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399" y="4020226"/>
            <a:ext cx="5492965" cy="253297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1809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Case Study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Sorted by Average Accuracy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Best Carriers/Origin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Worst Carriers/Origin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56A9CC-723F-4603-BE65-98EB1E7DD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081" y="1411877"/>
            <a:ext cx="5314171" cy="2133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D2C5DB-1497-40B7-AAFC-6EFD31301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4581" y="4349281"/>
            <a:ext cx="5369169" cy="2133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48025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Case Study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95% Confidence Intervals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32C5C2-B7F0-4DAC-9D84-AB1FF10DD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953" y="1105132"/>
            <a:ext cx="5510233" cy="342995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DD67B8A-03E8-4203-9CE1-643EA9B6F762}"/>
              </a:ext>
            </a:extLst>
          </p:cNvPr>
          <p:cNvSpPr/>
          <p:nvPr/>
        </p:nvSpPr>
        <p:spPr>
          <a:xfrm>
            <a:off x="6934200" y="1010299"/>
            <a:ext cx="457200" cy="3714101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3CD36C5-14CC-4EA1-A94E-E307366E75B3}"/>
              </a:ext>
            </a:extLst>
          </p:cNvPr>
          <p:cNvCxnSpPr>
            <a:cxnSpLocks/>
          </p:cNvCxnSpPr>
          <p:nvPr/>
        </p:nvCxnSpPr>
        <p:spPr>
          <a:xfrm rot="5400000">
            <a:off x="6781800" y="4710232"/>
            <a:ext cx="381000" cy="381000"/>
          </a:xfrm>
          <a:prstGeom prst="bentConnector3">
            <a:avLst>
              <a:gd name="adj1" fmla="val 48168"/>
            </a:avLst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B9DD0F-373B-4FC5-955C-AB32BE8D0894}"/>
              </a:ext>
            </a:extLst>
          </p:cNvPr>
          <p:cNvSpPr txBox="1"/>
          <p:nvPr/>
        </p:nvSpPr>
        <p:spPr>
          <a:xfrm>
            <a:off x="5431076" y="5072501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Carrier “OO” Creates a Visual Problem Due to Small Sample Size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6651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Case Study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95% Confidence Intervals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3A398-3E8B-4392-8BD1-9B7287AD2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571" y="3200400"/>
            <a:ext cx="5503786" cy="339335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08CCB2-36E5-47F0-8338-D556F3E48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0571" y="1371600"/>
            <a:ext cx="5503786" cy="102647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48E12E9A-7107-4B1E-9495-B7AC0A900007}"/>
              </a:ext>
            </a:extLst>
          </p:cNvPr>
          <p:cNvSpPr/>
          <p:nvPr/>
        </p:nvSpPr>
        <p:spPr>
          <a:xfrm>
            <a:off x="6096000" y="2550277"/>
            <a:ext cx="381000" cy="457200"/>
          </a:xfrm>
          <a:prstGeom prst="down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611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100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Office Theme</vt:lpstr>
      <vt:lpstr>1_Office Theme</vt:lpstr>
      <vt:lpstr>Data Transformation IV</vt:lpstr>
      <vt:lpstr>Case Study</vt:lpstr>
      <vt:lpstr>Case Study</vt:lpstr>
      <vt:lpstr>Case Study</vt:lpstr>
      <vt:lpstr>Case Study</vt:lpstr>
      <vt:lpstr>Case Study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111</cp:revision>
  <dcterms:created xsi:type="dcterms:W3CDTF">2018-08-19T01:44:24Z</dcterms:created>
  <dcterms:modified xsi:type="dcterms:W3CDTF">2019-01-25T02:26:41Z</dcterms:modified>
</cp:coreProperties>
</file>