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40" r:id="rId4"/>
    <p:sldId id="345" r:id="rId5"/>
    <p:sldId id="346" r:id="rId6"/>
    <p:sldId id="342" r:id="rId7"/>
    <p:sldId id="347" r:id="rId8"/>
    <p:sldId id="351" r:id="rId9"/>
    <p:sldId id="341" r:id="rId10"/>
    <p:sldId id="348" r:id="rId11"/>
    <p:sldId id="353" r:id="rId12"/>
    <p:sldId id="354" r:id="rId13"/>
    <p:sldId id="352" r:id="rId14"/>
    <p:sldId id="350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9" r:id="rId28"/>
    <p:sldId id="36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4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8T19:07:18.0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4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49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0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6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1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0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62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0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0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4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6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5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8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4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7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9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4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6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Exploratory </a:t>
            </a:r>
            <a:br>
              <a:rPr lang="en-US" sz="6000" i="1" dirty="0">
                <a:ea typeface="+mj-ea"/>
                <a:cs typeface="+mj-cs"/>
              </a:rPr>
            </a:br>
            <a:r>
              <a:rPr lang="en-US" sz="6000" i="1" dirty="0">
                <a:ea typeface="+mj-ea"/>
                <a:cs typeface="+mj-cs"/>
              </a:rPr>
              <a:t>Data Analysis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20892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Outliers = Observations Outside the Pattern of the Data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Due to Error         Remove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Don’t Drop or Change Without Justification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Sensitivity Analysis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Handling: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Book: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Other: Inference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5766EE1-F4B8-451C-8FF5-3314DBAB8EF7}"/>
              </a:ext>
            </a:extLst>
          </p:cNvPr>
          <p:cNvSpPr/>
          <p:nvPr/>
        </p:nvSpPr>
        <p:spPr>
          <a:xfrm>
            <a:off x="6050660" y="1701800"/>
            <a:ext cx="47168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Unusual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Few People Above 30 $/</a:t>
            </a:r>
            <a:r>
              <a:rPr lang="en-US" dirty="0" err="1">
                <a:solidFill>
                  <a:srgbClr val="404040"/>
                </a:solidFill>
              </a:rPr>
              <a:t>Hr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Drop Entire Row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	Observations: 3294      3291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Replace Instance with NA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r>
              <a:rPr lang="en-US" dirty="0">
                <a:solidFill>
                  <a:srgbClr val="404040"/>
                </a:solidFill>
              </a:rPr>
              <a:t>Observations: 3294      3294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E6506-FBA6-40AB-8C97-F5090E1A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205" y="2627515"/>
            <a:ext cx="5132589" cy="7506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E04ABC-9088-4BEA-BE9C-3F70835C09A0}"/>
              </a:ext>
            </a:extLst>
          </p:cNvPr>
          <p:cNvSpPr/>
          <p:nvPr/>
        </p:nvSpPr>
        <p:spPr>
          <a:xfrm>
            <a:off x="7543800" y="3649472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EE67B-ABDB-4054-B61D-9D40C725E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0205" y="4835144"/>
            <a:ext cx="5132588" cy="7332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06E355-3AE5-4B74-BCED-F8F732303ADB}"/>
              </a:ext>
            </a:extLst>
          </p:cNvPr>
          <p:cNvSpPr/>
          <p:nvPr/>
        </p:nvSpPr>
        <p:spPr>
          <a:xfrm>
            <a:off x="7543800" y="5859176"/>
            <a:ext cx="335660" cy="3048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19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Covariation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Explain 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Describes the Behavior Between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Often Attempt to Explain Variation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by Looking at Covariation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the </a:t>
            </a:r>
            <a:r>
              <a:rPr lang="en-US" b="1" dirty="0">
                <a:solidFill>
                  <a:srgbClr val="404040"/>
                </a:solidFill>
              </a:rPr>
              <a:t>Signal </a:t>
            </a:r>
            <a:r>
              <a:rPr lang="en-US" dirty="0">
                <a:solidFill>
                  <a:srgbClr val="404040"/>
                </a:solidFill>
              </a:rPr>
              <a:t>despite   the </a:t>
            </a:r>
            <a:r>
              <a:rPr lang="en-US" b="1" dirty="0">
                <a:solidFill>
                  <a:srgbClr val="404040"/>
                </a:solidFill>
              </a:rPr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51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More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there Occupations with an Unusual Distribution of Eye Color?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Occupation Affect Salary?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Relationship Between Salary and Hair Count?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6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37FAE-066C-4F49-9145-02B796B8F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50" y="1219200"/>
            <a:ext cx="5495250" cy="3988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9244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78915-F132-4FFA-9E26-0DB47DAE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50" y="1219200"/>
            <a:ext cx="5469850" cy="3915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926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694AD-D9E5-4E33-B523-EB70753E6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68400"/>
            <a:ext cx="5486400" cy="38890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90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Numeric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E7E9-5362-480E-B23C-4A9060F6D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143000"/>
            <a:ext cx="4614333" cy="17562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C690-85EC-43D7-B0CA-EF794DB2D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048000"/>
            <a:ext cx="5486400" cy="33610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4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34928D-24E6-4C75-AE80-DA99AFA76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34" y="1214690"/>
            <a:ext cx="5509365" cy="4428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4645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EC4B2-8088-4D15-9F36-39C7192F4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00" y="1219200"/>
            <a:ext cx="546038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4058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Tenderly Read Chapter 5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Know the Process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Respect the Process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30E8AD-8F76-43F6-9DA5-66E3A07E28BE}"/>
              </a:ext>
            </a:extLst>
          </p:cNvPr>
          <p:cNvSpPr/>
          <p:nvPr/>
        </p:nvSpPr>
        <p:spPr>
          <a:xfrm rot="5400000">
            <a:off x="5985160" y="4950223"/>
            <a:ext cx="297878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4772A7-1D05-4306-8931-A8EDDE97EF1C}"/>
              </a:ext>
            </a:extLst>
          </p:cNvPr>
          <p:cNvSpPr/>
          <p:nvPr/>
        </p:nvSpPr>
        <p:spPr>
          <a:xfrm>
            <a:off x="5968786" y="3124482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2993A-DD69-4D89-B961-1E79B6B2D066}"/>
              </a:ext>
            </a:extLst>
          </p:cNvPr>
          <p:cNvSpPr txBox="1"/>
          <p:nvPr/>
        </p:nvSpPr>
        <p:spPr>
          <a:xfrm>
            <a:off x="5715000" y="2205335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DE778-2871-4CD6-A2F3-24F7D09262F5}"/>
              </a:ext>
            </a:extLst>
          </p:cNvPr>
          <p:cNvSpPr txBox="1"/>
          <p:nvPr/>
        </p:nvSpPr>
        <p:spPr>
          <a:xfrm>
            <a:off x="6553200" y="2901874"/>
            <a:ext cx="1790700" cy="830997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 Summarize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A7C38-2DC0-4DA9-AF0A-97B393E48E37}"/>
              </a:ext>
            </a:extLst>
          </p:cNvPr>
          <p:cNvSpPr txBox="1"/>
          <p:nvPr/>
        </p:nvSpPr>
        <p:spPr>
          <a:xfrm>
            <a:off x="3924300" y="2900767"/>
            <a:ext cx="1790700" cy="832104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8534295-256D-4E22-87AD-09F57304AADB}"/>
              </a:ext>
            </a:extLst>
          </p:cNvPr>
          <p:cNvSpPr/>
          <p:nvPr/>
        </p:nvSpPr>
        <p:spPr>
          <a:xfrm rot="16200000" flipH="1">
            <a:off x="4978165" y="218240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FC01B8-E5FF-44C4-BAA1-386B2373D5D8}"/>
              </a:ext>
            </a:extLst>
          </p:cNvPr>
          <p:cNvSpPr/>
          <p:nvPr/>
        </p:nvSpPr>
        <p:spPr>
          <a:xfrm rot="10800000">
            <a:off x="5791200" y="3124479"/>
            <a:ext cx="508214" cy="31213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3949D8AA-764D-42A2-ACF7-E39CAD2E7A84}"/>
              </a:ext>
            </a:extLst>
          </p:cNvPr>
          <p:cNvSpPr/>
          <p:nvPr/>
        </p:nvSpPr>
        <p:spPr>
          <a:xfrm rot="5400000">
            <a:off x="6921395" y="2162032"/>
            <a:ext cx="368640" cy="876170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1A448E-894D-4B7E-B4D5-73C1DF144736}"/>
              </a:ext>
            </a:extLst>
          </p:cNvPr>
          <p:cNvSpPr/>
          <p:nvPr/>
        </p:nvSpPr>
        <p:spPr>
          <a:xfrm rot="5400000">
            <a:off x="5640769" y="3637125"/>
            <a:ext cx="986660" cy="42589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A4343-3A50-4EF3-BE1D-E43A0F9192A7}"/>
              </a:ext>
            </a:extLst>
          </p:cNvPr>
          <p:cNvSpPr txBox="1"/>
          <p:nvPr/>
        </p:nvSpPr>
        <p:spPr>
          <a:xfrm>
            <a:off x="5595120" y="4449076"/>
            <a:ext cx="1077961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86A32-10CA-4F7C-AE6C-D82C5AC822E6}"/>
              </a:ext>
            </a:extLst>
          </p:cNvPr>
          <p:cNvSpPr txBox="1"/>
          <p:nvPr/>
        </p:nvSpPr>
        <p:spPr>
          <a:xfrm>
            <a:off x="5709549" y="5415601"/>
            <a:ext cx="838200" cy="461665"/>
          </a:xfrm>
          <a:prstGeom prst="rect">
            <a:avLst/>
          </a:prstGeom>
          <a:solidFill>
            <a:srgbClr val="40404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664C-FB0D-40CB-8CF3-A457D168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219200"/>
            <a:ext cx="52482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284D1-25AA-4C7C-ABDA-61744BA22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590800"/>
            <a:ext cx="5248274" cy="32451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186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ED585-3315-4193-9AF4-619A901D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470401"/>
            <a:ext cx="4953000" cy="129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0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5C8A-E59B-4299-85F7-E2C0E6F5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143000"/>
            <a:ext cx="4953000" cy="31467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AF17A-9735-4E0D-80FE-E1A8BC997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1143000"/>
            <a:ext cx="4953000" cy="34573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1B460-3DB9-425A-969C-2A36275D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738250"/>
            <a:ext cx="4961467" cy="12872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0106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Categorical and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24A8-5C02-4A93-892E-11348BC8A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490" y="1105132"/>
            <a:ext cx="5447310" cy="5634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17701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2B42-AEF4-4AA3-9DBD-66B72B009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027" y="1159669"/>
            <a:ext cx="5468773" cy="45386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3708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3AF2D-9652-4FAB-8F99-1B50A73E8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4856"/>
            <a:ext cx="5439926" cy="4682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84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98F9E-696A-4E77-B8D5-78FF12B6C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903" y="1219200"/>
            <a:ext cx="5501897" cy="3978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967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99881-16E9-4B85-86C1-D7DDED41197F}"/>
              </a:ext>
            </a:extLst>
          </p:cNvPr>
          <p:cNvSpPr txBox="1"/>
          <p:nvPr/>
        </p:nvSpPr>
        <p:spPr>
          <a:xfrm>
            <a:off x="3810000" y="6434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Numerical and Numerical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D1C43-B28C-438B-959D-2E162F9E5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06" y="1214735"/>
            <a:ext cx="5457294" cy="3917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80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A012-7651-4985-AA1B-FD88922E9EE4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</a:t>
            </a: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”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from 1987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3,294 Workers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48% Female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Experience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Sex (M or F)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School (Yrs.)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Wage (Hourly in $)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1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DE69B-DD87-4636-9DC0-B5F75C25E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16" y="2521036"/>
            <a:ext cx="5399662" cy="3294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13CDE-0C4D-4591-AEF8-3A0AD8614D77}"/>
              </a:ext>
            </a:extLst>
          </p:cNvPr>
          <p:cNvSpPr txBox="1"/>
          <p:nvPr/>
        </p:nvSpPr>
        <p:spPr>
          <a:xfrm>
            <a:off x="4638403" y="6096000"/>
            <a:ext cx="4383575" cy="58477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Verbeek, </a:t>
            </a:r>
            <a:r>
              <a:rPr lang="en-US" sz="1600" i="1" dirty="0" err="1">
                <a:solidFill>
                  <a:schemeClr val="bg1"/>
                </a:solidFill>
              </a:rPr>
              <a:t>Marno</a:t>
            </a:r>
            <a:r>
              <a:rPr lang="en-US" sz="1600" i="1" dirty="0">
                <a:solidFill>
                  <a:schemeClr val="bg1"/>
                </a:solidFill>
              </a:rPr>
              <a:t> (2004) A Guide to Modern Econometrics, John Wiley and Sons.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EEBC-A567-4D0A-B989-E9687BE7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316" y="971737"/>
            <a:ext cx="5399662" cy="12690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67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Think Creatively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Quantity and Quality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General: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variation occurs </a:t>
            </a:r>
            <a:r>
              <a:rPr lang="en-US" b="1" dirty="0">
                <a:solidFill>
                  <a:srgbClr val="404040"/>
                </a:solidFill>
              </a:rPr>
              <a:t>within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type of covariation occurs </a:t>
            </a:r>
            <a:r>
              <a:rPr lang="en-US" b="1" dirty="0">
                <a:solidFill>
                  <a:srgbClr val="404040"/>
                </a:solidFill>
              </a:rPr>
              <a:t>between</a:t>
            </a:r>
            <a:r>
              <a:rPr lang="en-US" dirty="0">
                <a:solidFill>
                  <a:srgbClr val="404040"/>
                </a:solidFill>
              </a:rPr>
              <a:t> my variables?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Variable = Quantity,</a:t>
            </a:r>
            <a:r>
              <a:rPr lang="en-US" dirty="0">
                <a:solidFill>
                  <a:srgbClr val="404040"/>
                </a:solidFill>
              </a:rPr>
              <a:t> Quality, or Property You Can Measure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Reason: Values Tend to “Vary”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Eye Color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Occupation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Salary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Hair Count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39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Question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533400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Initial Questions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Random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Eye Color Occurs Most Often?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Salaries Skewed?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Where is the Middle 50% of the Sample in Regards to Hair Count?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the Workforce Look Like in Terms of Sex?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Spread Out Were Wages in 1987?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9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Categorical: Sex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402F20-C367-4A32-A85E-50E6D9CE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2515163"/>
            <a:ext cx="2343150" cy="922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AD17F-1955-4D1B-9E42-11BAF8394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3581400"/>
            <a:ext cx="5427093" cy="31504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Visualize Summarize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Variation Visualized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Example: Wages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Numerical: Hourly Wage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685576-8EEA-4C57-B373-304548680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093" y="2667000"/>
            <a:ext cx="5441774" cy="6219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C0E56-BAEF-425B-9667-1005F8C8C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094" y="3428999"/>
            <a:ext cx="5441773" cy="33427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5488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406</Words>
  <Application>Microsoft Office PowerPoint</Application>
  <PresentationFormat>On-screen Show (4:3)</PresentationFormat>
  <Paragraphs>196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1_Office Theme</vt:lpstr>
      <vt:lpstr>Exploratory  Data Analysis I</vt:lpstr>
      <vt:lpstr>EDA Defined</vt:lpstr>
      <vt:lpstr>Data</vt:lpstr>
      <vt:lpstr>Data</vt:lpstr>
      <vt:lpstr>Question</vt:lpstr>
      <vt:lpstr>Question</vt:lpstr>
      <vt:lpstr>Question</vt:lpstr>
      <vt:lpstr>Visualize Summarize</vt:lpstr>
      <vt:lpstr>Visualize Summarize</vt:lpstr>
      <vt:lpstr>Unusual Values</vt:lpstr>
      <vt:lpstr>Unusual Values</vt:lpstr>
      <vt:lpstr>Question</vt:lpstr>
      <vt:lpstr>Question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Visualize Summarize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156</cp:revision>
  <dcterms:created xsi:type="dcterms:W3CDTF">2018-08-19T01:44:24Z</dcterms:created>
  <dcterms:modified xsi:type="dcterms:W3CDTF">2019-01-28T02:29:57Z</dcterms:modified>
</cp:coreProperties>
</file>