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9"/>
  </p:notesMasterIdLst>
  <p:handoutMasterIdLst>
    <p:handoutMasterId r:id="rId40"/>
  </p:handoutMasterIdLst>
  <p:sldIdLst>
    <p:sldId id="320" r:id="rId3"/>
    <p:sldId id="400" r:id="rId4"/>
    <p:sldId id="399" r:id="rId5"/>
    <p:sldId id="401" r:id="rId6"/>
    <p:sldId id="402" r:id="rId7"/>
    <p:sldId id="404" r:id="rId8"/>
    <p:sldId id="405" r:id="rId9"/>
    <p:sldId id="403" r:id="rId10"/>
    <p:sldId id="406" r:id="rId11"/>
    <p:sldId id="408" r:id="rId12"/>
    <p:sldId id="409" r:id="rId13"/>
    <p:sldId id="410" r:id="rId14"/>
    <p:sldId id="416" r:id="rId15"/>
    <p:sldId id="411" r:id="rId16"/>
    <p:sldId id="415" r:id="rId17"/>
    <p:sldId id="417" r:id="rId18"/>
    <p:sldId id="418" r:id="rId19"/>
    <p:sldId id="419" r:id="rId20"/>
    <p:sldId id="412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13" r:id="rId32"/>
    <p:sldId id="432" r:id="rId33"/>
    <p:sldId id="430" r:id="rId34"/>
    <p:sldId id="431" r:id="rId35"/>
    <p:sldId id="414" r:id="rId36"/>
    <p:sldId id="433" r:id="rId37"/>
    <p:sldId id="329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2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Real Experimental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What Factors Improve Vertical Jump?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Hypothesis 1: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Hypothesis 2: </a:t>
            </a:r>
          </a:p>
        </p:txBody>
      </p:sp>
      <p:pic>
        <p:nvPicPr>
          <p:cNvPr id="1026" name="Picture 2" descr="Image result for super mario  with and without shroom">
            <a:extLst>
              <a:ext uri="{FF2B5EF4-FFF2-40B4-BE49-F238E27FC236}">
                <a16:creationId xmlns:a16="http://schemas.microsoft.com/office/drawing/2014/main" id="{F4A03952-B63B-4827-95F4-8BC9A8D9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83213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umbbell vector graphic">
            <a:extLst>
              <a:ext uri="{FF2B5EF4-FFF2-40B4-BE49-F238E27FC236}">
                <a16:creationId xmlns:a16="http://schemas.microsoft.com/office/drawing/2014/main" id="{DB310A20-9A01-4E00-8609-7588177C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79780"/>
            <a:ext cx="2154804" cy="150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362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Modeling Real Experimental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Data From 10,000 Individuals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Shrooms (#/Week)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Exercise (Hrs./Week)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Vertical Jump (in.)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Preview of Data: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FE04FE-A26B-44B8-912D-85DE0362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127" y="3429000"/>
            <a:ext cx="5403272" cy="29267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909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Real Experimental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7C2EF-9830-4BB9-96DB-679A925D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844300"/>
            <a:ext cx="4910333" cy="49184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0799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0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Summary of Vertical Jump</a:t>
                </a: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691011-FC15-4143-9B45-BBCDF2218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925" y="2582964"/>
            <a:ext cx="2743200" cy="101847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0AE6C9-5DC8-49F3-AAA6-E8BBA13B1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825" y="3733799"/>
            <a:ext cx="4290821" cy="30430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6202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Model: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79C41-9AC5-4C39-BE86-B5B952BF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40962"/>
            <a:ext cx="4227838" cy="9717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9377D-882E-4503-972E-286AC860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681" y="2952296"/>
            <a:ext cx="4714875" cy="29146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5150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Specify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All Possible Models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blipFill>
                <a:blip r:embed="rId4"/>
                <a:stretch>
                  <a:fillRect l="-1486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0322F8-DC91-44AE-965D-D35FB34FE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239" y="1886318"/>
            <a:ext cx="4133850" cy="1066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DD80D-6915-421E-9EE3-ADB8F4D0A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018" y="3728018"/>
            <a:ext cx="5410200" cy="30610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8789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454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We Desire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Minimizes MSE and MAE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map(): purr Package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4544321"/>
              </a:xfrm>
              <a:prstGeom prst="rect">
                <a:avLst/>
              </a:prstGeom>
              <a:blipFill>
                <a:blip r:embed="rId4"/>
                <a:stretch>
                  <a:fillRect l="-1486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5F3424-4E88-41CF-9DA0-94EC56084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966127"/>
            <a:ext cx="5486400" cy="32741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F819C6-44A8-4AC8-9DD2-91D504DE08D6}"/>
              </a:ext>
            </a:extLst>
          </p:cNvPr>
          <p:cNvSpPr/>
          <p:nvPr/>
        </p:nvSpPr>
        <p:spPr>
          <a:xfrm>
            <a:off x="4150825" y="5620005"/>
            <a:ext cx="3392975" cy="22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11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A6964-8261-4B79-9D84-54380BD01DF5}"/>
              </a:ext>
            </a:extLst>
          </p:cNvPr>
          <p:cNvSpPr txBox="1"/>
          <p:nvPr/>
        </p:nvSpPr>
        <p:spPr>
          <a:xfrm>
            <a:off x="3810000" y="643972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(): Base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lm</a:t>
            </a:r>
            <a:r>
              <a:rPr lang="en-US" dirty="0">
                <a:solidFill>
                  <a:srgbClr val="404040"/>
                </a:solidFill>
              </a:rPr>
              <a:t>(): Base R (Linear Reg)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92EF1-A68D-405B-85D3-04E8B98B6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905001"/>
            <a:ext cx="4491501" cy="27015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9F65D08-40B3-4100-BD91-61C1905AA9A4}"/>
              </a:ext>
            </a:extLst>
          </p:cNvPr>
          <p:cNvSpPr/>
          <p:nvPr/>
        </p:nvSpPr>
        <p:spPr>
          <a:xfrm>
            <a:off x="5791200" y="2005341"/>
            <a:ext cx="316407" cy="2677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6F6BF0-927A-43D7-95B6-47448E5341FF}"/>
              </a:ext>
            </a:extLst>
          </p:cNvPr>
          <p:cNvSpPr/>
          <p:nvPr/>
        </p:nvSpPr>
        <p:spPr>
          <a:xfrm>
            <a:off x="5803816" y="3429000"/>
            <a:ext cx="316407" cy="2677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D0AFA-6CFF-4B67-9D9B-2C85C5C91724}"/>
              </a:ext>
            </a:extLst>
          </p:cNvPr>
          <p:cNvCxnSpPr>
            <a:stCxn id="4" idx="5"/>
          </p:cNvCxnSpPr>
          <p:nvPr/>
        </p:nvCxnSpPr>
        <p:spPr>
          <a:xfrm>
            <a:off x="6061270" y="2233885"/>
            <a:ext cx="415730" cy="43311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26971-7898-4BF8-A3FD-9C56B732FCA6}"/>
              </a:ext>
            </a:extLst>
          </p:cNvPr>
          <p:cNvCxnSpPr>
            <a:stCxn id="12" idx="7"/>
          </p:cNvCxnSpPr>
          <p:nvPr/>
        </p:nvCxnSpPr>
        <p:spPr>
          <a:xfrm flipV="1">
            <a:off x="6073886" y="2950137"/>
            <a:ext cx="403114" cy="5180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C9BBA4-62A6-4593-9669-7A695FA9D3E4}"/>
              </a:ext>
            </a:extLst>
          </p:cNvPr>
          <p:cNvSpPr txBox="1"/>
          <p:nvPr/>
        </p:nvSpPr>
        <p:spPr>
          <a:xfrm>
            <a:off x="6073886" y="2592287"/>
            <a:ext cx="207951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Starting Values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6FD679-7925-42CF-A1A3-6F0F00D5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319" y="5204332"/>
            <a:ext cx="3151014" cy="15012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5430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0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=34.53+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)=34.53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164CC0B-B235-4724-822A-6691D7158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559" y="2627957"/>
            <a:ext cx="5410200" cy="358607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5803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1A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308324"/>
              </a:xfrm>
              <a:prstGeom prst="rect">
                <a:avLst/>
              </a:prstGeom>
              <a:blipFill>
                <a:blip r:embed="rId4"/>
                <a:stretch>
                  <a:fillRect l="-148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AC63D-117A-4D69-81EB-6FA644DA2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273" y="2667000"/>
            <a:ext cx="5498527" cy="39427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26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Some Dope Quotes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George Box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Mahatma Mario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Doctor Mario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8502C-FA6E-4CDD-A2D0-67790E2533AF}"/>
              </a:ext>
            </a:extLst>
          </p:cNvPr>
          <p:cNvSpPr txBox="1"/>
          <p:nvPr/>
        </p:nvSpPr>
        <p:spPr>
          <a:xfrm>
            <a:off x="4152900" y="1105637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“All models are wrong, but some are useful”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CE683-3DC1-43AC-A36C-4594285882F0}"/>
              </a:ext>
            </a:extLst>
          </p:cNvPr>
          <p:cNvSpPr txBox="1"/>
          <p:nvPr/>
        </p:nvSpPr>
        <p:spPr>
          <a:xfrm>
            <a:off x="4152900" y="2971800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“The best model is the one you don’t have”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984CB-47E0-461A-B41E-86EEF1738C45}"/>
              </a:ext>
            </a:extLst>
          </p:cNvPr>
          <p:cNvSpPr txBox="1"/>
          <p:nvPr/>
        </p:nvSpPr>
        <p:spPr>
          <a:xfrm>
            <a:off x="4150825" y="4825347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“If you can’t be a model, make a model”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1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1B553-4DAA-424D-BBC1-897C36D1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54932"/>
            <a:ext cx="4210050" cy="10858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58C86-B6BB-44D4-ACDC-E5A6C6D88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87" y="2971800"/>
            <a:ext cx="4714875" cy="2876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9798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All Possible Models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blipFill>
                <a:blip r:embed="rId4"/>
                <a:stretch>
                  <a:fillRect l="-1486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2642FAD-6886-4686-94C7-87205E401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937" y="1900539"/>
            <a:ext cx="3357563" cy="13365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E198E-52C3-4631-A4D7-74B12BDEA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483" y="3657600"/>
            <a:ext cx="4427033" cy="31662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5645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apply() Function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9B7A0B-E9E7-496B-9A57-6B8111DA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302" y="2030221"/>
            <a:ext cx="5445245" cy="36061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AD8C9C-DEB9-464E-9622-84C0C2ED093E}"/>
              </a:ext>
            </a:extLst>
          </p:cNvPr>
          <p:cNvSpPr/>
          <p:nvPr/>
        </p:nvSpPr>
        <p:spPr>
          <a:xfrm>
            <a:off x="4150825" y="5257800"/>
            <a:ext cx="4419600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37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1A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=9.4+1.24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)=9.4+1.24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Fitted on Train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1DB953-9EEF-4DE6-AE60-89CF109C5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2667000"/>
            <a:ext cx="5486400" cy="39462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9955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1A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=9.4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1.24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)=9.4+1.24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DBC5690-C089-4F65-9FF0-30006B89D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2590800"/>
            <a:ext cx="5486400" cy="392085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385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1B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FAB149-C6D5-4AEF-ACA2-90DBF71B8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67000"/>
            <a:ext cx="5437425" cy="39028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6538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C5227-C87E-483B-806E-E6E3DB0A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83" y="1111438"/>
            <a:ext cx="4333875" cy="10953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79368-F293-42F8-AABF-C17134968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393" y="3079214"/>
            <a:ext cx="4305300" cy="290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83030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9E1E6-BA46-40A7-9C10-902BB28D5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774" y="1981200"/>
            <a:ext cx="4324350" cy="3600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2683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1B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Fitted on Train Data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D948B5-2161-4046-A748-8790D8048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582964"/>
            <a:ext cx="5486400" cy="39067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29097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1B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17F2B5-E7A5-42E8-A998-A55CCF95C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67000"/>
            <a:ext cx="5448233" cy="39433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4809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506762"/>
                <a:ext cx="53340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Read Vigorously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Part IV in R4DS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Chapters 6 and 7 in MD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Understand the Relationship Between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Purpose: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Model: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Single Outcome Variable (</a:t>
                </a:r>
                <a:r>
                  <a:rPr lang="en-US" i="1" dirty="0">
                    <a:solidFill>
                      <a:srgbClr val="404040"/>
                    </a:solidFill>
                  </a:rPr>
                  <a:t>Y)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Predictor Variables  (</a:t>
                </a:r>
                <a:r>
                  <a:rPr lang="en-US" i="1" dirty="0">
                    <a:solidFill>
                      <a:srgbClr val="404040"/>
                    </a:solidFill>
                  </a:rPr>
                  <a:t>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i="1" dirty="0">
                    <a:solidFill>
                      <a:srgbClr val="404040"/>
                    </a:solidFill>
                  </a:rPr>
                  <a:t>,X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i="1" dirty="0">
                    <a:solidFill>
                      <a:srgbClr val="404040"/>
                    </a:solidFill>
                  </a:rPr>
                  <a:t>, …, 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P</a:t>
                </a:r>
                <a:r>
                  <a:rPr lang="en-US" i="1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Regression Model: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06762"/>
                <a:ext cx="5334000" cy="6370975"/>
              </a:xfrm>
              <a:prstGeom prst="rect">
                <a:avLst/>
              </a:prstGeom>
              <a:blipFill>
                <a:blip r:embed="rId4"/>
                <a:stretch>
                  <a:fillRect l="-1486" t="-670" r="-571" b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2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C664C5-EBCC-461F-82B0-14D5279CB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667000"/>
            <a:ext cx="5367448" cy="37528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89631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23707-C924-42EF-B9C0-E6406A0A49EF}"/>
              </a:ext>
            </a:extLst>
          </p:cNvPr>
          <p:cNvSpPr txBox="1"/>
          <p:nvPr/>
        </p:nvSpPr>
        <p:spPr>
          <a:xfrm>
            <a:off x="3810000" y="643972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2FA48-7120-476F-B5FF-DA2ACE2FC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143000"/>
            <a:ext cx="5105400" cy="909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FD542-5835-480A-A9D8-D02A88E40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2971800"/>
            <a:ext cx="5105400" cy="244899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59018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</a:t>
                </a:r>
                <a:r>
                  <a:rPr lang="en-US" dirty="0" err="1">
                    <a:solidFill>
                      <a:srgbClr val="404040"/>
                    </a:solidFill>
                  </a:rPr>
                  <a:t>lm</a:t>
                </a:r>
                <a:r>
                  <a:rPr lang="en-US" dirty="0">
                    <a:solidFill>
                      <a:srgbClr val="404040"/>
                    </a:solidFill>
                  </a:rPr>
                  <a:t>() with summary()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2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=9+1.08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)=9+1.08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6B446F-CC69-4309-AEEF-C28A3E901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758" y="1143000"/>
            <a:ext cx="5492620" cy="3962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3281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23707-C924-42EF-B9C0-E6406A0A49EF}"/>
              </a:ext>
            </a:extLst>
          </p:cNvPr>
          <p:cNvSpPr txBox="1"/>
          <p:nvPr/>
        </p:nvSpPr>
        <p:spPr>
          <a:xfrm>
            <a:off x="3810000" y="643972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Predicted Values to Actual Values for MODEL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72B13-DFBD-4114-833B-8319E10F5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904" y="1474969"/>
            <a:ext cx="5444209" cy="39338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615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Model Evaluation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Out-of-Sample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8F26C-4BE6-48EB-89A0-84AE7120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118439"/>
            <a:ext cx="5090372" cy="47498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55C8BE-434E-4C8C-A068-CC32BDE2F5D6}"/>
              </a:ext>
            </a:extLst>
          </p:cNvPr>
          <p:cNvSpPr/>
          <p:nvPr/>
        </p:nvSpPr>
        <p:spPr>
          <a:xfrm>
            <a:off x="4238248" y="5558366"/>
            <a:ext cx="2086352" cy="22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F81167-FF20-4757-A360-E3DB26A5833A}"/>
              </a:ext>
            </a:extLst>
          </p:cNvPr>
          <p:cNvCxnSpPr>
            <a:stCxn id="9" idx="2"/>
          </p:cNvCxnSpPr>
          <p:nvPr/>
        </p:nvCxnSpPr>
        <p:spPr>
          <a:xfrm>
            <a:off x="5281424" y="5786966"/>
            <a:ext cx="128776" cy="4614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71BFBA-1184-4D15-9A66-59BAB0F30313}"/>
              </a:ext>
            </a:extLst>
          </p:cNvPr>
          <p:cNvSpPr txBox="1"/>
          <p:nvPr/>
        </p:nvSpPr>
        <p:spPr>
          <a:xfrm>
            <a:off x="5029200" y="6196092"/>
            <a:ext cx="210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 Universe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887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 Truth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98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Simulation Facts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Noise Variation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𝑛𝑜𝑖𝑠𝑒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Signal Variation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𝑠𝑖𝑔𝑛𝑎𝑙</m:t>
                        </m:r>
                      </m:sub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26.5225−1=25.5225</m:t>
                    </m:r>
                  </m:oMath>
                </a14:m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Optimal R</a:t>
                </a:r>
                <a:r>
                  <a:rPr lang="en-US" baseline="30000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 </a:t>
                </a:r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25.5225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26.5225</m:t>
                        </m:r>
                      </m:den>
                    </m:f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=0.96=96%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983002"/>
              </a:xfrm>
              <a:prstGeom prst="rect">
                <a:avLst/>
              </a:prstGeom>
              <a:blipFill>
                <a:blip r:embed="rId4"/>
                <a:stretch>
                  <a:fillRect l="-1486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CB101D-2C17-4485-94C8-00E99776C531}"/>
                  </a:ext>
                </a:extLst>
              </p:cNvPr>
              <p:cNvSpPr/>
              <p:nvPr/>
            </p:nvSpPr>
            <p:spPr>
              <a:xfrm>
                <a:off x="3973322" y="1193074"/>
                <a:ext cx="4572000" cy="1606274"/>
              </a:xfrm>
              <a:prstGeom prst="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+1.0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)=8+1.08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5.15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=26.5225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CB101D-2C17-4485-94C8-00E99776C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22" y="1193074"/>
                <a:ext cx="4572000" cy="1606274"/>
              </a:xfrm>
              <a:prstGeom prst="rect">
                <a:avLst/>
              </a:prstGeom>
              <a:blipFill>
                <a:blip r:embed="rId5"/>
                <a:stretch>
                  <a:fillRect b="-375"/>
                </a:stretch>
              </a:blipFill>
              <a:ln>
                <a:solidFill>
                  <a:srgbClr val="40404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80084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Deconstruction: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Noise: Unexplainable Error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Signal: Helps Us Understand in the Variation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Expected Value of Y Given Information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Used For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917E099E-1317-40D7-A357-E75CEEA48EE0}"/>
              </a:ext>
            </a:extLst>
          </p:cNvPr>
          <p:cNvSpPr/>
          <p:nvPr/>
        </p:nvSpPr>
        <p:spPr>
          <a:xfrm rot="5400000">
            <a:off x="6180779" y="87429"/>
            <a:ext cx="457200" cy="3048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2E46D6-121C-4A82-A5CF-BF86FBAAA74A}"/>
              </a:ext>
            </a:extLst>
          </p:cNvPr>
          <p:cNvCxnSpPr>
            <a:cxnSpLocks/>
          </p:cNvCxnSpPr>
          <p:nvPr/>
        </p:nvCxnSpPr>
        <p:spPr>
          <a:xfrm>
            <a:off x="8337274" y="1421454"/>
            <a:ext cx="0" cy="3648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C09680-D492-4062-BE69-DD95B0E6E953}"/>
              </a:ext>
            </a:extLst>
          </p:cNvPr>
          <p:cNvSpPr txBox="1"/>
          <p:nvPr/>
        </p:nvSpPr>
        <p:spPr>
          <a:xfrm>
            <a:off x="5943601" y="178634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884DE-FEA9-4E01-A53D-53EFB8724CB6}"/>
              </a:ext>
            </a:extLst>
          </p:cNvPr>
          <p:cNvSpPr txBox="1"/>
          <p:nvPr/>
        </p:nvSpPr>
        <p:spPr>
          <a:xfrm>
            <a:off x="7848600" y="179114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8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7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Once We Have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Estimate the Parameters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for Prediction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Obtain the Residuals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Evaluate the Noise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Key: Pick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acc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is Small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71534"/>
              </a:xfrm>
              <a:prstGeom prst="rect">
                <a:avLst/>
              </a:prstGeom>
              <a:blipFill>
                <a:blip r:embed="rId4"/>
                <a:stretch>
                  <a:fillRect l="-1486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963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5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 Problem: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Dependent Variable </a:t>
                </a:r>
                <a:r>
                  <a:rPr lang="en-US" i="1" dirty="0">
                    <a:solidFill>
                      <a:srgbClr val="404040"/>
                    </a:solidFill>
                  </a:rPr>
                  <a:t>(Y)</a:t>
                </a:r>
              </a:p>
              <a:p>
                <a:pPr lvl="1">
                  <a:defRPr/>
                </a:pPr>
                <a:r>
                  <a:rPr lang="en-US" i="1" dirty="0">
                    <a:solidFill>
                      <a:srgbClr val="404040"/>
                    </a:solidFill>
                  </a:rPr>
                  <a:t>	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…,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Independent Variable </a:t>
                </a:r>
                <a:r>
                  <a:rPr lang="en-US" i="1" dirty="0">
                    <a:solidFill>
                      <a:srgbClr val="404040"/>
                    </a:solidFill>
                  </a:rPr>
                  <a:t>(X)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…,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56331"/>
              </a:xfrm>
              <a:prstGeom prst="rect">
                <a:avLst/>
              </a:prstGeom>
              <a:blipFill>
                <a:blip r:embed="rId4"/>
                <a:stretch>
                  <a:fillRect l="-1486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1338A3-5221-47D4-9CBD-005928BCE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191000"/>
            <a:ext cx="4191000" cy="25978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6358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559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 Problem (Cont.):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Loss Functions: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Sum of Squared Errors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SSE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800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Squared Error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Root MSE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Absolute Error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5594930"/>
              </a:xfrm>
              <a:prstGeom prst="rect">
                <a:avLst/>
              </a:prstGeom>
              <a:blipFill>
                <a:blip r:embed="rId4"/>
                <a:stretch>
                  <a:fillRect l="-148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E3FCE05-6082-4310-8FFE-B267A3A4F63B}"/>
              </a:ext>
            </a:extLst>
          </p:cNvPr>
          <p:cNvSpPr/>
          <p:nvPr/>
        </p:nvSpPr>
        <p:spPr>
          <a:xfrm>
            <a:off x="5105400" y="2133600"/>
            <a:ext cx="3276600" cy="2819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43F20-7100-49D5-AAB9-706F141BF562}"/>
              </a:ext>
            </a:extLst>
          </p:cNvPr>
          <p:cNvSpPr/>
          <p:nvPr/>
        </p:nvSpPr>
        <p:spPr>
          <a:xfrm>
            <a:off x="5105400" y="5257800"/>
            <a:ext cx="3276600" cy="9811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35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Family of Models: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Empty Model: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1 Coefficient: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2 Coefficients: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Fact: Adding More Predictor Variables Will Always Cause the Loss Function to Decrease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5632311"/>
              </a:xfrm>
              <a:prstGeom prst="rect">
                <a:avLst/>
              </a:prstGeom>
              <a:blipFill>
                <a:blip r:embed="rId4"/>
                <a:stretch>
                  <a:fillRect l="-1486" t="-758" b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647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Good Practice: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Full Dataset Into Two Datasets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Training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80%-90% of Original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Model Fitting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Testing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20%-10% of Original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Model Selection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222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15156</TotalTime>
  <Words>725</Words>
  <Application>Microsoft Office PowerPoint</Application>
  <PresentationFormat>On-screen Show (4:3)</PresentationFormat>
  <Paragraphs>319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Office Theme</vt:lpstr>
      <vt:lpstr>1_Office Theme</vt:lpstr>
      <vt:lpstr>Modeling I</vt:lpstr>
      <vt:lpstr>Some Dope Quotes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Motivation</vt:lpstr>
      <vt:lpstr>Motivation</vt:lpstr>
      <vt:lpstr>Motivation</vt:lpstr>
      <vt:lpstr>Empty Model (MODEL 0)</vt:lpstr>
      <vt:lpstr>Empty Model (MODEL 0)</vt:lpstr>
      <vt:lpstr>Empty Model (MODEL 0)</vt:lpstr>
      <vt:lpstr>Empty Model (MODEL 0)</vt:lpstr>
      <vt:lpstr>Empty Model (MODEL 0)</vt:lpstr>
      <vt:lpstr>Empty Model (MODEL 0)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Multiple Regression (MODEL 2)</vt:lpstr>
      <vt:lpstr>Multiple Regression (MODEL 2)</vt:lpstr>
      <vt:lpstr>Multiple Regression (MODEL 2)</vt:lpstr>
      <vt:lpstr>Multiple Regression (MODEL 2)</vt:lpstr>
      <vt:lpstr>Model Evaluation</vt:lpstr>
      <vt:lpstr>Da Truth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554</cp:revision>
  <dcterms:created xsi:type="dcterms:W3CDTF">2018-08-19T01:44:24Z</dcterms:created>
  <dcterms:modified xsi:type="dcterms:W3CDTF">2019-07-12T14:38:08Z</dcterms:modified>
</cp:coreProperties>
</file>