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28"/>
  </p:notesMasterIdLst>
  <p:handoutMasterIdLst>
    <p:handoutMasterId r:id="rId29"/>
  </p:handoutMasterIdLst>
  <p:sldIdLst>
    <p:sldId id="320" r:id="rId3"/>
    <p:sldId id="399" r:id="rId4"/>
    <p:sldId id="400" r:id="rId5"/>
    <p:sldId id="401" r:id="rId6"/>
    <p:sldId id="409" r:id="rId7"/>
    <p:sldId id="402" r:id="rId8"/>
    <p:sldId id="403" r:id="rId9"/>
    <p:sldId id="404" r:id="rId10"/>
    <p:sldId id="405" r:id="rId11"/>
    <p:sldId id="406" r:id="rId12"/>
    <p:sldId id="407" r:id="rId13"/>
    <p:sldId id="408" r:id="rId14"/>
    <p:sldId id="413" r:id="rId15"/>
    <p:sldId id="410" r:id="rId16"/>
    <p:sldId id="412" r:id="rId17"/>
    <p:sldId id="411" r:id="rId18"/>
    <p:sldId id="415" r:id="rId19"/>
    <p:sldId id="414" r:id="rId20"/>
    <p:sldId id="416" r:id="rId21"/>
    <p:sldId id="417" r:id="rId22"/>
    <p:sldId id="418" r:id="rId23"/>
    <p:sldId id="420" r:id="rId24"/>
    <p:sldId id="422" r:id="rId25"/>
    <p:sldId id="421" r:id="rId26"/>
    <p:sldId id="329" r:id="rId27"/>
  </p:sldIdLst>
  <p:sldSz cx="9144000" cy="6858000" type="screen4x3"/>
  <p:notesSz cx="6858000" cy="9144000"/>
  <p:custDataLst>
    <p:tags r:id="rId30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43" autoAdjust="0"/>
    <p:restoredTop sz="86050" autoAdjust="0"/>
  </p:normalViewPr>
  <p:slideViewPr>
    <p:cSldViewPr snapToObjects="1" showGuides="1">
      <p:cViewPr varScale="1">
        <p:scale>
          <a:sx n="101" d="100"/>
          <a:sy n="101" d="100"/>
        </p:scale>
        <p:origin x="112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ags" Target="tags/tag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3/23/2019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3/23/2019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3/23/2019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3/23/2019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3/23/2019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3/23/2019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3/23/2019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3/23/2019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3/23/2019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3/23/2019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3/23/2019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3/23/2019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3/23/2019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3/23/2019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3/23/2019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3/23/2019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3/23/2019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3/23/2019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3/23/2019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3/23/2019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3/23/2019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25146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Modeling V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8F9B35-51CE-4BE3-9A07-9F0ABFFFD55D}"/>
              </a:ext>
            </a:extLst>
          </p:cNvPr>
          <p:cNvSpPr txBox="1"/>
          <p:nvPr/>
        </p:nvSpPr>
        <p:spPr>
          <a:xfrm>
            <a:off x="3810000" y="643467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Regressing E on 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E1A545-323E-4B4B-AE8D-9432A0089F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0647" y="1120843"/>
            <a:ext cx="5378504" cy="203835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72F023E9-4885-4886-BD12-B04F3ADE4A26}"/>
              </a:ext>
            </a:extLst>
          </p:cNvPr>
          <p:cNvSpPr/>
          <p:nvPr/>
        </p:nvSpPr>
        <p:spPr>
          <a:xfrm>
            <a:off x="8001000" y="2590800"/>
            <a:ext cx="914400" cy="2286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3DEA52C-FD61-4CFE-8C57-75BC689B1029}"/>
              </a:ext>
            </a:extLst>
          </p:cNvPr>
          <p:cNvSpPr/>
          <p:nvPr/>
        </p:nvSpPr>
        <p:spPr>
          <a:xfrm>
            <a:off x="8001000" y="2831184"/>
            <a:ext cx="914400" cy="2286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E43E6CE-6D0F-4875-B8E3-4DFAEFE470FC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5486400" y="2705100"/>
            <a:ext cx="2514600" cy="1093117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29F80DF-4B35-45D9-9107-3F2D86382BAA}"/>
              </a:ext>
            </a:extLst>
          </p:cNvPr>
          <p:cNvSpPr txBox="1"/>
          <p:nvPr/>
        </p:nvSpPr>
        <p:spPr>
          <a:xfrm>
            <a:off x="3600647" y="3953134"/>
            <a:ext cx="3409753" cy="461665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Significant: P-value &lt; 0.05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229CD4D-B77A-44FF-9392-6F65D096C589}"/>
              </a:ext>
            </a:extLst>
          </p:cNvPr>
          <p:cNvCxnSpPr>
            <a:cxnSpLocks/>
            <a:stCxn id="13" idx="4"/>
          </p:cNvCxnSpPr>
          <p:nvPr/>
        </p:nvCxnSpPr>
        <p:spPr>
          <a:xfrm flipH="1">
            <a:off x="7010400" y="3059784"/>
            <a:ext cx="1447800" cy="1893216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22F491E-E0BD-4F46-A982-39392E129A5F}"/>
              </a:ext>
            </a:extLst>
          </p:cNvPr>
          <p:cNvSpPr txBox="1"/>
          <p:nvPr/>
        </p:nvSpPr>
        <p:spPr>
          <a:xfrm>
            <a:off x="4201102" y="5044374"/>
            <a:ext cx="3971152" cy="461665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Not Significant: P-value &gt; 0.05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9419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28F9B35-51CE-4BE3-9A07-9F0ABFFFD55D}"/>
                  </a:ext>
                </a:extLst>
              </p:cNvPr>
              <p:cNvSpPr txBox="1"/>
              <p:nvPr/>
            </p:nvSpPr>
            <p:spPr>
              <a:xfrm>
                <a:off x="3810000" y="643467"/>
                <a:ext cx="5334000" cy="6181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Regressing E on C + F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=7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−0.283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−3.73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endParaRPr lang="en-US" b="0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0        </m:t>
                            </m:r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𝐻𝑜𝑡</m:t>
                            </m:r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𝐷𝑜𝑔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1     </m:t>
                            </m:r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𝐼𝑐𝑒</m:t>
                            </m:r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𝐶𝑟𝑒𝑎𝑚</m:t>
                            </m:r>
                          </m:e>
                        </m:eqArr>
                      </m:e>
                    </m:d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0        </m:t>
                            </m:r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𝐶h𝑜𝑐𝑜𝑙𝑎𝑡𝑒</m:t>
                            </m:r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𝑆𝑎𝑢𝑐𝑒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1    </m:t>
                            </m:r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                  </m:t>
                            </m:r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𝑀𝑢𝑠𝑡𝑎𝑟𝑑</m:t>
                            </m:r>
                          </m:e>
                        </m:eqArr>
                      </m:e>
                    </m:d>
                  </m:oMath>
                </a14:m>
                <a:endParaRPr lang="en-US" b="0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What does 79.3 Represent?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28F9B35-51CE-4BE3-9A07-9F0ABFFFD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467"/>
                <a:ext cx="5334000" cy="6181820"/>
              </a:xfrm>
              <a:prstGeom prst="rect">
                <a:avLst/>
              </a:prstGeom>
              <a:blipFill>
                <a:blip r:embed="rId4"/>
                <a:stretch>
                  <a:fillRect l="-1486" t="-690" b="-1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75FDD61A-FDCE-41F9-BE45-74CC518ABC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0129" y="1094694"/>
            <a:ext cx="5527671" cy="229217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107276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8F9B35-51CE-4BE3-9A07-9F0ABFFFD55D}"/>
              </a:ext>
            </a:extLst>
          </p:cNvPr>
          <p:cNvSpPr txBox="1"/>
          <p:nvPr/>
        </p:nvSpPr>
        <p:spPr>
          <a:xfrm>
            <a:off x="3810000" y="643467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Obtaining Predicted Values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06023D-DDD6-41E8-A6A1-BC0A5A3D88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4133" y="1158895"/>
            <a:ext cx="2825734" cy="27050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4E45AE-E088-4B29-B318-516B826B3E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6253" y="4114800"/>
            <a:ext cx="5402972" cy="230505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54980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8F9B35-51CE-4BE3-9A07-9F0ABFFFD55D}"/>
              </a:ext>
            </a:extLst>
          </p:cNvPr>
          <p:cNvSpPr txBox="1"/>
          <p:nvPr/>
        </p:nvSpPr>
        <p:spPr>
          <a:xfrm>
            <a:off x="3810000" y="643467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Understanding This Visually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82AB94-E7E7-4C99-9AA3-970E52DDBD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138130"/>
            <a:ext cx="5471327" cy="381487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Arrow: Bent-Up 4">
            <a:extLst>
              <a:ext uri="{FF2B5EF4-FFF2-40B4-BE49-F238E27FC236}">
                <a16:creationId xmlns:a16="http://schemas.microsoft.com/office/drawing/2014/main" id="{C20F946E-119A-40DC-94BB-6A31CFD5BB34}"/>
              </a:ext>
            </a:extLst>
          </p:cNvPr>
          <p:cNvSpPr/>
          <p:nvPr/>
        </p:nvSpPr>
        <p:spPr>
          <a:xfrm flipH="1">
            <a:off x="3886200" y="5181600"/>
            <a:ext cx="1371600" cy="914400"/>
          </a:xfrm>
          <a:prstGeom prst="bentUp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614729-E1B8-4518-84A4-3D5F62AE786B}"/>
              </a:ext>
            </a:extLst>
          </p:cNvPr>
          <p:cNvSpPr txBox="1"/>
          <p:nvPr/>
        </p:nvSpPr>
        <p:spPr>
          <a:xfrm>
            <a:off x="5334000" y="5741393"/>
            <a:ext cx="2590800" cy="461665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Notice the Overlap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3149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8F9B35-51CE-4BE3-9A07-9F0ABFFFD55D}"/>
              </a:ext>
            </a:extLst>
          </p:cNvPr>
          <p:cNvSpPr txBox="1"/>
          <p:nvPr/>
        </p:nvSpPr>
        <p:spPr>
          <a:xfrm>
            <a:off x="3810000" y="643467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Interaction Effect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165424-7F40-427F-9BE2-C9EDB8CE63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5343" y="1083641"/>
            <a:ext cx="5512457" cy="234614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0A36ED8-68BE-4DED-ADAA-699A68D54D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5343" y="3548591"/>
            <a:ext cx="2314575" cy="212407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25F8B6-488C-4F27-838E-3A63E21B55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7450" y="4648200"/>
            <a:ext cx="2800350" cy="20955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6" name="Arrow: Bent 15">
            <a:extLst>
              <a:ext uri="{FF2B5EF4-FFF2-40B4-BE49-F238E27FC236}">
                <a16:creationId xmlns:a16="http://schemas.microsoft.com/office/drawing/2014/main" id="{EA59F52C-B83C-40DA-9ADC-08A60FDC15B7}"/>
              </a:ext>
            </a:extLst>
          </p:cNvPr>
          <p:cNvSpPr/>
          <p:nvPr/>
        </p:nvSpPr>
        <p:spPr>
          <a:xfrm rot="5400000">
            <a:off x="6621533" y="3430009"/>
            <a:ext cx="474954" cy="1826781"/>
          </a:xfrm>
          <a:prstGeom prst="ben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0639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28F9B35-51CE-4BE3-9A07-9F0ABFFFD55D}"/>
                  </a:ext>
                </a:extLst>
              </p:cNvPr>
              <p:cNvSpPr txBox="1"/>
              <p:nvPr/>
            </p:nvSpPr>
            <p:spPr>
              <a:xfrm>
                <a:off x="3810000" y="643467"/>
                <a:ext cx="5334000" cy="6099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Full Model:</a:t>
                </a: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sz="2000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65.32+27.73</m:t>
                      </m:r>
                      <m:r>
                        <a:rPr lang="en-US" sz="2000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+24.29</m:t>
                      </m:r>
                      <m:r>
                        <a:rPr lang="en-US" sz="2000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−56.03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𝐹𝐶</m:t>
                      </m:r>
                    </m:oMath>
                  </m:oMathPara>
                </a14:m>
                <a:endParaRPr lang="en-US" sz="2000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0        </m:t>
                            </m:r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𝐻𝑜𝑡</m:t>
                            </m:r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𝐷𝑜𝑔</m:t>
                            </m:r>
                          </m:e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1     </m:t>
                            </m:r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𝐼𝑐𝑒</m:t>
                            </m:r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𝐶𝑟𝑒𝑎𝑚</m:t>
                            </m:r>
                          </m:e>
                        </m:eqArr>
                      </m:e>
                    </m:d>
                  </m:oMath>
                </a14:m>
                <a:endParaRPr lang="en-US" sz="2000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0        </m:t>
                            </m:r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𝐶h𝑜𝑐𝑜𝑙𝑎𝑡𝑒</m:t>
                            </m:r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𝑆𝑎𝑢𝑐𝑒</m:t>
                            </m:r>
                          </m:e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1                       </m:t>
                            </m:r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𝑀𝑢𝑠𝑡𝑎𝑟𝑑</m:t>
                            </m:r>
                          </m:e>
                        </m:eqArr>
                      </m:e>
                    </m:d>
                  </m:oMath>
                </a14:m>
                <a:endParaRPr lang="en-US" sz="2000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𝐹𝐶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0        </m:t>
                            </m:r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1       </m:t>
                            </m:r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𝐼𝑐𝑒</m:t>
                            </m:r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𝐶𝑟𝑒𝑎𝑚</m:t>
                            </m:r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 &amp;&amp;</m:t>
                            </m:r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𝑎𝑛𝑑</m:t>
                            </m:r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𝑀𝑢𝑠𝑡𝑎𝑟𝑑</m:t>
                            </m:r>
                          </m:e>
                        </m:eqArr>
                      </m:e>
                    </m:d>
                  </m:oMath>
                </a14:m>
                <a:endParaRPr lang="en-US" sz="2000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sz="2000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What Does Each Parameter Estimate Represent?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65.32?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27.73?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24.29?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-56.03?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28F9B35-51CE-4BE3-9A07-9F0ABFFFD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467"/>
                <a:ext cx="5334000" cy="6099811"/>
              </a:xfrm>
              <a:prstGeom prst="rect">
                <a:avLst/>
              </a:prstGeom>
              <a:blipFill>
                <a:blip r:embed="rId4"/>
                <a:stretch>
                  <a:fillRect l="-1486" t="-700" b="-1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128879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8F9B35-51CE-4BE3-9A07-9F0ABFFFD55D}"/>
              </a:ext>
            </a:extLst>
          </p:cNvPr>
          <p:cNvSpPr txBox="1"/>
          <p:nvPr/>
        </p:nvSpPr>
        <p:spPr>
          <a:xfrm>
            <a:off x="3810000" y="643467"/>
            <a:ext cx="533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Understanding This Visually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Is Different?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22867F-5D66-4CCD-8F29-86731F5ED0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8660" y="1874074"/>
            <a:ext cx="5449527" cy="385762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368215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8F9B35-51CE-4BE3-9A07-9F0ABFFFD55D}"/>
              </a:ext>
            </a:extLst>
          </p:cNvPr>
          <p:cNvSpPr txBox="1"/>
          <p:nvPr/>
        </p:nvSpPr>
        <p:spPr>
          <a:xfrm>
            <a:off x="3810000" y="643467"/>
            <a:ext cx="533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Summary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Analysis of Variance (ANOVA)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Numerical Response Variable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Categorical Explanatory Variables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Purpose: 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Generalize t-test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Estimate Difference in Means Between Groups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Experimental Designs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369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 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8F9B35-51CE-4BE3-9A07-9F0ABFFFD55D}"/>
              </a:ext>
            </a:extLst>
          </p:cNvPr>
          <p:cNvSpPr txBox="1"/>
          <p:nvPr/>
        </p:nvSpPr>
        <p:spPr>
          <a:xfrm>
            <a:off x="3802430" y="643467"/>
            <a:ext cx="533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Data Overview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Popular Built-in Data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Sepal.Width</a:t>
            </a:r>
            <a:r>
              <a:rPr lang="en-US" dirty="0">
                <a:solidFill>
                  <a:srgbClr val="404040"/>
                </a:solidFill>
              </a:rPr>
              <a:t> (W)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Sepal.Length</a:t>
            </a:r>
            <a:r>
              <a:rPr lang="en-US" dirty="0">
                <a:solidFill>
                  <a:srgbClr val="404040"/>
                </a:solidFill>
              </a:rPr>
              <a:t> (L)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Species (S)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150 Observations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C6BCD-3363-411E-8AD9-C8BD34299EAB}"/>
              </a:ext>
            </a:extLst>
          </p:cNvPr>
          <p:cNvSpPr txBox="1"/>
          <p:nvPr/>
        </p:nvSpPr>
        <p:spPr>
          <a:xfrm>
            <a:off x="7658888" y="1042014"/>
            <a:ext cx="734596" cy="400110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iris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312438-6A1F-4EAC-8068-0EC15D9C45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3626" y="2971800"/>
            <a:ext cx="4209858" cy="380482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178934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 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8F9B35-51CE-4BE3-9A07-9F0ABFFFD55D}"/>
              </a:ext>
            </a:extLst>
          </p:cNvPr>
          <p:cNvSpPr txBox="1"/>
          <p:nvPr/>
        </p:nvSpPr>
        <p:spPr>
          <a:xfrm>
            <a:off x="3802430" y="643467"/>
            <a:ext cx="533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Question of Interest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Visual of Relationship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CBCBC0-1B53-4D98-B980-61318D0B8F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2018" y="3296367"/>
            <a:ext cx="5044287" cy="345893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D50BC0-046F-4E73-8096-DAFAB5DD0A46}"/>
              </a:ext>
            </a:extLst>
          </p:cNvPr>
          <p:cNvSpPr txBox="1"/>
          <p:nvPr/>
        </p:nvSpPr>
        <p:spPr>
          <a:xfrm>
            <a:off x="4097268" y="1193976"/>
            <a:ext cx="4385957" cy="1015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We Explain the Variation in Sepal Width Using Sepal Length and Species (</a:t>
            </a:r>
            <a:r>
              <a:rPr lang="en-US" sz="2000" i="1" dirty="0" err="1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setosa,versicolor,virginica</a:t>
            </a:r>
            <a:r>
              <a:rPr lang="en-US" sz="2000" i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8308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Introduction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Fiercely Read Chapter 18 (R4DS)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Previously: Numeric Variables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New Focus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Categorical Predictor Variables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Interaction Effects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Different Categorical Variables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Principled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Arbitrary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Understand Using Multiple Datasets and Visualizations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6469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 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8F9B35-51CE-4BE3-9A07-9F0ABFFFD55D}"/>
              </a:ext>
            </a:extLst>
          </p:cNvPr>
          <p:cNvSpPr txBox="1"/>
          <p:nvPr/>
        </p:nvSpPr>
        <p:spPr>
          <a:xfrm>
            <a:off x="3802430" y="643467"/>
            <a:ext cx="533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Multiple Models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F5C096-7708-442B-AD1F-CF6AEC72A1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8736" y="1117768"/>
            <a:ext cx="3763134" cy="566403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455848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 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8F9B35-51CE-4BE3-9A07-9F0ABFFFD55D}"/>
              </a:ext>
            </a:extLst>
          </p:cNvPr>
          <p:cNvSpPr txBox="1"/>
          <p:nvPr/>
        </p:nvSpPr>
        <p:spPr>
          <a:xfrm>
            <a:off x="3802430" y="643467"/>
            <a:ext cx="5334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Gathering Predictions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Variable Named “model”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Allows Us To Quickly Create Graphics That Compare Models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38ACC9-00DA-4F10-8354-6353F62996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9886" y="1124813"/>
            <a:ext cx="5468939" cy="211878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49758FFE-6FE5-4F34-8BAF-BEB4D7369BFB}"/>
              </a:ext>
            </a:extLst>
          </p:cNvPr>
          <p:cNvSpPr/>
          <p:nvPr/>
        </p:nvSpPr>
        <p:spPr>
          <a:xfrm>
            <a:off x="4724400" y="1935982"/>
            <a:ext cx="457200" cy="3048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3276C5A-4EF0-433E-86A1-2D7F0C9CD9EB}"/>
              </a:ext>
            </a:extLst>
          </p:cNvPr>
          <p:cNvCxnSpPr>
            <a:cxnSpLocks/>
          </p:cNvCxnSpPr>
          <p:nvPr/>
        </p:nvCxnSpPr>
        <p:spPr>
          <a:xfrm>
            <a:off x="5004064" y="2234433"/>
            <a:ext cx="1091936" cy="1270767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2CABB02-8006-4568-B191-FBFCA2A7AE8A}"/>
              </a:ext>
            </a:extLst>
          </p:cNvPr>
          <p:cNvSpPr txBox="1"/>
          <p:nvPr/>
        </p:nvSpPr>
        <p:spPr>
          <a:xfrm>
            <a:off x="5315025" y="3572818"/>
            <a:ext cx="3733800" cy="461665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150 Predictions for 3 Models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3367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 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8F9B35-51CE-4BE3-9A07-9F0ABFFFD55D}"/>
              </a:ext>
            </a:extLst>
          </p:cNvPr>
          <p:cNvSpPr txBox="1"/>
          <p:nvPr/>
        </p:nvSpPr>
        <p:spPr>
          <a:xfrm>
            <a:off x="3802430" y="643467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Visualizing 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F70983-651E-4519-9F67-421F59CE7F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098066"/>
            <a:ext cx="5487486" cy="393113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1003706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 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8F9B35-51CE-4BE3-9A07-9F0ABFFFD55D}"/>
              </a:ext>
            </a:extLst>
          </p:cNvPr>
          <p:cNvSpPr txBox="1"/>
          <p:nvPr/>
        </p:nvSpPr>
        <p:spPr>
          <a:xfrm>
            <a:off x="3802430" y="643467"/>
            <a:ext cx="533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Full Model Matrix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Full Model Estimated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65F688-9ECD-4342-A76D-AECC03039C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105132"/>
            <a:ext cx="5486400" cy="183078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19A05F-A572-4EBA-87E3-F981A697D7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0" y="3643869"/>
            <a:ext cx="5505450" cy="211455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CC43963-0578-4343-AA6E-A37F341840EF}"/>
              </a:ext>
            </a:extLst>
          </p:cNvPr>
          <p:cNvSpPr/>
          <p:nvPr/>
        </p:nvSpPr>
        <p:spPr>
          <a:xfrm>
            <a:off x="5562600" y="5260323"/>
            <a:ext cx="685800" cy="4572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B603CC-B749-4997-9EDF-68600A197ECF}"/>
              </a:ext>
            </a:extLst>
          </p:cNvPr>
          <p:cNvSpPr/>
          <p:nvPr/>
        </p:nvSpPr>
        <p:spPr>
          <a:xfrm>
            <a:off x="5562600" y="4803123"/>
            <a:ext cx="685800" cy="4572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8571646-1DF8-481C-978B-B447D6C2CA2F}"/>
              </a:ext>
            </a:extLst>
          </p:cNvPr>
          <p:cNvCxnSpPr>
            <a:stCxn id="11" idx="1"/>
          </p:cNvCxnSpPr>
          <p:nvPr/>
        </p:nvCxnSpPr>
        <p:spPr>
          <a:xfrm flipH="1">
            <a:off x="4419600" y="5031723"/>
            <a:ext cx="1143000" cy="911877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2A4C710-B4E3-432F-A43A-31BD67D7FE01}"/>
              </a:ext>
            </a:extLst>
          </p:cNvPr>
          <p:cNvSpPr txBox="1"/>
          <p:nvPr/>
        </p:nvSpPr>
        <p:spPr>
          <a:xfrm>
            <a:off x="3581400" y="5953693"/>
            <a:ext cx="1676400" cy="830997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Adjustment </a:t>
            </a:r>
          </a:p>
          <a:p>
            <a:r>
              <a:rPr lang="en-US" dirty="0">
                <a:solidFill>
                  <a:srgbClr val="404040"/>
                </a:solidFill>
              </a:rPr>
              <a:t>In Mean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CADDF3-5F20-44E7-B9A1-2DC019E47E08}"/>
              </a:ext>
            </a:extLst>
          </p:cNvPr>
          <p:cNvSpPr txBox="1"/>
          <p:nvPr/>
        </p:nvSpPr>
        <p:spPr>
          <a:xfrm>
            <a:off x="7416127" y="5953693"/>
            <a:ext cx="1676400" cy="830997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Adjustment </a:t>
            </a:r>
          </a:p>
          <a:p>
            <a:r>
              <a:rPr lang="en-US" dirty="0">
                <a:solidFill>
                  <a:srgbClr val="404040"/>
                </a:solidFill>
              </a:rPr>
              <a:t>In Slope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C14E585-46D3-437F-8AEB-2930BFA3D9BD}"/>
              </a:ext>
            </a:extLst>
          </p:cNvPr>
          <p:cNvCxnSpPr>
            <a:cxnSpLocks/>
          </p:cNvCxnSpPr>
          <p:nvPr/>
        </p:nvCxnSpPr>
        <p:spPr>
          <a:xfrm>
            <a:off x="6248400" y="5508110"/>
            <a:ext cx="1118147" cy="861081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8684074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 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8F9B35-51CE-4BE3-9A07-9F0ABFFFD55D}"/>
              </a:ext>
            </a:extLst>
          </p:cNvPr>
          <p:cNvSpPr txBox="1"/>
          <p:nvPr/>
        </p:nvSpPr>
        <p:spPr>
          <a:xfrm>
            <a:off x="3802430" y="643467"/>
            <a:ext cx="533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Summary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Analysis of Covariance (ANCOVA)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Numerical Response Variable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Categorical &amp; Numerical Explanatory Variables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193930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8F9B35-51CE-4BE3-9A07-9F0ABFFFD55D}"/>
              </a:ext>
            </a:extLst>
          </p:cNvPr>
          <p:cNvSpPr txBox="1"/>
          <p:nvPr/>
        </p:nvSpPr>
        <p:spPr>
          <a:xfrm>
            <a:off x="3810000" y="643467"/>
            <a:ext cx="533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Data Overview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Enjoyment (E)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Food (F)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Condiment (C)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80 Observations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Enjoyment Visualized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2DE3FE-F041-4635-B9FF-5CB0C7DDC4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3316667"/>
            <a:ext cx="4826297" cy="346145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282320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8F9B35-51CE-4BE3-9A07-9F0ABFFFD55D}"/>
              </a:ext>
            </a:extLst>
          </p:cNvPr>
          <p:cNvSpPr txBox="1"/>
          <p:nvPr/>
        </p:nvSpPr>
        <p:spPr>
          <a:xfrm>
            <a:off x="3810000" y="643467"/>
            <a:ext cx="533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Food Visualized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Condiment Visualized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6BA48F-F0C6-441F-BEBC-88AED8E8B7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1053548"/>
            <a:ext cx="3621286" cy="25146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F55649-DF5C-4469-9FCA-62DC08CD96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7201" y="4059787"/>
            <a:ext cx="3622838" cy="25146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081284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8F9B35-51CE-4BE3-9A07-9F0ABFFFD55D}"/>
              </a:ext>
            </a:extLst>
          </p:cNvPr>
          <p:cNvSpPr txBox="1"/>
          <p:nvPr/>
        </p:nvSpPr>
        <p:spPr>
          <a:xfrm>
            <a:off x="3810000" y="643467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Question of Interest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750A2E-55FF-4130-BD46-5A7E35C134AF}"/>
              </a:ext>
            </a:extLst>
          </p:cNvPr>
          <p:cNvSpPr txBox="1"/>
          <p:nvPr/>
        </p:nvSpPr>
        <p:spPr>
          <a:xfrm>
            <a:off x="3810000" y="1155174"/>
            <a:ext cx="5080000" cy="31700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We Predict a Person’s Culinary Enjoyment if… </a:t>
            </a:r>
          </a:p>
          <a:p>
            <a:endParaRPr lang="en-US" sz="2000" i="1" dirty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Serve Them a Particular Item: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 Dog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Ice Cream </a:t>
            </a:r>
          </a:p>
          <a:p>
            <a:endParaRPr lang="en-US" sz="2000" i="1" dirty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a Particular Condiment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Mustard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Chocolate Sauce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5D1F29-C895-4713-933C-970AA934EF16}"/>
              </a:ext>
            </a:extLst>
          </p:cNvPr>
          <p:cNvSpPr txBox="1"/>
          <p:nvPr/>
        </p:nvSpPr>
        <p:spPr>
          <a:xfrm>
            <a:off x="7916717" y="2740223"/>
            <a:ext cx="76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dirty="0">
                <a:solidFill>
                  <a:srgbClr val="404040"/>
                </a:solidFill>
              </a:rPr>
              <a:t>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7602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28F9B35-51CE-4BE3-9A07-9F0ABFFFD55D}"/>
                  </a:ext>
                </a:extLst>
              </p:cNvPr>
              <p:cNvSpPr txBox="1"/>
              <p:nvPr/>
            </p:nvSpPr>
            <p:spPr>
              <a:xfrm>
                <a:off x="3810000" y="643467"/>
                <a:ext cx="5334000" cy="49035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Regressing E on F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=77.5−0.283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Questions: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What Does 77.5 Represent?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What About -0.283?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28F9B35-51CE-4BE3-9A07-9F0ABFFFD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467"/>
                <a:ext cx="5334000" cy="4903522"/>
              </a:xfrm>
              <a:prstGeom prst="rect">
                <a:avLst/>
              </a:prstGeom>
              <a:blipFill>
                <a:blip r:embed="rId4"/>
                <a:stretch>
                  <a:fillRect l="-1486" t="-871" r="-914" b="-1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2550BC14-5D2E-4FCB-807A-558A640D49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4141" y="1163403"/>
            <a:ext cx="5475740" cy="193839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289029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8F9B35-51CE-4BE3-9A07-9F0ABFFFD55D}"/>
              </a:ext>
            </a:extLst>
          </p:cNvPr>
          <p:cNvSpPr txBox="1"/>
          <p:nvPr/>
        </p:nvSpPr>
        <p:spPr>
          <a:xfrm>
            <a:off x="3810000" y="643467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is R Doing?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B197DF-35F8-4CF9-8804-63368A08E5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8036" y="1143000"/>
            <a:ext cx="5405696" cy="47244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720283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28F9B35-51CE-4BE3-9A07-9F0ABFFFD55D}"/>
                  </a:ext>
                </a:extLst>
              </p:cNvPr>
              <p:cNvSpPr txBox="1"/>
              <p:nvPr/>
            </p:nvSpPr>
            <p:spPr>
              <a:xfrm>
                <a:off x="3810000" y="643467"/>
                <a:ext cx="5334000" cy="57470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Regressing E on F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=77.5−0.283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b="0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endParaRPr lang="en-US" b="0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0        </m:t>
                            </m:r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𝐻𝑜𝑡</m:t>
                            </m:r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𝐷𝑜𝑔</m:t>
                            </m:r>
                          </m:e>
                          <m:e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1     </m:t>
                            </m:r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𝐼𝑐𝑒</m:t>
                            </m:r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𝐶𝑟𝑒𝑎𝑚</m:t>
                            </m:r>
                          </m:e>
                        </m:eqArr>
                      </m:e>
                    </m:d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If You Eat a Hot Dog,</a:t>
                </a:r>
              </a:p>
              <a:p>
                <a:pPr lvl="1"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=77.5−0.283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=77.5</m:t>
                    </m:r>
                  </m:oMath>
                </a14:m>
                <a:endParaRPr lang="en-US" b="0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endParaRPr lang="en-US" b="0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If You Eat Ice Cream,</a:t>
                </a:r>
              </a:p>
              <a:p>
                <a:pPr lvl="1"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  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=77.5−0.283</m:t>
                    </m:r>
                    <m:d>
                      <m:d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=77.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217</m:t>
                    </m:r>
                  </m:oMath>
                </a14:m>
                <a:endParaRPr lang="en-US" b="0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endParaRPr lang="en-US" b="0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P-value = 0.934 for the Parameter Estimated by 0.283 (Not Statistically Significant)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28F9B35-51CE-4BE3-9A07-9F0ABFFFD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467"/>
                <a:ext cx="5334000" cy="5747086"/>
              </a:xfrm>
              <a:prstGeom prst="rect">
                <a:avLst/>
              </a:prstGeom>
              <a:blipFill>
                <a:blip r:embed="rId4"/>
                <a:stretch>
                  <a:fillRect l="-1486" t="-743" b="-15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642139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8F9B35-51CE-4BE3-9A07-9F0ABFFFD55D}"/>
              </a:ext>
            </a:extLst>
          </p:cNvPr>
          <p:cNvSpPr txBox="1"/>
          <p:nvPr/>
        </p:nvSpPr>
        <p:spPr>
          <a:xfrm>
            <a:off x="3810000" y="643467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Understanding This Visually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CBB657-D2A2-4D12-8FEB-C52C072680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9273" y="1261620"/>
            <a:ext cx="5538458" cy="414857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B4A41A5-E9BF-47E6-9C75-DF9CDD360FB4}"/>
              </a:ext>
            </a:extLst>
          </p:cNvPr>
          <p:cNvCxnSpPr>
            <a:cxnSpLocks/>
          </p:cNvCxnSpPr>
          <p:nvPr/>
        </p:nvCxnSpPr>
        <p:spPr>
          <a:xfrm>
            <a:off x="5486400" y="3310293"/>
            <a:ext cx="709422" cy="2557107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6E66181-0C69-4F78-87EB-1D7C557FAA44}"/>
              </a:ext>
            </a:extLst>
          </p:cNvPr>
          <p:cNvCxnSpPr>
            <a:cxnSpLocks/>
          </p:cNvCxnSpPr>
          <p:nvPr/>
        </p:nvCxnSpPr>
        <p:spPr>
          <a:xfrm flipH="1">
            <a:off x="6934200" y="3310293"/>
            <a:ext cx="928878" cy="2557107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5059113-6B93-41CB-85AE-D011A06D0481}"/>
              </a:ext>
            </a:extLst>
          </p:cNvPr>
          <p:cNvSpPr txBox="1"/>
          <p:nvPr/>
        </p:nvSpPr>
        <p:spPr>
          <a:xfrm>
            <a:off x="4457700" y="5939135"/>
            <a:ext cx="4076700" cy="461665"/>
          </a:xfrm>
          <a:prstGeom prst="rect">
            <a:avLst/>
          </a:prstGeom>
          <a:solidFill>
            <a:srgbClr val="D5D5D5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Predicted Values Under Model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31661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21119</TotalTime>
  <Words>414</Words>
  <Application>Microsoft Office PowerPoint</Application>
  <PresentationFormat>On-screen Show (4:3)</PresentationFormat>
  <Paragraphs>195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Cambria Math</vt:lpstr>
      <vt:lpstr>Office Theme</vt:lpstr>
      <vt:lpstr>1_Office Theme</vt:lpstr>
      <vt:lpstr>Modeling V</vt:lpstr>
      <vt:lpstr>Introduction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Super Mario</cp:lastModifiedBy>
  <cp:revision>679</cp:revision>
  <dcterms:created xsi:type="dcterms:W3CDTF">2018-08-19T01:44:24Z</dcterms:created>
  <dcterms:modified xsi:type="dcterms:W3CDTF">2019-03-24T03:05:32Z</dcterms:modified>
</cp:coreProperties>
</file>