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9"/>
  </p:notesMasterIdLst>
  <p:handoutMasterIdLst>
    <p:handoutMasterId r:id="rId30"/>
  </p:handoutMasterIdLst>
  <p:sldIdLst>
    <p:sldId id="320" r:id="rId3"/>
    <p:sldId id="399" r:id="rId4"/>
    <p:sldId id="400" r:id="rId5"/>
    <p:sldId id="401" r:id="rId6"/>
    <p:sldId id="403" r:id="rId7"/>
    <p:sldId id="402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23" r:id="rId24"/>
    <p:sldId id="420" r:id="rId25"/>
    <p:sldId id="421" r:id="rId26"/>
    <p:sldId id="422" r:id="rId27"/>
    <p:sldId id="329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28" autoAdjust="0"/>
    <p:restoredTop sz="86050" autoAdjust="0"/>
  </p:normalViewPr>
  <p:slideViewPr>
    <p:cSldViewPr snapToObjects="1" showGuides="1">
      <p:cViewPr varScale="1">
        <p:scale>
          <a:sx n="87" d="100"/>
          <a:sy n="87" d="100"/>
        </p:scale>
        <p:origin x="14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7128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A0479-25F5-4709-854F-2EA56CE2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625" y="1504950"/>
            <a:ext cx="5562600" cy="3848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1092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8195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Regression for Each Predictor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Coefficients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P-Values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BBBC10-E913-420C-B7B3-FF5DDD728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662" y="2161689"/>
            <a:ext cx="3444738" cy="8483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7B0EA-2CB7-4FF8-8916-A88AE7234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662" y="3641604"/>
            <a:ext cx="5502137" cy="30018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551C30-6E08-4A6D-B7A4-159029E5BD5B}"/>
              </a:ext>
            </a:extLst>
          </p:cNvPr>
          <p:cNvSpPr/>
          <p:nvPr/>
        </p:nvSpPr>
        <p:spPr>
          <a:xfrm>
            <a:off x="5420253" y="2671552"/>
            <a:ext cx="1524000" cy="33846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A9F9C-C8B6-46D3-ACE9-79537BBA653C}"/>
              </a:ext>
            </a:extLst>
          </p:cNvPr>
          <p:cNvSpPr/>
          <p:nvPr/>
        </p:nvSpPr>
        <p:spPr>
          <a:xfrm>
            <a:off x="7315200" y="5715000"/>
            <a:ext cx="609600" cy="2319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83CF81-69D3-4EB6-AD30-FDB0A990AE2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24800" y="5465476"/>
            <a:ext cx="152400" cy="36549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581F0-11E8-4BB7-975B-373904D21DC7}"/>
              </a:ext>
            </a:extLst>
          </p:cNvPr>
          <p:cNvSpPr txBox="1"/>
          <p:nvPr/>
        </p:nvSpPr>
        <p:spPr>
          <a:xfrm>
            <a:off x="8079219" y="5023447"/>
            <a:ext cx="660103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4E1EB-B016-4B10-829F-B58CEBDFD9FD}"/>
              </a:ext>
            </a:extLst>
          </p:cNvPr>
          <p:cNvCxnSpPr>
            <a:cxnSpLocks/>
          </p:cNvCxnSpPr>
          <p:nvPr/>
        </p:nvCxnSpPr>
        <p:spPr>
          <a:xfrm flipV="1">
            <a:off x="6934665" y="2840785"/>
            <a:ext cx="456735" cy="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DB6B87-1887-4D85-BAB0-FF37899B6AF0}"/>
              </a:ext>
            </a:extLst>
          </p:cNvPr>
          <p:cNvSpPr txBox="1"/>
          <p:nvPr/>
        </p:nvSpPr>
        <p:spPr>
          <a:xfrm>
            <a:off x="7433750" y="2609910"/>
            <a:ext cx="660103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5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5963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Plots P-Values Against Coefficients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A89F82-3756-4099-B20F-8352BB0F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7" y="1830307"/>
            <a:ext cx="5486400" cy="384235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88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We Were to Keep Only the Predictor Variables that Had P-Values&lt;0.01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95% of Variables Ignored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5% of Variables Included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Errors (What is Worse?)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Ignore Variables that Are Important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Include Variables that Are Irrelevant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7210FC-417C-4A7D-BF04-22393DA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859"/>
              </p:ext>
            </p:extLst>
          </p:nvPr>
        </p:nvGraphicFramePr>
        <p:xfrm>
          <a:off x="4343400" y="2540168"/>
          <a:ext cx="3810001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4377587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03677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152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 &gt;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95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27D3CCE-315E-4A0C-A83D-128B2335B0E5}"/>
              </a:ext>
            </a:extLst>
          </p:cNvPr>
          <p:cNvSpPr/>
          <p:nvPr/>
        </p:nvSpPr>
        <p:spPr>
          <a:xfrm>
            <a:off x="6019800" y="2905928"/>
            <a:ext cx="381000" cy="3810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22D9FF-DDE8-4908-A80A-7FE7A35018DA}"/>
              </a:ext>
            </a:extLst>
          </p:cNvPr>
          <p:cNvSpPr/>
          <p:nvPr/>
        </p:nvSpPr>
        <p:spPr>
          <a:xfrm>
            <a:off x="7315200" y="3271688"/>
            <a:ext cx="381000" cy="3810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138A3-050A-4CEA-BD4E-6691A0A91D6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210300" y="2905928"/>
            <a:ext cx="2476501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DA7D0E-65DA-4A6D-A9A5-D505A1C645AA}"/>
              </a:ext>
            </a:extLst>
          </p:cNvPr>
          <p:cNvCxnSpPr>
            <a:cxnSpLocks/>
          </p:cNvCxnSpPr>
          <p:nvPr/>
        </p:nvCxnSpPr>
        <p:spPr>
          <a:xfrm>
            <a:off x="8724901" y="2905928"/>
            <a:ext cx="0" cy="219947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DD2B55-BB83-45C3-AB0A-8A1DB622A126}"/>
              </a:ext>
            </a:extLst>
          </p:cNvPr>
          <p:cNvCxnSpPr>
            <a:cxnSpLocks/>
          </p:cNvCxnSpPr>
          <p:nvPr/>
        </p:nvCxnSpPr>
        <p:spPr>
          <a:xfrm>
            <a:off x="7696200" y="3462188"/>
            <a:ext cx="1295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4334-F9E9-48E7-A7E3-E6BD4B4A6ED7}"/>
              </a:ext>
            </a:extLst>
          </p:cNvPr>
          <p:cNvCxnSpPr>
            <a:cxnSpLocks/>
          </p:cNvCxnSpPr>
          <p:nvPr/>
        </p:nvCxnSpPr>
        <p:spPr>
          <a:xfrm>
            <a:off x="8991600" y="3473194"/>
            <a:ext cx="0" cy="239420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64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to Find the Smallest Cutoff Value So That We are Not Missing Important Variables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Ensure We are Not Missing Important Variables, Should we Increase or Decrease the Original Cutoff (0.01)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Cutoff Works?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Multiple Cutoffs and Observe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Code Inside the Chunk Until All 10 Important Variables are Retained for the Future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14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Traditional Choice: 0.20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in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 Linear Model for Variables Kept in Consideration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552FA9-6794-4943-A4FE-05360CD30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28146"/>
              </p:ext>
            </p:extLst>
          </p:nvPr>
        </p:nvGraphicFramePr>
        <p:xfrm>
          <a:off x="4267200" y="1801505"/>
          <a:ext cx="3810001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4377587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03677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152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 &gt;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95977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C002C99-08E3-49F4-AE12-E8F14F03ED10}"/>
              </a:ext>
            </a:extLst>
          </p:cNvPr>
          <p:cNvSpPr/>
          <p:nvPr/>
        </p:nvSpPr>
        <p:spPr>
          <a:xfrm>
            <a:off x="5943600" y="2209800"/>
            <a:ext cx="381000" cy="345093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FC9B2-3900-4883-AC06-021CB1602F55}"/>
              </a:ext>
            </a:extLst>
          </p:cNvPr>
          <p:cNvSpPr txBox="1"/>
          <p:nvPr/>
        </p:nvSpPr>
        <p:spPr>
          <a:xfrm>
            <a:off x="3657600" y="3122265"/>
            <a:ext cx="5334000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None of the Non-Zero Parameters Will Be Ignored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7535A8-BEC4-45BB-87FD-3D542209BE00}"/>
              </a:ext>
            </a:extLst>
          </p:cNvPr>
          <p:cNvCxnSpPr>
            <a:stCxn id="3" idx="3"/>
          </p:cNvCxnSpPr>
          <p:nvPr/>
        </p:nvCxnSpPr>
        <p:spPr>
          <a:xfrm flipH="1">
            <a:off x="5653280" y="2504355"/>
            <a:ext cx="346116" cy="54364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31E2B1-296B-41B1-888D-2E1F7B2ACA7B}"/>
              </a:ext>
            </a:extLst>
          </p:cNvPr>
          <p:cNvSpPr txBox="1"/>
          <p:nvPr/>
        </p:nvSpPr>
        <p:spPr>
          <a:xfrm>
            <a:off x="3851720" y="4724830"/>
            <a:ext cx="494576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lm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y~.,data</a:t>
            </a:r>
            <a:r>
              <a:rPr lang="en-US" sz="2000" dirty="0">
                <a:solidFill>
                  <a:schemeClr val="bg1"/>
                </a:solidFill>
              </a:rPr>
              <a:t>=SIM.DATA[,c(1,which(KEEP)+1)])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68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Cutoff is 0.2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1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AA5CE-3016-4912-9494-827E211D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546" y="1831783"/>
            <a:ext cx="5105400" cy="4686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953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01176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B4F1B0-6E08-4AC4-BD18-763BC037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893" y="1464328"/>
            <a:ext cx="5114925" cy="4648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6251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E68347-7769-4669-A098-3693A989E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524000"/>
            <a:ext cx="5105400" cy="46386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2141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Building Complex Models We are Performing a Simple Screening Procedure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Quick and Logical Approach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Problems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Lose Variables with Significant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Still Have Too Many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Retain Variables that are Highly Correlated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Other Approach: Fit Full Model and Retain Variables with Sufficiently Small P-Values  (&lt;0.2)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932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Big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Large Sample Size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Large Number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Traditional Methods are Difficult to Implement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Depends on the Available Technology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Explore Approaches for Quick Filtering of Predictors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Tutorial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Install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the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1CBF8-8C6A-4F4F-93EF-D88B7EC75F35}"/>
              </a:ext>
            </a:extLst>
          </p:cNvPr>
          <p:cNvSpPr txBox="1"/>
          <p:nvPr/>
        </p:nvSpPr>
        <p:spPr>
          <a:xfrm>
            <a:off x="6858000" y="5410200"/>
            <a:ext cx="1981200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Linear Model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Minimize Sum of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Optimization: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Make SSE as Small as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are Easily Found Using Matrix Representation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Regularized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Produces Biased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Shrinks Coefficients Toward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Favors Smaller Models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May Lead to a Better Model for Out-of-Sample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blipFill>
                <a:blip r:embed="rId3"/>
                <a:stretch>
                  <a:fillRect l="-1600" t="-689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Three Popular Methods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Download R Package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Penalized SSE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Variations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Ridge (1970):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Lasso (1996):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Elastic Net (2005)</a:t>
                </a:r>
              </a:p>
              <a:p>
                <a:pPr lvl="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  &amp;  0&lt;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Notice When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PSSE=SSE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Gets Bigger, the Coefficients Approach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600A81-6FDA-41E8-B0C4-A549B8FABC60}"/>
              </a:ext>
            </a:extLst>
          </p:cNvPr>
          <p:cNvSpPr txBox="1"/>
          <p:nvPr/>
        </p:nvSpPr>
        <p:spPr>
          <a:xfrm>
            <a:off x="4648200" y="1432915"/>
            <a:ext cx="193948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/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7FBF2793-0258-47BB-AC06-83F51EF801DD}"/>
              </a:ext>
            </a:extLst>
          </p:cNvPr>
          <p:cNvSpPr/>
          <p:nvPr/>
        </p:nvSpPr>
        <p:spPr>
          <a:xfrm>
            <a:off x="5867400" y="5539947"/>
            <a:ext cx="3048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Irrelevant Nonsense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77C64E-A36B-4A90-B51B-370B000407D8}"/>
              </a:ext>
            </a:extLst>
          </p:cNvPr>
          <p:cNvSpPr/>
          <p:nvPr/>
        </p:nvSpPr>
        <p:spPr>
          <a:xfrm>
            <a:off x="3983955" y="9705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>
                <a:solidFill>
                  <a:srgbClr val="404040"/>
                </a:solidFill>
              </a:rPr>
              <a:t>Watch Me Whip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Watch Me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Lasso</a:t>
            </a:r>
            <a:endParaRPr lang="en-US" sz="4800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8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Ridge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D1D3B6-1DF4-4F01-AEAE-E90538C2A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08" y="1783435"/>
            <a:ext cx="5408488" cy="91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7F1B96-20CD-435D-9DB0-224729129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708" y="3048000"/>
            <a:ext cx="5408488" cy="335889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2972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Lasso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1CD730-FD34-4D5D-8FE9-EDDDF3BEE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428" y="1783435"/>
            <a:ext cx="5403172" cy="9146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847A01-5D07-425E-BE07-9592823C0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428" y="3048000"/>
            <a:ext cx="5403172" cy="33401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2631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Elastic Net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3A7B9-0385-4497-B5F5-F4BF7A46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11" y="3048000"/>
            <a:ext cx="5408489" cy="32960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67911-025D-480F-9E86-3DD7CD68E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110" y="1749654"/>
            <a:ext cx="5408489" cy="9822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9826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AD3B8A-8FD9-4550-98FB-579F22250127}"/>
              </a:ext>
            </a:extLst>
          </p:cNvPr>
          <p:cNvSpPr txBox="1"/>
          <p:nvPr/>
        </p:nvSpPr>
        <p:spPr>
          <a:xfrm>
            <a:off x="3886200" y="914400"/>
            <a:ext cx="5105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404040"/>
                </a:solidFill>
              </a:rPr>
              <a:t>My Data </a:t>
            </a:r>
            <a:r>
              <a:rPr lang="en-US" sz="4000" dirty="0">
                <a:solidFill>
                  <a:srgbClr val="404040"/>
                </a:solidFill>
              </a:rPr>
              <a:t>is Bigger than </a:t>
            </a:r>
            <a:r>
              <a:rPr lang="en-US" sz="7200" dirty="0">
                <a:solidFill>
                  <a:srgbClr val="404040"/>
                </a:solidFill>
              </a:rPr>
              <a:t>Your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3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813532" y="643467"/>
                <a:ext cx="5334000" cy="539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Consider the Following: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Matrix Representation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b="1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</a:p>
              <a:p>
                <a:pPr lvl="2">
                  <a:defRPr/>
                </a:pPr>
                <a:r>
                  <a:rPr lang="en-US" b="0" dirty="0">
                    <a:solidFill>
                      <a:srgbClr val="40404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 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and </a:t>
                </a: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32" y="643467"/>
                <a:ext cx="5334000" cy="5393977"/>
              </a:xfrm>
              <a:prstGeom prst="rect">
                <a:avLst/>
              </a:prstGeom>
              <a:blipFill>
                <a:blip r:embed="rId4"/>
                <a:stretch>
                  <a:fillRect l="-1600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801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810000" y="645136"/>
                <a:ext cx="5334000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Information About Model Matrix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Once Standardized,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is Unnecessary in the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Interpretability, the Response Vector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Can Also Be Standardized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5136"/>
                <a:ext cx="5334000" cy="5310493"/>
              </a:xfrm>
              <a:prstGeom prst="rect">
                <a:avLst/>
              </a:prstGeom>
              <a:blipFill>
                <a:blip r:embed="rId4"/>
                <a:stretch>
                  <a:fillRect l="-1486" t="-804" r="-2629" b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BD395E-7B5A-43DD-9349-C3A17E1D40AB}"/>
              </a:ext>
            </a:extLst>
          </p:cNvPr>
          <p:cNvSpPr txBox="1"/>
          <p:nvPr/>
        </p:nvSpPr>
        <p:spPr>
          <a:xfrm>
            <a:off x="4533900" y="3429000"/>
            <a:ext cx="3886200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This Matrix Should Be Standardized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56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DE331-C1DC-4A5A-833C-18727F70B380}"/>
              </a:ext>
            </a:extLst>
          </p:cNvPr>
          <p:cNvSpPr/>
          <p:nvPr/>
        </p:nvSpPr>
        <p:spPr>
          <a:xfrm>
            <a:off x="4124079" y="4191000"/>
            <a:ext cx="4419600" cy="257134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3944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Simulating Response From a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Predictor Variables in X are Standardized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n?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We Know About the True Signal We Want to Detect?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A236C7-80C1-49A8-B367-86CBC9B97DB9}"/>
              </a:ext>
            </a:extLst>
          </p:cNvPr>
          <p:cNvSpPr/>
          <p:nvPr/>
        </p:nvSpPr>
        <p:spPr>
          <a:xfrm>
            <a:off x="4235618" y="4624599"/>
            <a:ext cx="4248279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Sparse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6C34A-CA4D-4E35-A710-AA138E6653D9}"/>
              </a:ext>
            </a:extLst>
          </p:cNvPr>
          <p:cNvSpPr txBox="1"/>
          <p:nvPr/>
        </p:nvSpPr>
        <p:spPr>
          <a:xfrm>
            <a:off x="6629400" y="2129563"/>
            <a:ext cx="1219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rnorm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59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Naïve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Confidence Intervals for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Info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 the Estimated Coefficients of Linear Model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 Confidence Intervals for These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Color Aesthetic Being Used For?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35960D-850E-4AAA-A211-E2A5AFA3DF9D}"/>
              </a:ext>
            </a:extLst>
          </p:cNvPr>
          <p:cNvSpPr txBox="1"/>
          <p:nvPr/>
        </p:nvSpPr>
        <p:spPr>
          <a:xfrm>
            <a:off x="6781800" y="1755338"/>
            <a:ext cx="2286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confint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lm.model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71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908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 and Observe the 3 Graphics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1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4F1D6-B128-4B74-8CE9-03B9BFBC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561" y="2240782"/>
            <a:ext cx="5514239" cy="38506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15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908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B215E-ED2B-4352-B0A4-4B133E66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150" y="1504950"/>
            <a:ext cx="5543550" cy="3848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77180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26003</TotalTime>
  <Words>850</Words>
  <Application>Microsoft Office PowerPoint</Application>
  <PresentationFormat>On-screen Show (4:3)</PresentationFormat>
  <Paragraphs>224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1_Office Theme</vt:lpstr>
      <vt:lpstr>Modeling VIII</vt:lpstr>
      <vt:lpstr>Introduction</vt:lpstr>
      <vt:lpstr>Introduction</vt:lpstr>
      <vt:lpstr>Linear Model</vt:lpstr>
      <vt:lpstr>Linear Model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2: Shrinkage Estimation and More Meditation</vt:lpstr>
      <vt:lpstr>Part 2: Shrinkage Estimation and More Meditation</vt:lpstr>
      <vt:lpstr>Irrelevant Nonsense</vt:lpstr>
      <vt:lpstr>Part 2: Shrinkage Estimation and More Meditation</vt:lpstr>
      <vt:lpstr>Part 2: Shrinkage Estimation and More Meditation</vt:lpstr>
      <vt:lpstr>Part 2: Shrinkage Estimation and More Meditation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818</cp:revision>
  <dcterms:created xsi:type="dcterms:W3CDTF">2018-08-19T01:44:24Z</dcterms:created>
  <dcterms:modified xsi:type="dcterms:W3CDTF">2019-04-01T02:28:10Z</dcterms:modified>
</cp:coreProperties>
</file>