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7"/>
  </p:notesMasterIdLst>
  <p:handoutMasterIdLst>
    <p:handoutMasterId r:id="rId28"/>
  </p:handoutMasterIdLst>
  <p:sldIdLst>
    <p:sldId id="320" r:id="rId3"/>
    <p:sldId id="399" r:id="rId4"/>
    <p:sldId id="407" r:id="rId5"/>
    <p:sldId id="408" r:id="rId6"/>
    <p:sldId id="406" r:id="rId7"/>
    <p:sldId id="409" r:id="rId8"/>
    <p:sldId id="410" r:id="rId9"/>
    <p:sldId id="411" r:id="rId10"/>
    <p:sldId id="412" r:id="rId11"/>
    <p:sldId id="413" r:id="rId12"/>
    <p:sldId id="422" r:id="rId13"/>
    <p:sldId id="421" r:id="rId14"/>
    <p:sldId id="423" r:id="rId15"/>
    <p:sldId id="424" r:id="rId16"/>
    <p:sldId id="425" r:id="rId17"/>
    <p:sldId id="426" r:id="rId18"/>
    <p:sldId id="414" r:id="rId19"/>
    <p:sldId id="415" r:id="rId20"/>
    <p:sldId id="416" r:id="rId21"/>
    <p:sldId id="418" r:id="rId22"/>
    <p:sldId id="417" r:id="rId23"/>
    <p:sldId id="419" r:id="rId24"/>
    <p:sldId id="420" r:id="rId25"/>
    <p:sldId id="329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105" d="100"/>
          <a:sy n="105" d="100"/>
        </p:scale>
        <p:origin x="10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10/25/2018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10/25/2018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701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Programming III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6430A-4684-4471-8B7C-1152EA122F0E}"/>
              </a:ext>
            </a:extLst>
          </p:cNvPr>
          <p:cNvSpPr txBox="1"/>
          <p:nvPr/>
        </p:nvSpPr>
        <p:spPr>
          <a:xfrm>
            <a:off x="3810000" y="643972"/>
            <a:ext cx="525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Computing Five Number Summary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Input Vector of Observations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Output Vector of Statistics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C1B358-798A-48E1-9166-E16E8EC043C2}"/>
              </a:ext>
            </a:extLst>
          </p:cNvPr>
          <p:cNvSpPr txBox="1"/>
          <p:nvPr/>
        </p:nvSpPr>
        <p:spPr>
          <a:xfrm>
            <a:off x="3563738" y="2240782"/>
            <a:ext cx="5486400" cy="286232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Summary.func</a:t>
            </a:r>
            <a:r>
              <a:rPr lang="en-US" sz="1800" dirty="0">
                <a:solidFill>
                  <a:schemeClr val="bg1"/>
                </a:solidFill>
              </a:rPr>
              <a:t> = function(data){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min=min(data)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max=max(data)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q1=quantile(data,0.25)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q2=quantile(data,0.5)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q3=quantile(data,0.75)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y=c(min,q1,q2,q3,max)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names(y)=c("Min","Q1","Q2","Q3","Max")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	return(y)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DE1DBC-D76E-466C-9641-96272D204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188" y="5257800"/>
            <a:ext cx="4051500" cy="137653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11910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6430A-4684-4471-8B7C-1152EA122F0E}"/>
              </a:ext>
            </a:extLst>
          </p:cNvPr>
          <p:cNvSpPr txBox="1"/>
          <p:nvPr/>
        </p:nvSpPr>
        <p:spPr>
          <a:xfrm>
            <a:off x="3810000" y="643972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T-Test for Population Mean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Concept: 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Null: Average # of Hours Spent Watching TV per Day is ____ in the USA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Alt: Average # of Hours Spent Watching TV per Day is not ____ in the USA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Does Data Provide Evidence that Alt is True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090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76430A-4684-4471-8B7C-1152EA122F0E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257800" cy="4705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T-Test for Population Mean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Process: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Specify </a:t>
                </a:r>
                <a:r>
                  <a:rPr lang="el-GR" dirty="0">
                    <a:solidFill>
                      <a:srgbClr val="404040"/>
                    </a:solidFill>
                  </a:rPr>
                  <a:t>α</a:t>
                </a:r>
                <a:r>
                  <a:rPr lang="en-US" dirty="0">
                    <a:solidFill>
                      <a:srgbClr val="404040"/>
                    </a:solidFill>
                  </a:rPr>
                  <a:t> (Type 1 Error)</a:t>
                </a: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Compute Test Statistic</a:t>
                </a:r>
              </a:p>
              <a:p>
                <a:pPr lvl="2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𝐺𝑢𝑒𝑠𝑠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b="0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Find P-value</a:t>
                </a: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If P-value &lt; </a:t>
                </a:r>
                <a:r>
                  <a:rPr lang="el-GR" dirty="0">
                    <a:solidFill>
                      <a:srgbClr val="404040"/>
                    </a:solidFill>
                  </a:rPr>
                  <a:t>α</a:t>
                </a:r>
                <a:r>
                  <a:rPr lang="en-US" dirty="0">
                    <a:solidFill>
                      <a:srgbClr val="404040"/>
                    </a:solidFill>
                  </a:rPr>
                  <a:t>, Reject Null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76430A-4684-4471-8B7C-1152EA122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257800" cy="4705519"/>
              </a:xfrm>
              <a:prstGeom prst="rect">
                <a:avLst/>
              </a:prstGeom>
              <a:blipFill>
                <a:blip r:embed="rId4"/>
                <a:stretch>
                  <a:fillRect l="-1506" t="-907" b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6437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6430A-4684-4471-8B7C-1152EA122F0E}"/>
              </a:ext>
            </a:extLst>
          </p:cNvPr>
          <p:cNvSpPr txBox="1"/>
          <p:nvPr/>
        </p:nvSpPr>
        <p:spPr>
          <a:xfrm>
            <a:off x="3810000" y="643972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T-Test for Population Mean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Inputs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Vector of Observations (</a:t>
            </a:r>
            <a:r>
              <a:rPr lang="en-US" dirty="0" err="1">
                <a:solidFill>
                  <a:srgbClr val="404040"/>
                </a:solidFill>
              </a:rPr>
              <a:t>ob</a:t>
            </a:r>
            <a:r>
              <a:rPr lang="en-US" dirty="0">
                <a:solidFill>
                  <a:srgbClr val="404040"/>
                </a:solidFill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Null Hypothesis (h0)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Alpha (a)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Output List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 Statistic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P-value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Decision: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Reject 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Fail to Reject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Plot Data and Null Guess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100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6430A-4684-4471-8B7C-1152EA122F0E}"/>
              </a:ext>
            </a:extLst>
          </p:cNvPr>
          <p:cNvSpPr txBox="1"/>
          <p:nvPr/>
        </p:nvSpPr>
        <p:spPr>
          <a:xfrm>
            <a:off x="3810000" y="643972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T-Test for Population Mean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in 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A8459-A6A7-4FF2-BA9C-F0703BD287F9}"/>
              </a:ext>
            </a:extLst>
          </p:cNvPr>
          <p:cNvSpPr txBox="1"/>
          <p:nvPr/>
        </p:nvSpPr>
        <p:spPr>
          <a:xfrm>
            <a:off x="3810000" y="1832677"/>
            <a:ext cx="4968952" cy="378565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ttest</a:t>
            </a:r>
            <a:r>
              <a:rPr lang="en-US" sz="1600" dirty="0">
                <a:solidFill>
                  <a:schemeClr val="bg1"/>
                </a:solidFill>
              </a:rPr>
              <a:t> = function(ob,h0,a){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n=length(</a:t>
            </a:r>
            <a:r>
              <a:rPr lang="en-US" sz="1600" dirty="0" err="1">
                <a:solidFill>
                  <a:schemeClr val="bg1"/>
                </a:solidFill>
              </a:rPr>
              <a:t>ob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</a:t>
            </a:r>
            <a:r>
              <a:rPr lang="en-US" sz="1600" dirty="0" err="1">
                <a:solidFill>
                  <a:schemeClr val="bg1"/>
                </a:solidFill>
              </a:rPr>
              <a:t>ts</a:t>
            </a:r>
            <a:r>
              <a:rPr lang="en-US" sz="1600" dirty="0">
                <a:solidFill>
                  <a:schemeClr val="bg1"/>
                </a:solidFill>
              </a:rPr>
              <a:t>=(mean(ob,na.rm=T)-h0)/(</a:t>
            </a:r>
            <a:r>
              <a:rPr lang="en-US" sz="1600" dirty="0" err="1">
                <a:solidFill>
                  <a:schemeClr val="bg1"/>
                </a:solidFill>
              </a:rPr>
              <a:t>sd</a:t>
            </a:r>
            <a:r>
              <a:rPr lang="en-US" sz="1600" dirty="0">
                <a:solidFill>
                  <a:schemeClr val="bg1"/>
                </a:solidFill>
              </a:rPr>
              <a:t>(ob,na.rm=T)/sqrt(n))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</a:t>
            </a:r>
            <a:r>
              <a:rPr lang="en-US" sz="1600" dirty="0" err="1">
                <a:solidFill>
                  <a:schemeClr val="bg1"/>
                </a:solidFill>
              </a:rPr>
              <a:t>pval</a:t>
            </a:r>
            <a:r>
              <a:rPr lang="en-US" sz="1600" dirty="0">
                <a:solidFill>
                  <a:schemeClr val="bg1"/>
                </a:solidFill>
              </a:rPr>
              <a:t>=2*</a:t>
            </a:r>
            <a:r>
              <a:rPr lang="en-US" sz="1600" dirty="0" err="1">
                <a:solidFill>
                  <a:schemeClr val="bg1"/>
                </a:solidFill>
              </a:rPr>
              <a:t>pt</a:t>
            </a:r>
            <a:r>
              <a:rPr lang="en-US" sz="1600" dirty="0">
                <a:solidFill>
                  <a:schemeClr val="bg1"/>
                </a:solidFill>
              </a:rPr>
              <a:t>(-abs(</a:t>
            </a:r>
            <a:r>
              <a:rPr lang="en-US" sz="1600" dirty="0" err="1">
                <a:solidFill>
                  <a:schemeClr val="bg1"/>
                </a:solidFill>
              </a:rPr>
              <a:t>ts</a:t>
            </a:r>
            <a:r>
              <a:rPr lang="en-US" sz="1600" dirty="0">
                <a:solidFill>
                  <a:schemeClr val="bg1"/>
                </a:solidFill>
              </a:rPr>
              <a:t>),df=n-1)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conclusion = if(</a:t>
            </a:r>
            <a:r>
              <a:rPr lang="en-US" sz="1600" dirty="0" err="1">
                <a:solidFill>
                  <a:schemeClr val="bg1"/>
                </a:solidFill>
              </a:rPr>
              <a:t>pval</a:t>
            </a:r>
            <a:r>
              <a:rPr lang="en-US" sz="1600" dirty="0">
                <a:solidFill>
                  <a:schemeClr val="bg1"/>
                </a:solidFill>
              </a:rPr>
              <a:t>&lt;a){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"Reject Null Hypothesis"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} else{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"Fail to Reject Null Hypothesis"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plot=</a:t>
            </a:r>
            <a:r>
              <a:rPr lang="en-US" sz="1600" dirty="0" err="1">
                <a:solidFill>
                  <a:schemeClr val="bg1"/>
                </a:solidFill>
              </a:rPr>
              <a:t>ggplot</a:t>
            </a:r>
            <a:r>
              <a:rPr lang="en-US" sz="1600" dirty="0">
                <a:solidFill>
                  <a:schemeClr val="bg1"/>
                </a:solidFill>
              </a:rPr>
              <a:t>() +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geom_bar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aes</a:t>
            </a:r>
            <a:r>
              <a:rPr lang="en-US" sz="1600" dirty="0">
                <a:solidFill>
                  <a:schemeClr val="bg1"/>
                </a:solidFill>
              </a:rPr>
              <a:t>(x=</a:t>
            </a:r>
            <a:r>
              <a:rPr lang="en-US" sz="1600" dirty="0" err="1">
                <a:solidFill>
                  <a:schemeClr val="bg1"/>
                </a:solidFill>
              </a:rPr>
              <a:t>ob</a:t>
            </a:r>
            <a:r>
              <a:rPr lang="en-US" sz="1600" dirty="0">
                <a:solidFill>
                  <a:schemeClr val="bg1"/>
                </a:solidFill>
              </a:rPr>
              <a:t>),fill="lightskyblue1") +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theme_minimal</a:t>
            </a:r>
            <a:r>
              <a:rPr lang="en-US" sz="1600" dirty="0">
                <a:solidFill>
                  <a:schemeClr val="bg1"/>
                </a:solidFill>
              </a:rPr>
              <a:t>() + </a:t>
            </a:r>
            <a:r>
              <a:rPr lang="en-US" sz="1600" dirty="0" err="1">
                <a:solidFill>
                  <a:schemeClr val="bg1"/>
                </a:solidFill>
              </a:rPr>
              <a:t>geom_vline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xintercept</a:t>
            </a:r>
            <a:r>
              <a:rPr lang="en-US" sz="1600" dirty="0">
                <a:solidFill>
                  <a:schemeClr val="bg1"/>
                </a:solidFill>
              </a:rPr>
              <a:t>=h0)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return(list(</a:t>
            </a:r>
            <a:r>
              <a:rPr lang="en-US" sz="1600" dirty="0" err="1">
                <a:solidFill>
                  <a:schemeClr val="bg1"/>
                </a:solidFill>
              </a:rPr>
              <a:t>ts</a:t>
            </a:r>
            <a:r>
              <a:rPr lang="en-US" sz="1600" dirty="0">
                <a:solidFill>
                  <a:schemeClr val="bg1"/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ts,pval</a:t>
            </a:r>
            <a:r>
              <a:rPr lang="en-US" sz="1600" dirty="0">
                <a:solidFill>
                  <a:schemeClr val="bg1"/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pval</a:t>
            </a:r>
            <a:r>
              <a:rPr lang="en-US" sz="1600" dirty="0">
                <a:solidFill>
                  <a:schemeClr val="bg1"/>
                </a:solidFill>
              </a:rPr>
              <a:t>,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conclusion=</a:t>
            </a:r>
            <a:r>
              <a:rPr lang="en-US" sz="1600" dirty="0" err="1">
                <a:solidFill>
                  <a:schemeClr val="bg1"/>
                </a:solidFill>
              </a:rPr>
              <a:t>conclusion,plot</a:t>
            </a:r>
            <a:r>
              <a:rPr lang="en-US" sz="1600" dirty="0">
                <a:solidFill>
                  <a:schemeClr val="bg1"/>
                </a:solidFill>
              </a:rPr>
              <a:t>=plot))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907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6430A-4684-4471-8B7C-1152EA122F0E}"/>
              </a:ext>
            </a:extLst>
          </p:cNvPr>
          <p:cNvSpPr txBox="1"/>
          <p:nvPr/>
        </p:nvSpPr>
        <p:spPr>
          <a:xfrm>
            <a:off x="3810000" y="643972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T-Test for Population Mean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Guess 4 Hours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000488-1574-4BF4-8005-69A2CF0A8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805" y="1828800"/>
            <a:ext cx="4142189" cy="4953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6721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6430A-4684-4471-8B7C-1152EA122F0E}"/>
              </a:ext>
            </a:extLst>
          </p:cNvPr>
          <p:cNvSpPr txBox="1"/>
          <p:nvPr/>
        </p:nvSpPr>
        <p:spPr>
          <a:xfrm>
            <a:off x="3810000" y="643972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T-Test for Population Mean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Guess 3 Hours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0155E-FA86-4E40-A302-C422BD760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039" y="1828800"/>
            <a:ext cx="4105722" cy="496083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17793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76430A-4684-4471-8B7C-1152EA122F0E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257800" cy="4735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Central Limit Theorem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Let </a:t>
                </a:r>
                <a:r>
                  <a:rPr lang="en-US" i="1" dirty="0">
                    <a:solidFill>
                      <a:srgbClr val="404040"/>
                    </a:solidFill>
                  </a:rPr>
                  <a:t>X</a:t>
                </a:r>
                <a:r>
                  <a:rPr lang="en-US" dirty="0">
                    <a:solidFill>
                      <a:srgbClr val="404040"/>
                    </a:solidFill>
                  </a:rPr>
                  <a:t> be a Random Variable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where </a:t>
                </a:r>
                <a:endParaRPr lang="en-US" i="1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r>
                  <a:rPr lang="en-US" i="1" dirty="0">
                    <a:solidFill>
                      <a:srgbClr val="404040"/>
                    </a:solidFill>
                  </a:rPr>
                  <a:t>n = </a:t>
                </a:r>
                <a:r>
                  <a:rPr lang="en-US" dirty="0">
                    <a:solidFill>
                      <a:srgbClr val="404040"/>
                    </a:solidFill>
                  </a:rPr>
                  <a:t>sample size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One of the Biggest Results in Statistics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Foundational in Introductory Statistics Classes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76430A-4684-4471-8B7C-1152EA122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257800" cy="4735079"/>
              </a:xfrm>
              <a:prstGeom prst="rect">
                <a:avLst/>
              </a:prstGeom>
              <a:blipFill>
                <a:blip r:embed="rId4"/>
                <a:stretch>
                  <a:fillRect l="-1506" t="-902" b="-2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0450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76430A-4684-4471-8B7C-1152EA122F0E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257800" cy="5422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Central Limit Theorem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Inputs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n=sample size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S=number of simulations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D=distribution={1,2}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Output List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Theoretical Mean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Theoretical Standard Error</a:t>
                </a:r>
              </a:p>
              <a:p>
                <a:pPr lvl="2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Simulated Mean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Simulated Standard Error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Figure: Histogram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76430A-4684-4471-8B7C-1152EA122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257800" cy="5422125"/>
              </a:xfrm>
              <a:prstGeom prst="rect">
                <a:avLst/>
              </a:prstGeom>
              <a:blipFill>
                <a:blip r:embed="rId4"/>
                <a:stretch>
                  <a:fillRect l="-1506" t="-787" b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79733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74F7D2-114B-4AAF-BF14-607F88339948}"/>
              </a:ext>
            </a:extLst>
          </p:cNvPr>
          <p:cNvSpPr txBox="1"/>
          <p:nvPr/>
        </p:nvSpPr>
        <p:spPr>
          <a:xfrm>
            <a:off x="4191000" y="228600"/>
            <a:ext cx="4191000" cy="653255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CLT = function(</a:t>
            </a:r>
            <a:r>
              <a:rPr lang="en-US" sz="1350" dirty="0" err="1">
                <a:solidFill>
                  <a:schemeClr val="bg1"/>
                </a:solidFill>
              </a:rPr>
              <a:t>n,S,D</a:t>
            </a:r>
            <a:r>
              <a:rPr lang="en-US" sz="1350" dirty="0">
                <a:solidFill>
                  <a:schemeClr val="bg1"/>
                </a:solidFill>
              </a:rPr>
              <a:t>=c(1,2)){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if(D==1){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initial=</a:t>
            </a:r>
            <a:r>
              <a:rPr lang="en-US" sz="1350" dirty="0" err="1">
                <a:solidFill>
                  <a:schemeClr val="bg1"/>
                </a:solidFill>
              </a:rPr>
              <a:t>rnorm</a:t>
            </a:r>
            <a:r>
              <a:rPr lang="en-US" sz="1350" dirty="0">
                <a:solidFill>
                  <a:schemeClr val="bg1"/>
                </a:solidFill>
              </a:rPr>
              <a:t>(1000000)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} else if(D==2){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initial=</a:t>
            </a:r>
            <a:r>
              <a:rPr lang="en-US" sz="1350" dirty="0" err="1">
                <a:solidFill>
                  <a:schemeClr val="bg1"/>
                </a:solidFill>
              </a:rPr>
              <a:t>rgamma</a:t>
            </a:r>
            <a:r>
              <a:rPr lang="en-US" sz="1350" dirty="0">
                <a:solidFill>
                  <a:schemeClr val="bg1"/>
                </a:solidFill>
              </a:rPr>
              <a:t>(1000000)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}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</a:t>
            </a:r>
            <a:r>
              <a:rPr lang="en-US" sz="1350" dirty="0" err="1">
                <a:solidFill>
                  <a:schemeClr val="bg1"/>
                </a:solidFill>
              </a:rPr>
              <a:t>t.mean</a:t>
            </a:r>
            <a:r>
              <a:rPr lang="en-US" sz="1350" dirty="0">
                <a:solidFill>
                  <a:schemeClr val="bg1"/>
                </a:solidFill>
              </a:rPr>
              <a:t>=mean(initial)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t.se=</a:t>
            </a:r>
            <a:r>
              <a:rPr lang="en-US" sz="1350" dirty="0" err="1">
                <a:solidFill>
                  <a:schemeClr val="bg1"/>
                </a:solidFill>
              </a:rPr>
              <a:t>sd</a:t>
            </a:r>
            <a:r>
              <a:rPr lang="en-US" sz="1350" dirty="0">
                <a:solidFill>
                  <a:schemeClr val="bg1"/>
                </a:solidFill>
              </a:rPr>
              <a:t>(initial)/sqrt(n)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</a:t>
            </a:r>
            <a:r>
              <a:rPr lang="en-US" sz="1350" dirty="0" err="1">
                <a:solidFill>
                  <a:schemeClr val="bg1"/>
                </a:solidFill>
              </a:rPr>
              <a:t>mean.sample</a:t>
            </a:r>
            <a:r>
              <a:rPr lang="en-US" sz="1350" dirty="0">
                <a:solidFill>
                  <a:schemeClr val="bg1"/>
                </a:solidFill>
              </a:rPr>
              <a:t>=rep(NA,S)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for(k in 1:S){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if(D==1){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  sample=</a:t>
            </a:r>
            <a:r>
              <a:rPr lang="en-US" sz="1350" dirty="0" err="1">
                <a:solidFill>
                  <a:schemeClr val="bg1"/>
                </a:solidFill>
              </a:rPr>
              <a:t>rnorm</a:t>
            </a:r>
            <a:r>
              <a:rPr lang="en-US" sz="1350" dirty="0">
                <a:solidFill>
                  <a:schemeClr val="bg1"/>
                </a:solidFill>
              </a:rPr>
              <a:t>(n)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} else if(D==2){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  sample=</a:t>
            </a:r>
            <a:r>
              <a:rPr lang="en-US" sz="1350" dirty="0" err="1">
                <a:solidFill>
                  <a:schemeClr val="bg1"/>
                </a:solidFill>
              </a:rPr>
              <a:t>rgamma</a:t>
            </a:r>
            <a:r>
              <a:rPr lang="en-US" sz="1350" dirty="0">
                <a:solidFill>
                  <a:schemeClr val="bg1"/>
                </a:solidFill>
              </a:rPr>
              <a:t>(n)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</a:t>
            </a:r>
            <a:r>
              <a:rPr lang="en-US" sz="1350" dirty="0" err="1">
                <a:solidFill>
                  <a:schemeClr val="bg1"/>
                </a:solidFill>
              </a:rPr>
              <a:t>mean.sample</a:t>
            </a:r>
            <a:r>
              <a:rPr lang="en-US" sz="1350" dirty="0">
                <a:solidFill>
                  <a:schemeClr val="bg1"/>
                </a:solidFill>
              </a:rPr>
              <a:t>[k]=mean(sample)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}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</a:t>
            </a:r>
            <a:r>
              <a:rPr lang="en-US" sz="1350" dirty="0" err="1">
                <a:solidFill>
                  <a:schemeClr val="bg1"/>
                </a:solidFill>
              </a:rPr>
              <a:t>s.mean</a:t>
            </a:r>
            <a:r>
              <a:rPr lang="en-US" sz="1350" dirty="0">
                <a:solidFill>
                  <a:schemeClr val="bg1"/>
                </a:solidFill>
              </a:rPr>
              <a:t>=mean(</a:t>
            </a:r>
            <a:r>
              <a:rPr lang="en-US" sz="1350" dirty="0" err="1">
                <a:solidFill>
                  <a:schemeClr val="bg1"/>
                </a:solidFill>
              </a:rPr>
              <a:t>mean.sample</a:t>
            </a:r>
            <a:r>
              <a:rPr lang="en-US" sz="1350" dirty="0">
                <a:solidFill>
                  <a:schemeClr val="bg1"/>
                </a:solidFill>
              </a:rPr>
              <a:t>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s.se=</a:t>
            </a:r>
            <a:r>
              <a:rPr lang="en-US" sz="1350" dirty="0" err="1">
                <a:solidFill>
                  <a:schemeClr val="bg1"/>
                </a:solidFill>
              </a:rPr>
              <a:t>sd</a:t>
            </a:r>
            <a:r>
              <a:rPr lang="en-US" sz="1350" dirty="0">
                <a:solidFill>
                  <a:schemeClr val="bg1"/>
                </a:solidFill>
              </a:rPr>
              <a:t>(</a:t>
            </a:r>
            <a:r>
              <a:rPr lang="en-US" sz="1350" dirty="0" err="1">
                <a:solidFill>
                  <a:schemeClr val="bg1"/>
                </a:solidFill>
              </a:rPr>
              <a:t>mean.sample</a:t>
            </a:r>
            <a:r>
              <a:rPr lang="en-US" sz="1350" dirty="0">
                <a:solidFill>
                  <a:schemeClr val="bg1"/>
                </a:solidFill>
              </a:rPr>
              <a:t>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plot=</a:t>
            </a:r>
            <a:r>
              <a:rPr lang="en-US" sz="1350" dirty="0" err="1">
                <a:solidFill>
                  <a:schemeClr val="bg1"/>
                </a:solidFill>
              </a:rPr>
              <a:t>ggplot</a:t>
            </a:r>
            <a:r>
              <a:rPr lang="en-US" sz="1350" dirty="0">
                <a:solidFill>
                  <a:schemeClr val="bg1"/>
                </a:solidFill>
              </a:rPr>
              <a:t>()+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</a:t>
            </a:r>
            <a:r>
              <a:rPr lang="en-US" sz="1350" dirty="0" err="1">
                <a:solidFill>
                  <a:schemeClr val="bg1"/>
                </a:solidFill>
              </a:rPr>
              <a:t>geom_histogram</a:t>
            </a:r>
            <a:r>
              <a:rPr lang="en-US" sz="1350" dirty="0">
                <a:solidFill>
                  <a:schemeClr val="bg1"/>
                </a:solidFill>
              </a:rPr>
              <a:t>(</a:t>
            </a:r>
            <a:r>
              <a:rPr lang="en-US" sz="1350" dirty="0" err="1">
                <a:solidFill>
                  <a:schemeClr val="bg1"/>
                </a:solidFill>
              </a:rPr>
              <a:t>aes</a:t>
            </a:r>
            <a:r>
              <a:rPr lang="en-US" sz="1350" dirty="0">
                <a:solidFill>
                  <a:schemeClr val="bg1"/>
                </a:solidFill>
              </a:rPr>
              <a:t>(x=</a:t>
            </a:r>
            <a:r>
              <a:rPr lang="en-US" sz="1350" dirty="0" err="1">
                <a:solidFill>
                  <a:schemeClr val="bg1"/>
                </a:solidFill>
              </a:rPr>
              <a:t>mean.sample</a:t>
            </a:r>
            <a:r>
              <a:rPr lang="en-US" sz="1350" dirty="0">
                <a:solidFill>
                  <a:schemeClr val="bg1"/>
                </a:solidFill>
              </a:rPr>
              <a:t>),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fill=skyblue1)+</a:t>
            </a:r>
            <a:r>
              <a:rPr lang="en-US" sz="1350" dirty="0" err="1">
                <a:solidFill>
                  <a:schemeClr val="bg1"/>
                </a:solidFill>
              </a:rPr>
              <a:t>theme_minimal</a:t>
            </a:r>
            <a:r>
              <a:rPr lang="en-US" sz="1350" dirty="0">
                <a:solidFill>
                  <a:schemeClr val="bg1"/>
                </a:solidFill>
              </a:rPr>
              <a:t>()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OUT=list(</a:t>
            </a:r>
            <a:r>
              <a:rPr lang="en-US" sz="1350" dirty="0" err="1">
                <a:solidFill>
                  <a:schemeClr val="bg1"/>
                </a:solidFill>
              </a:rPr>
              <a:t>theory.mean</a:t>
            </a:r>
            <a:r>
              <a:rPr lang="en-US" sz="1350" dirty="0">
                <a:solidFill>
                  <a:schemeClr val="bg1"/>
                </a:solidFill>
              </a:rPr>
              <a:t>=</a:t>
            </a:r>
            <a:r>
              <a:rPr lang="en-US" sz="1350" dirty="0" err="1">
                <a:solidFill>
                  <a:schemeClr val="bg1"/>
                </a:solidFill>
              </a:rPr>
              <a:t>t.mean</a:t>
            </a:r>
            <a:r>
              <a:rPr lang="en-US" sz="1350" dirty="0">
                <a:solidFill>
                  <a:schemeClr val="bg1"/>
                </a:solidFill>
              </a:rPr>
              <a:t>,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       theory.se=t.se,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       </a:t>
            </a:r>
            <a:r>
              <a:rPr lang="en-US" sz="1350" dirty="0" err="1">
                <a:solidFill>
                  <a:schemeClr val="bg1"/>
                </a:solidFill>
              </a:rPr>
              <a:t>sim.mean</a:t>
            </a:r>
            <a:r>
              <a:rPr lang="en-US" sz="1350" dirty="0">
                <a:solidFill>
                  <a:schemeClr val="bg1"/>
                </a:solidFill>
              </a:rPr>
              <a:t>=</a:t>
            </a:r>
            <a:r>
              <a:rPr lang="en-US" sz="1350" dirty="0" err="1">
                <a:solidFill>
                  <a:schemeClr val="bg1"/>
                </a:solidFill>
              </a:rPr>
              <a:t>s.mean</a:t>
            </a:r>
            <a:r>
              <a:rPr lang="en-US" sz="1350" dirty="0">
                <a:solidFill>
                  <a:schemeClr val="bg1"/>
                </a:solidFill>
              </a:rPr>
              <a:t>,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       sim.se=s.se)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return(OUT)</a:t>
            </a:r>
          </a:p>
          <a:p>
            <a:r>
              <a:rPr lang="en-US" sz="1350" dirty="0">
                <a:solidFill>
                  <a:schemeClr val="bg1"/>
                </a:solidFill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850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to 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972"/>
            <a:ext cx="5410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Most Important Programming Skill in 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in 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Take Inputs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 Calculations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Produce Outputs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Control Structures Such as “If-else” Statements and Loops are Used in Functions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Advantages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Memorable Names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Code Updates Occur in 1 Place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Makes Code Accessible by All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33A7BA-68C1-4DB2-AA67-2C1495436DDD}"/>
              </a:ext>
            </a:extLst>
          </p:cNvPr>
          <p:cNvSpPr txBox="1"/>
          <p:nvPr/>
        </p:nvSpPr>
        <p:spPr>
          <a:xfrm>
            <a:off x="3810000" y="643972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Central Limit Theorem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Plot of Gamma Population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47193-6761-4DBE-9CAB-E1D2F6F79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898793"/>
            <a:ext cx="5415029" cy="429101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44147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E5DFC-0005-4B14-BDCD-478DAB21A2B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257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Central Limit Theorem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when n=10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E5DFC-0005-4B14-BDCD-478DAB21A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257800" cy="1569660"/>
              </a:xfrm>
              <a:prstGeom prst="rect">
                <a:avLst/>
              </a:prstGeom>
              <a:blipFill>
                <a:blip r:embed="rId4"/>
                <a:stretch>
                  <a:fillRect l="-1506" t="-272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053E31-0502-4F4B-B452-345D6C02B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3575" y="2213632"/>
            <a:ext cx="4639425" cy="460005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28120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E5DFC-0005-4B14-BDCD-478DAB21A2B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257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Central Limit Theorem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when n=100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E5DFC-0005-4B14-BDCD-478DAB21A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257800" cy="1569660"/>
              </a:xfrm>
              <a:prstGeom prst="rect">
                <a:avLst/>
              </a:prstGeom>
              <a:blipFill>
                <a:blip r:embed="rId4"/>
                <a:stretch>
                  <a:fillRect l="-1506" t="-272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D676323-8845-43E6-BA98-CF1F1C541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093" y="2203439"/>
            <a:ext cx="4617614" cy="459145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26875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E5DFC-0005-4B14-BDCD-478DAB21A2B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257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Central Limit Theorem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when n=1000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E5DFC-0005-4B14-BDCD-478DAB21A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257800" cy="1569660"/>
              </a:xfrm>
              <a:prstGeom prst="rect">
                <a:avLst/>
              </a:prstGeom>
              <a:blipFill>
                <a:blip r:embed="rId4"/>
                <a:stretch>
                  <a:fillRect l="-1506" t="-272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E48F783-068B-4F35-82D3-426B5B81B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158832"/>
            <a:ext cx="4648200" cy="46349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21680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Built-in R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Before Writing a Function, Always Search for a Function That Does What You Want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To See What a Function Does: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To Understand How the Function Works, Algorithmically: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A13E9-9F9A-4478-AC99-24B5F8A95AEB}"/>
              </a:ext>
            </a:extLst>
          </p:cNvPr>
          <p:cNvSpPr txBox="1"/>
          <p:nvPr/>
        </p:nvSpPr>
        <p:spPr>
          <a:xfrm>
            <a:off x="5784915" y="2678668"/>
            <a:ext cx="1307969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?</a:t>
            </a:r>
            <a:r>
              <a:rPr lang="en-US" sz="1800" dirty="0" err="1">
                <a:solidFill>
                  <a:schemeClr val="bg1"/>
                </a:solidFill>
              </a:rPr>
              <a:t>dplyr</a:t>
            </a:r>
            <a:r>
              <a:rPr lang="en-US" sz="1800" dirty="0">
                <a:solidFill>
                  <a:schemeClr val="bg1"/>
                </a:solidFill>
              </a:rPr>
              <a:t>::lag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027872-DE5A-4FFE-B783-B2D0B6EBBBF3}"/>
              </a:ext>
            </a:extLst>
          </p:cNvPr>
          <p:cNvSpPr txBox="1"/>
          <p:nvPr/>
        </p:nvSpPr>
        <p:spPr>
          <a:xfrm>
            <a:off x="5864256" y="4114800"/>
            <a:ext cx="1149286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dplyr</a:t>
            </a:r>
            <a:r>
              <a:rPr lang="en-US" sz="1800" dirty="0">
                <a:solidFill>
                  <a:schemeClr val="bg1"/>
                </a:solidFill>
              </a:rPr>
              <a:t>::lag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130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Built-in R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95D91B-CA29-4A60-971D-BAA16D095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089" y="643467"/>
            <a:ext cx="5492711" cy="3661807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0357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Creating R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 Form: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are Objects in 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To Call Function: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an Object to Save an Output from a Function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8DE69-422F-48E2-8EB9-134C02427131}"/>
              </a:ext>
            </a:extLst>
          </p:cNvPr>
          <p:cNvSpPr txBox="1"/>
          <p:nvPr/>
        </p:nvSpPr>
        <p:spPr>
          <a:xfrm>
            <a:off x="4267200" y="1144829"/>
            <a:ext cx="3761892" cy="1200329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NAME = function(INPUTS){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ACTIONS</a:t>
            </a:r>
          </a:p>
          <a:p>
            <a:r>
              <a:rPr lang="en-US" sz="1800" dirty="0">
                <a:solidFill>
                  <a:schemeClr val="bg1"/>
                </a:solidFill>
              </a:rPr>
              <a:t>	return(OUTPUT)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FD2E8-94AB-4542-8516-B0FB9D43A1D5}"/>
              </a:ext>
            </a:extLst>
          </p:cNvPr>
          <p:cNvSpPr txBox="1"/>
          <p:nvPr/>
        </p:nvSpPr>
        <p:spPr>
          <a:xfrm>
            <a:off x="6553760" y="3580682"/>
            <a:ext cx="1930138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NAME(INPUTS)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93A01-0910-42B3-A17C-60663FB3A161}"/>
              </a:ext>
            </a:extLst>
          </p:cNvPr>
          <p:cNvSpPr txBox="1"/>
          <p:nvPr/>
        </p:nvSpPr>
        <p:spPr>
          <a:xfrm>
            <a:off x="4290974" y="5162654"/>
            <a:ext cx="2951784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OUTPUT=NAME(INPUTS)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955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Creating R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257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Lag Operator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for Vectors According to Time (</a:t>
            </a:r>
            <a:r>
              <a:rPr lang="en-US" dirty="0" err="1">
                <a:solidFill>
                  <a:srgbClr val="404040"/>
                </a:solidFill>
              </a:rPr>
              <a:t>i.e</a:t>
            </a:r>
            <a:r>
              <a:rPr lang="en-US" dirty="0">
                <a:solidFill>
                  <a:srgbClr val="404040"/>
                </a:solidFill>
              </a:rPr>
              <a:t> Time Series Data)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a Vector Contains Information at Time = t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 Lagged Vector Contains Information at Time = t-k where k = Lag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</a:t>
            </a:r>
            <a:r>
              <a:rPr lang="en-US" dirty="0" err="1">
                <a:solidFill>
                  <a:srgbClr val="404040"/>
                </a:solidFill>
              </a:rPr>
              <a:t>y</a:t>
            </a:r>
            <a:r>
              <a:rPr lang="en-US" baseline="-25000" dirty="0" err="1">
                <a:solidFill>
                  <a:srgbClr val="404040"/>
                </a:solidFill>
              </a:rPr>
              <a:t>t</a:t>
            </a:r>
            <a:r>
              <a:rPr lang="en-US" dirty="0">
                <a:solidFill>
                  <a:srgbClr val="404040"/>
                </a:solidFill>
              </a:rPr>
              <a:t> = Value of a Car at Time t. Then, </a:t>
            </a:r>
            <a:r>
              <a:rPr lang="en-US" dirty="0" err="1">
                <a:solidFill>
                  <a:srgbClr val="404040"/>
                </a:solidFill>
              </a:rPr>
              <a:t>y</a:t>
            </a:r>
            <a:r>
              <a:rPr lang="en-US" baseline="-25000" dirty="0" err="1">
                <a:solidFill>
                  <a:srgbClr val="404040"/>
                </a:solidFill>
              </a:rPr>
              <a:t>t</a:t>
            </a:r>
            <a:r>
              <a:rPr lang="en-US" baseline="-25000" dirty="0">
                <a:solidFill>
                  <a:srgbClr val="404040"/>
                </a:solidFill>
              </a:rPr>
              <a:t>-k</a:t>
            </a:r>
            <a:r>
              <a:rPr lang="en-US" dirty="0">
                <a:solidFill>
                  <a:srgbClr val="404040"/>
                </a:solidFill>
              </a:rPr>
              <a:t> = Value of a Car at Time t-k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41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Creating R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Lag Operator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Vector of Values (in Thousands)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Lagged Values for k=1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Lagged Values for k=2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Want to Create a Function that: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Inputs Vector (x) and Lag (k)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Returns Lagged 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930A5-4B97-4429-9DC9-E25DEE5000BD}"/>
              </a:ext>
            </a:extLst>
          </p:cNvPr>
          <p:cNvSpPr txBox="1"/>
          <p:nvPr/>
        </p:nvSpPr>
        <p:spPr>
          <a:xfrm>
            <a:off x="4731638" y="1871450"/>
            <a:ext cx="3490723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V = c(35, 32, 30, 31, 27, 25)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1E1954-9C69-4EBB-8487-3CBC2A7DE806}"/>
              </a:ext>
            </a:extLst>
          </p:cNvPr>
          <p:cNvSpPr txBox="1"/>
          <p:nvPr/>
        </p:nvSpPr>
        <p:spPr>
          <a:xfrm>
            <a:off x="4731638" y="2958428"/>
            <a:ext cx="3490723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LV1 = c(NA, 35, 32, 30, 31, 27)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FEB67B-006E-4EAD-BADD-F8AD8716DA11}"/>
              </a:ext>
            </a:extLst>
          </p:cNvPr>
          <p:cNvSpPr txBox="1"/>
          <p:nvPr/>
        </p:nvSpPr>
        <p:spPr>
          <a:xfrm>
            <a:off x="4731637" y="4051684"/>
            <a:ext cx="3490723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LV2 = c(NA, NA, 35, 32, 30, 31)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359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Creating R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Lag Operator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Attempt 1: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Attempt 2: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7BD23-077E-4F97-BA76-967F1A00E916}"/>
              </a:ext>
            </a:extLst>
          </p:cNvPr>
          <p:cNvSpPr txBox="1"/>
          <p:nvPr/>
        </p:nvSpPr>
        <p:spPr>
          <a:xfrm>
            <a:off x="3581400" y="1828800"/>
            <a:ext cx="5486400" cy="2308324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Uptown.Func1 = function(x, k=1){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			  t = length(x)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			  y = c(rep(</a:t>
            </a:r>
            <a:r>
              <a:rPr lang="en-US" sz="1800" dirty="0" err="1">
                <a:solidFill>
                  <a:schemeClr val="bg1"/>
                </a:solidFill>
              </a:rPr>
              <a:t>NA,t</a:t>
            </a:r>
            <a:r>
              <a:rPr lang="en-US" sz="1800" dirty="0">
                <a:solidFill>
                  <a:schemeClr val="bg1"/>
                </a:solidFill>
              </a:rPr>
              <a:t>))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			  for(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in (k+1):t){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				      y[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] = x[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-k]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			  }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			  return(y)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B0FF3F-E01D-4383-8255-74D98A06F139}"/>
              </a:ext>
            </a:extLst>
          </p:cNvPr>
          <p:cNvSpPr txBox="1"/>
          <p:nvPr/>
        </p:nvSpPr>
        <p:spPr>
          <a:xfrm>
            <a:off x="3581400" y="4800600"/>
            <a:ext cx="5486400" cy="1754326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Uptown.Func2 = function(</a:t>
            </a:r>
            <a:r>
              <a:rPr lang="en-US" sz="1800" dirty="0" err="1">
                <a:solidFill>
                  <a:schemeClr val="bg1"/>
                </a:solidFill>
              </a:rPr>
              <a:t>x,k</a:t>
            </a:r>
            <a:r>
              <a:rPr lang="en-US" sz="1800" dirty="0">
                <a:solidFill>
                  <a:schemeClr val="bg1"/>
                </a:solidFill>
              </a:rPr>
              <a:t>){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t=length(x)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y1=x[1:(t-k)]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y2=c(rep(</a:t>
            </a:r>
            <a:r>
              <a:rPr lang="en-US" sz="1800" dirty="0" err="1">
                <a:solidFill>
                  <a:schemeClr val="bg1"/>
                </a:solidFill>
              </a:rPr>
              <a:t>NA,k</a:t>
            </a:r>
            <a:r>
              <a:rPr lang="en-US" sz="1800" dirty="0">
                <a:solidFill>
                  <a:schemeClr val="bg1"/>
                </a:solidFill>
              </a:rPr>
              <a:t>),y1)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return(y2)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25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Creating R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Lag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53D1B-DE3C-4269-B893-75FD62271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15730"/>
            <a:ext cx="3810000" cy="567194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457979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12702</TotalTime>
  <Words>999</Words>
  <Application>Microsoft Office PowerPoint</Application>
  <PresentationFormat>On-screen Show (4:3)</PresentationFormat>
  <Paragraphs>256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ＭＳ Ｐゴシック</vt:lpstr>
      <vt:lpstr>Arial</vt:lpstr>
      <vt:lpstr>Calibri</vt:lpstr>
      <vt:lpstr>Cambria Math</vt:lpstr>
      <vt:lpstr>Office Theme</vt:lpstr>
      <vt:lpstr>1_Office Theme</vt:lpstr>
      <vt:lpstr>Programming III</vt:lpstr>
      <vt:lpstr>Introduction to Functions</vt:lpstr>
      <vt:lpstr>Built-in R Functions</vt:lpstr>
      <vt:lpstr>Built-in R Functions</vt:lpstr>
      <vt:lpstr>Creating R Functions</vt:lpstr>
      <vt:lpstr>Creating R Functions</vt:lpstr>
      <vt:lpstr>Creating R Functions</vt:lpstr>
      <vt:lpstr>Creating R Functions</vt:lpstr>
      <vt:lpstr>Creating R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473</cp:revision>
  <dcterms:created xsi:type="dcterms:W3CDTF">2018-08-19T01:44:24Z</dcterms:created>
  <dcterms:modified xsi:type="dcterms:W3CDTF">2018-10-26T01:20:38Z</dcterms:modified>
</cp:coreProperties>
</file>