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8"/>
  </p:notesMasterIdLst>
  <p:handoutMasterIdLst>
    <p:handoutMasterId r:id="rId29"/>
  </p:handoutMasterIdLst>
  <p:sldIdLst>
    <p:sldId id="320" r:id="rId3"/>
    <p:sldId id="346" r:id="rId4"/>
    <p:sldId id="347" r:id="rId5"/>
    <p:sldId id="348" r:id="rId6"/>
    <p:sldId id="350" r:id="rId7"/>
    <p:sldId id="349" r:id="rId8"/>
    <p:sldId id="351" r:id="rId9"/>
    <p:sldId id="353" r:id="rId10"/>
    <p:sldId id="352" r:id="rId11"/>
    <p:sldId id="354" r:id="rId12"/>
    <p:sldId id="355" r:id="rId13"/>
    <p:sldId id="356" r:id="rId14"/>
    <p:sldId id="357" r:id="rId15"/>
    <p:sldId id="358" r:id="rId16"/>
    <p:sldId id="359" r:id="rId17"/>
    <p:sldId id="360" r:id="rId18"/>
    <p:sldId id="361" r:id="rId19"/>
    <p:sldId id="363" r:id="rId20"/>
    <p:sldId id="362" r:id="rId21"/>
    <p:sldId id="364" r:id="rId22"/>
    <p:sldId id="366" r:id="rId23"/>
    <p:sldId id="365" r:id="rId24"/>
    <p:sldId id="368" r:id="rId25"/>
    <p:sldId id="367" r:id="rId26"/>
    <p:sldId id="329" r:id="rId27"/>
  </p:sldIdLst>
  <p:sldSz cx="9144000" cy="6858000" type="screen4x3"/>
  <p:notesSz cx="6858000" cy="9144000"/>
  <p:custDataLst>
    <p:tags r:id="rId3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5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628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ags" Target="tags/tag1.xml"/><Relationship Id="rId35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9/19/2023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hyperlink" Target="https://www.data.gov/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hyperlink" Target="https://www.data.gov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hyperlink" Target="https://www.kaggle.com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hyperlink" Target="https://www.kaggle.com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hyperlink" Target="https://www.kaggle.com/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hyperlink" Target="http://vincentarelbundock.github.io/Rdatasets/datase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data.world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data.world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hyperlink" Target="https://data.world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data.world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data.world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hyperlink" Target="https://www.data.gov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16.png"/><Relationship Id="rId4" Type="http://schemas.openxmlformats.org/officeDocument/2006/relationships/hyperlink" Target="https://www.data.gov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Data Import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Find Documentation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Important Info About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Purpose of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Survey Data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Two Sets of Files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Years Included</a:t>
            </a:r>
          </a:p>
          <a:p>
            <a:pPr marL="1714500" lvl="3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07B7F3-73E4-4F4B-BF6E-E18B239A96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3348" y="1828800"/>
            <a:ext cx="4991100" cy="285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F8603C-CFEC-4292-BF83-6F86F87C66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6782" y="2362200"/>
            <a:ext cx="5481018" cy="8478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Arrow: Bent 9">
            <a:extLst>
              <a:ext uri="{FF2B5EF4-FFF2-40B4-BE49-F238E27FC236}">
                <a16:creationId xmlns:a16="http://schemas.microsoft.com/office/drawing/2014/main" id="{04C18F9A-3E64-4B88-91E0-71675FE8FBF7}"/>
              </a:ext>
            </a:extLst>
          </p:cNvPr>
          <p:cNvSpPr/>
          <p:nvPr/>
        </p:nvSpPr>
        <p:spPr>
          <a:xfrm flipV="1">
            <a:off x="4114800" y="3294258"/>
            <a:ext cx="1143000" cy="1277742"/>
          </a:xfrm>
          <a:prstGeom prst="bent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0822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Links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9464C9-871C-4A46-9589-F6DA271988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6377" y="1815015"/>
            <a:ext cx="5389207" cy="124902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4C0C9B-18AD-4EB3-B7AD-E58050CF5F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96376" y="3190090"/>
            <a:ext cx="5395223" cy="115330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870FB5C-12FB-4A7B-8D4B-32DAA3C14ADA}"/>
              </a:ext>
            </a:extLst>
          </p:cNvPr>
          <p:cNvSpPr/>
          <p:nvPr/>
        </p:nvSpPr>
        <p:spPr>
          <a:xfrm>
            <a:off x="5029200" y="2438400"/>
            <a:ext cx="1315817" cy="270106"/>
          </a:xfrm>
          <a:prstGeom prst="ellipse">
            <a:avLst/>
          </a:prstGeom>
          <a:noFill/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84716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DD044C18-5375-4983-93B6-ECE16F947F3D}"/>
              </a:ext>
            </a:extLst>
          </p:cNvPr>
          <p:cNvSpPr/>
          <p:nvPr/>
        </p:nvSpPr>
        <p:spPr>
          <a:xfrm>
            <a:off x="8229600" y="2614391"/>
            <a:ext cx="304800" cy="433610"/>
          </a:xfrm>
          <a:prstGeom prst="downArrow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147E3-D639-445F-8D25-04E9D3EAB5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3157342"/>
            <a:ext cx="5486400" cy="114815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28C219-E0F0-4561-980E-84BEF01A39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4300" y="2240782"/>
            <a:ext cx="4800600" cy="27899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1119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Overview and Question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48BF0F-47D5-4C77-A54D-13B391376C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09800"/>
            <a:ext cx="3581400" cy="453980"/>
          </a:xfrm>
          <a:prstGeom prst="rect">
            <a:avLst/>
          </a:prstGeom>
          <a:solidFill>
            <a:srgbClr val="40404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488C61-3DB5-471B-8D98-661DCCB62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5279" y="2895600"/>
            <a:ext cx="5562600" cy="142452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32B5F5-DD51-423C-83D5-EBA180837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5279" y="4419599"/>
            <a:ext cx="4948618" cy="237182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731681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Kaggle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Info and Download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D05856-0B03-48BD-8C9A-FC828D6C93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000" y="2213127"/>
            <a:ext cx="3712448" cy="453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EEA6A1-50F2-4818-B145-E0758E465F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6097" y="2819400"/>
            <a:ext cx="5531703" cy="20345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4727927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File Types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1054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 for Importing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 for Loading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Types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Delimiters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Comma, Tab, Space, Semicolon, Period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Different File Types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– Comma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XLSX or XLS – Tab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TXT – Anything Possible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HTML – Anything Possible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Raw Data File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AAE1D-B426-4EEB-A924-8C9203C7F49A}"/>
              </a:ext>
            </a:extLst>
          </p:cNvPr>
          <p:cNvSpPr txBox="1"/>
          <p:nvPr/>
        </p:nvSpPr>
        <p:spPr>
          <a:xfrm>
            <a:off x="4876800" y="1470198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readr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154428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File Path Requires “/”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 Use of Column Names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Autodetects Variable Types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B6DA1B-DB9B-4623-A0B5-F08C6A33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7432" y="1485900"/>
            <a:ext cx="5416006" cy="3886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7167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Importing CSV – Most Common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BDAAEE-C491-4543-BDB2-80A1C082C1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7820" y="1120391"/>
            <a:ext cx="5521686" cy="461721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2991BA-70F6-4A8C-9C90-E16A8A66F3E9}"/>
              </a:ext>
            </a:extLst>
          </p:cNvPr>
          <p:cNvSpPr txBox="1"/>
          <p:nvPr/>
        </p:nvSpPr>
        <p:spPr>
          <a:xfrm>
            <a:off x="6553200" y="1905000"/>
            <a:ext cx="2286000" cy="461665"/>
          </a:xfrm>
          <a:prstGeom prst="rect">
            <a:avLst/>
          </a:prstGeom>
          <a:solidFill>
            <a:srgbClr val="D5D5D5"/>
          </a:solidFill>
          <a:ln w="19050">
            <a:solidFill>
              <a:srgbClr val="40404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Autodetect Info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98828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Data Import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Other Types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read_delim</a:t>
            </a:r>
            <a:r>
              <a:rPr lang="en-US" dirty="0">
                <a:solidFill>
                  <a:srgbClr val="404040"/>
                </a:solidFill>
              </a:rPr>
              <a:t>() for General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XLS or XLSX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Always Check Tibble After Import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Observe That Variable Types are What You Want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Missing Values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See if NA’s are Appropriately Recorded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Too Many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Not Enough NA’s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Crosscheck Raw Data and Data Documentation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CD7C0B-010A-42BB-836A-DF56DD7B5579}"/>
              </a:ext>
            </a:extLst>
          </p:cNvPr>
          <p:cNvSpPr txBox="1"/>
          <p:nvPr/>
        </p:nvSpPr>
        <p:spPr>
          <a:xfrm>
            <a:off x="4876800" y="18288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</a:t>
            </a:r>
            <a:r>
              <a:rPr lang="en-US" dirty="0" err="1">
                <a:solidFill>
                  <a:schemeClr val="bg1"/>
                </a:solidFill>
              </a:rPr>
              <a:t>readxl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018388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FA7F93-0F77-4646-B367-FAAA04FE40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0" y="1124860"/>
            <a:ext cx="5472038" cy="6621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E2DD5C-A742-4450-A9A1-70D4B29F8D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7765" y="1947836"/>
            <a:ext cx="5415594" cy="284474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0786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Built-in Datasets in R Packages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Example: NYC Flights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 5 Different Data Sets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More Comprehensive List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Vincent </a:t>
            </a:r>
            <a:r>
              <a:rPr lang="en-US" dirty="0" err="1">
                <a:solidFill>
                  <a:srgbClr val="404040"/>
                </a:solidFill>
              </a:rPr>
              <a:t>Arel-Bundock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  <a:hlinkClick r:id="rId4"/>
              </a:rPr>
              <a:t>Link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Packages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Data Name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Variable Information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CSV Links for Download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DOC Links for Details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F947B2-E305-47B4-8BC5-B97A3F1246C2}"/>
              </a:ext>
            </a:extLst>
          </p:cNvPr>
          <p:cNvSpPr txBox="1"/>
          <p:nvPr/>
        </p:nvSpPr>
        <p:spPr>
          <a:xfrm>
            <a:off x="5410200" y="1600200"/>
            <a:ext cx="3048000" cy="461665"/>
          </a:xfrm>
          <a:prstGeom prst="rect">
            <a:avLst/>
          </a:prstGeom>
          <a:solidFill>
            <a:srgbClr val="404040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&gt;library(nycflights13)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Example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HADS Data From </a:t>
            </a:r>
            <a:r>
              <a:rPr lang="en-US" dirty="0" err="1">
                <a:solidFill>
                  <a:srgbClr val="404040"/>
                </a:solidFill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A21B5E-442F-4AFB-AD33-7560A50E2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4529" y="1027118"/>
            <a:ext cx="3805664" cy="24018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CBE29E58-0C83-48AB-B540-55BFCF7F02D7}"/>
              </a:ext>
            </a:extLst>
          </p:cNvPr>
          <p:cNvSpPr/>
          <p:nvPr/>
        </p:nvSpPr>
        <p:spPr>
          <a:xfrm>
            <a:off x="4808621" y="2286000"/>
            <a:ext cx="838200" cy="1066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E59856B-F902-461D-B842-54D90E2EDE04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5227721" y="3352800"/>
            <a:ext cx="0" cy="3048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B9341F87-92EF-4394-B9BA-CA9C0C63A83D}"/>
              </a:ext>
            </a:extLst>
          </p:cNvPr>
          <p:cNvSpPr/>
          <p:nvPr/>
        </p:nvSpPr>
        <p:spPr>
          <a:xfrm>
            <a:off x="6781800" y="2438400"/>
            <a:ext cx="304800" cy="685800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FDA230-6616-40B7-881C-251B6B988CC5}"/>
              </a:ext>
            </a:extLst>
          </p:cNvPr>
          <p:cNvSpPr txBox="1"/>
          <p:nvPr/>
        </p:nvSpPr>
        <p:spPr>
          <a:xfrm>
            <a:off x="5622104" y="4421579"/>
            <a:ext cx="2624191" cy="83099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Errors or Missing</a:t>
            </a:r>
          </a:p>
          <a:p>
            <a:r>
              <a:rPr lang="en-US" dirty="0">
                <a:solidFill>
                  <a:srgbClr val="404040"/>
                </a:solidFill>
              </a:rPr>
              <a:t>Should Become NA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8D15D6-DB7E-4D8A-9846-697C5638919E}"/>
              </a:ext>
            </a:extLst>
          </p:cNvPr>
          <p:cNvCxnSpPr>
            <a:cxnSpLocks/>
          </p:cNvCxnSpPr>
          <p:nvPr/>
        </p:nvCxnSpPr>
        <p:spPr>
          <a:xfrm>
            <a:off x="6934200" y="3124200"/>
            <a:ext cx="0" cy="12192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CD024A6-2BB6-43C1-A10D-04DD7D81F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1002" y="3738898"/>
            <a:ext cx="5482436" cy="3149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8AC26FB-330E-47E6-8160-5022388C41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2739" y="5632986"/>
            <a:ext cx="5558961" cy="57809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3425430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Benefit: Don’t Need Data on PC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Problem: Links Change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BBB2043-4987-432E-B661-AB3CBB122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616" y="3886200"/>
            <a:ext cx="4487717" cy="272311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B57CC6-00E5-596E-0AB0-2FE832DED1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5683" y="1919992"/>
            <a:ext cx="2971800" cy="1561551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887512A-7A98-CF9F-E502-6E01878ABF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0400" y="2173093"/>
            <a:ext cx="1704975" cy="1007186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34429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URL to R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8FA2B-3E2D-9A42-266F-B1C26655B1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3456" y="1219200"/>
            <a:ext cx="4799079" cy="304800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4947A-A60D-423B-572B-6C14CD01B3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0725" y="4495800"/>
            <a:ext cx="5929456" cy="79975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23602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Writing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write_csv</a:t>
            </a:r>
            <a:r>
              <a:rPr lang="en-US" dirty="0">
                <a:solidFill>
                  <a:srgbClr val="404040"/>
                </a:solidFill>
              </a:rPr>
              <a:t>()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Saves R Tibble to Computer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B5A4612-F879-1740-76A1-EE286543F7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00" y="1631182"/>
            <a:ext cx="5365687" cy="542410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312C71-0133-CAA4-DD7A-2E8C8CF2F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2330310"/>
            <a:ext cx="4295775" cy="229552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DDF8D4E-69DB-6FA6-0138-A0ACB68C48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7600" y="4820178"/>
            <a:ext cx="3676650" cy="170497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1789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Tibbles and Bits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91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Chapter 7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Tribbles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Same Thing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</a:rPr>
              <a:t>Subsetting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D7525-8632-4D34-93A1-0FF6E3737E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2725" y="2673159"/>
            <a:ext cx="2364275" cy="410763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341074A-ECC8-406F-B05D-1922AFE0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952" y="2910649"/>
            <a:ext cx="1822860" cy="387014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7A658-0C13-A05D-B717-C582D17DC3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4982" y="395202"/>
            <a:ext cx="1822861" cy="24274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295350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Requires Sign-up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Search for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4E5F62-F4BB-4779-AADC-CB5F3DC0A6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14928" y="2161674"/>
            <a:ext cx="4614862" cy="38605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4E9F09-A1D7-429D-A955-4A42B21A8C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14928" y="2660168"/>
            <a:ext cx="5410200" cy="301249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02266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Projects/Datasets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Users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39F976-393D-447F-AC9F-6E1F1C8A37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28800"/>
            <a:ext cx="1714500" cy="58102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B9E210-6D03-4E46-9BA2-AE409E7B0A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34625" y="2940214"/>
            <a:ext cx="5562600" cy="97757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E6607DF9-52FC-4B99-A69D-02AEAD737E4F}"/>
              </a:ext>
            </a:extLst>
          </p:cNvPr>
          <p:cNvSpPr/>
          <p:nvPr/>
        </p:nvSpPr>
        <p:spPr>
          <a:xfrm>
            <a:off x="8490497" y="28194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95F58CE-87DD-43E0-BEFA-16C8B100AD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34625" y="4038600"/>
            <a:ext cx="3932975" cy="104344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6938339" y="4460207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85872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Inspect Data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7AC0056-15A4-47BF-9F94-7DAB7065DAE7}"/>
              </a:ext>
            </a:extLst>
          </p:cNvPr>
          <p:cNvSpPr/>
          <p:nvPr/>
        </p:nvSpPr>
        <p:spPr>
          <a:xfrm>
            <a:off x="10210800" y="3733800"/>
            <a:ext cx="577303" cy="4572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DCEDA43-B43A-4C18-A1A8-AF1E0710A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7212" y="1905000"/>
            <a:ext cx="2554775" cy="265278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3CE9670-654C-42B4-8821-9C07A7754F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4677911"/>
            <a:ext cx="5486400" cy="208987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180763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Read Data Dictionary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DAF9DAD-328E-4D59-95A3-668EDC955A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06481"/>
            <a:ext cx="1872694" cy="63191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678705-8214-47B0-AB47-0C1045E0C5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00761" y="2514600"/>
            <a:ext cx="3339171" cy="41910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6795393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Data.World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Download .zip Folder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B0982-8767-455D-9E56-B39E21A4D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9614" y="1828800"/>
            <a:ext cx="3034771" cy="295275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4700EE-92AF-409E-8E00-F80A3C1D356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8439" y="4876800"/>
            <a:ext cx="4362450" cy="1789569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596765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Logo… So Hot Right Now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Topics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C2EE189-EE4F-4D13-BC96-7BA4A98834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4000" y="1881218"/>
            <a:ext cx="2438400" cy="50476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7825990-D148-47EA-A9B3-4D5FFEA79C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400" y="2965828"/>
            <a:ext cx="5486400" cy="205448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9ACCC98C-E7AC-4226-B30A-3D8923A6B4DC}"/>
              </a:ext>
            </a:extLst>
          </p:cNvPr>
          <p:cNvSpPr/>
          <p:nvPr/>
        </p:nvSpPr>
        <p:spPr>
          <a:xfrm>
            <a:off x="8458200" y="3733800"/>
            <a:ext cx="577303" cy="3810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79B436-AA34-4683-80F7-7919A1A74A1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45706" y="5672666"/>
            <a:ext cx="5157787" cy="83172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A51D53-AB87-4135-AB1C-0AC2D9C9C53E}"/>
              </a:ext>
            </a:extLst>
          </p:cNvPr>
          <p:cNvCxnSpPr>
            <a:stCxn id="9" idx="3"/>
          </p:cNvCxnSpPr>
          <p:nvPr/>
        </p:nvCxnSpPr>
        <p:spPr>
          <a:xfrm flipH="1">
            <a:off x="6978103" y="4059004"/>
            <a:ext cx="1564641" cy="1579796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80237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Finding Data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Online Websites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404040"/>
                </a:solidFill>
                <a:hlinkClick r:id="rId4"/>
              </a:rPr>
              <a:t>Data.Gov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Check Description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41EBF8-4CFD-4600-BDD3-FFC2926D4E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1828800"/>
            <a:ext cx="5506817" cy="44958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BEBB01C7-55F9-4CF7-B1C9-FBC16C3490A1}"/>
              </a:ext>
            </a:extLst>
          </p:cNvPr>
          <p:cNvSpPr/>
          <p:nvPr/>
        </p:nvSpPr>
        <p:spPr>
          <a:xfrm>
            <a:off x="7772400" y="5562600"/>
            <a:ext cx="1315817" cy="609600"/>
          </a:xfrm>
          <a:prstGeom prst="ellipse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146032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2775</TotalTime>
  <Words>390</Words>
  <Application>Microsoft Office PowerPoint</Application>
  <PresentationFormat>On-screen Show (4:3)</PresentationFormat>
  <Paragraphs>165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Office Theme</vt:lpstr>
      <vt:lpstr>1_Office Theme</vt:lpstr>
      <vt:lpstr>Data Import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Finding Data</vt:lpstr>
      <vt:lpstr>File Types</vt:lpstr>
      <vt:lpstr>Data Import</vt:lpstr>
      <vt:lpstr>Data Import</vt:lpstr>
      <vt:lpstr>Data Import</vt:lpstr>
      <vt:lpstr>Example</vt:lpstr>
      <vt:lpstr>Example</vt:lpstr>
      <vt:lpstr>URL to R</vt:lpstr>
      <vt:lpstr>URL to R</vt:lpstr>
      <vt:lpstr>Writing Data</vt:lpstr>
      <vt:lpstr>Tibbles and Bits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229</cp:revision>
  <dcterms:created xsi:type="dcterms:W3CDTF">2018-08-19T01:44:24Z</dcterms:created>
  <dcterms:modified xsi:type="dcterms:W3CDTF">2023-09-19T20:08:20Z</dcterms:modified>
</cp:coreProperties>
</file>