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3"/>
  </p:notesMasterIdLst>
  <p:handoutMasterIdLst>
    <p:handoutMasterId r:id="rId34"/>
  </p:handoutMasterIdLst>
  <p:sldIdLst>
    <p:sldId id="320" r:id="rId3"/>
    <p:sldId id="399" r:id="rId4"/>
    <p:sldId id="401" r:id="rId5"/>
    <p:sldId id="402" r:id="rId6"/>
    <p:sldId id="403" r:id="rId7"/>
    <p:sldId id="404" r:id="rId8"/>
    <p:sldId id="405" r:id="rId9"/>
    <p:sldId id="407" r:id="rId10"/>
    <p:sldId id="409" r:id="rId11"/>
    <p:sldId id="410" r:id="rId12"/>
    <p:sldId id="400" r:id="rId13"/>
    <p:sldId id="421" r:id="rId14"/>
    <p:sldId id="411" r:id="rId15"/>
    <p:sldId id="422" r:id="rId16"/>
    <p:sldId id="423" r:id="rId17"/>
    <p:sldId id="424" r:id="rId18"/>
    <p:sldId id="415" r:id="rId19"/>
    <p:sldId id="425" r:id="rId20"/>
    <p:sldId id="426" r:id="rId21"/>
    <p:sldId id="427" r:id="rId22"/>
    <p:sldId id="428" r:id="rId23"/>
    <p:sldId id="416" r:id="rId24"/>
    <p:sldId id="420" r:id="rId25"/>
    <p:sldId id="429" r:id="rId26"/>
    <p:sldId id="430" r:id="rId27"/>
    <p:sldId id="417" r:id="rId28"/>
    <p:sldId id="431" r:id="rId29"/>
    <p:sldId id="432" r:id="rId30"/>
    <p:sldId id="433" r:id="rId31"/>
    <p:sldId id="329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43" autoAdjust="0"/>
    <p:restoredTop sz="86050" autoAdjust="0"/>
  </p:normalViewPr>
  <p:slideViewPr>
    <p:cSldViewPr snapToObjects="1" showGuides="1">
      <p:cViewPr varScale="1">
        <p:scale>
          <a:sx n="124" d="100"/>
          <a:sy n="124" d="100"/>
        </p:scale>
        <p:origin x="464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6/10/2025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6/10/2025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6/10/2025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6/10/2025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6/10/2025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6/10/2025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6/10/2025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6/10/2025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6/10/2025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VI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Evaluating the Logistic Regression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Confusion Matrix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Sensitivity: 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Specificity: 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False Positive Rate: </a:t>
                </a:r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False Negative Rate: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lit/>
                      </m:rP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5DF6400-1975-488E-B748-D217801E9A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6452784"/>
                  </p:ext>
                </p:extLst>
              </p:nvPr>
            </p:nvGraphicFramePr>
            <p:xfrm>
              <a:off x="3904703" y="1066800"/>
              <a:ext cx="4724400" cy="16562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291721">
                      <a:extLst>
                        <a:ext uri="{9D8B030D-6E8A-4147-A177-3AD203B41FA5}">
                          <a16:colId xmlns:a16="http://schemas.microsoft.com/office/drawing/2014/main" val="2934774087"/>
                        </a:ext>
                      </a:extLst>
                    </a:gridCol>
                    <a:gridCol w="1612710">
                      <a:extLst>
                        <a:ext uri="{9D8B030D-6E8A-4147-A177-3AD203B41FA5}">
                          <a16:colId xmlns:a16="http://schemas.microsoft.com/office/drawing/2014/main" val="2644285471"/>
                        </a:ext>
                      </a:extLst>
                    </a:gridCol>
                    <a:gridCol w="1819969">
                      <a:extLst>
                        <a:ext uri="{9D8B030D-6E8A-4147-A177-3AD203B41FA5}">
                          <a16:colId xmlns:a16="http://schemas.microsoft.com/office/drawing/2014/main" val="2758489506"/>
                        </a:ext>
                      </a:extLst>
                    </a:gridCol>
                  </a:tblGrid>
                  <a:tr h="310000"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40404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404040"/>
                              </a:solidFill>
                            </a:rPr>
                            <a:t>Predicted</a:t>
                          </a:r>
                          <a:endParaRPr lang="en-US" sz="1600" b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b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US" sz="1600" b="0" i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983813"/>
                      </a:ext>
                    </a:extLst>
                  </a:tr>
                  <a:tr h="27952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404040"/>
                              </a:solidFill>
                            </a:rPr>
                            <a:t>Actual</a:t>
                          </a:r>
                        </a:p>
                      </a:txBody>
                      <a:tcPr anchor="b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i="1" dirty="0">
                              <a:solidFill>
                                <a:srgbClr val="404040"/>
                              </a:solidFill>
                            </a:rPr>
                            <a:t>Will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i="1" dirty="0">
                              <a:solidFill>
                                <a:srgbClr val="404040"/>
                              </a:solidFill>
                            </a:rPr>
                            <a:t>Won’t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4268068"/>
                      </a:ext>
                    </a:extLst>
                  </a:tr>
                  <a:tr h="4065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i="1" dirty="0">
                              <a:solidFill>
                                <a:srgbClr val="404040"/>
                              </a:solidFill>
                            </a:rPr>
                            <a:t>Recommends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D5D5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i="0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D5D5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206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i="1" dirty="0">
                              <a:solidFill>
                                <a:srgbClr val="404040"/>
                              </a:solidFill>
                            </a:rPr>
                            <a:t>Doesn’t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D5D5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i="0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D5D5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7934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5DF6400-1975-488E-B748-D217801E9A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6452784"/>
                  </p:ext>
                </p:extLst>
              </p:nvPr>
            </p:nvGraphicFramePr>
            <p:xfrm>
              <a:off x="3904703" y="1066800"/>
              <a:ext cx="4724400" cy="16562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291721">
                      <a:extLst>
                        <a:ext uri="{9D8B030D-6E8A-4147-A177-3AD203B41FA5}">
                          <a16:colId xmlns:a16="http://schemas.microsoft.com/office/drawing/2014/main" val="2934774087"/>
                        </a:ext>
                      </a:extLst>
                    </a:gridCol>
                    <a:gridCol w="1612710">
                      <a:extLst>
                        <a:ext uri="{9D8B030D-6E8A-4147-A177-3AD203B41FA5}">
                          <a16:colId xmlns:a16="http://schemas.microsoft.com/office/drawing/2014/main" val="2644285471"/>
                        </a:ext>
                      </a:extLst>
                    </a:gridCol>
                    <a:gridCol w="1819969">
                      <a:extLst>
                        <a:ext uri="{9D8B030D-6E8A-4147-A177-3AD203B41FA5}">
                          <a16:colId xmlns:a16="http://schemas.microsoft.com/office/drawing/2014/main" val="275848950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40404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404040"/>
                              </a:solidFill>
                            </a:rPr>
                            <a:t>Predicted</a:t>
                          </a:r>
                          <a:endParaRPr lang="en-US" sz="1600" b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b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US" sz="1600" b="0" i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98381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404040"/>
                              </a:solidFill>
                            </a:rPr>
                            <a:t>Actual</a:t>
                          </a:r>
                        </a:p>
                      </a:txBody>
                      <a:tcPr anchor="b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i="1" dirty="0">
                              <a:solidFill>
                                <a:srgbClr val="404040"/>
                              </a:solidFill>
                            </a:rPr>
                            <a:t>Will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i="1" dirty="0">
                              <a:solidFill>
                                <a:srgbClr val="404040"/>
                              </a:solidFill>
                            </a:rPr>
                            <a:t>Won’t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4268068"/>
                      </a:ext>
                    </a:extLst>
                  </a:tr>
                  <a:tr h="4065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i="1" dirty="0">
                              <a:solidFill>
                                <a:srgbClr val="404040"/>
                              </a:solidFill>
                            </a:rPr>
                            <a:t>Recommends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377" t="-168657" r="-113585" b="-161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59866" t="-168657" r="-669" b="-161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2068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i="1" dirty="0">
                              <a:solidFill>
                                <a:srgbClr val="404040"/>
                              </a:solidFill>
                            </a:rPr>
                            <a:t>Doesn’t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377" t="-189474" r="-113585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59866" t="-189474" r="-669" b="-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793437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0737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8C6A-7431-4E88-845A-31638287A5F3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71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Titanic Survival Data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Response Variable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𝑆𝑢𝑟𝑣𝑖𝑣𝑒𝑑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𝐷𝑖𝑑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𝑁𝑜𝑡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𝑆𝑢𝑟𝑣𝑖𝑣𝑒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Explanatory Variables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Passenger Class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Sex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Age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Siblings/Spouses Aboard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Parents/Children Aboard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Passenger Fare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Port of Embarkation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8C6A-7431-4E88-845A-31638287A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717463"/>
              </a:xfrm>
              <a:prstGeom prst="rect">
                <a:avLst/>
              </a:prstGeom>
              <a:blipFill>
                <a:blip r:embed="rId4"/>
                <a:stretch>
                  <a:fillRect l="-1486" t="-747" b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ADF05F-21F3-42DE-BF0F-86ABBDC37F17}"/>
              </a:ext>
            </a:extLst>
          </p:cNvPr>
          <p:cNvSpPr txBox="1"/>
          <p:nvPr/>
        </p:nvSpPr>
        <p:spPr>
          <a:xfrm>
            <a:off x="4419600" y="1242069"/>
            <a:ext cx="19050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library(titanic)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885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1000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Titanic Survival Data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Selecting Variables of Interest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Glimpse of Data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DF05F-21F3-42DE-BF0F-86ABBDC37F17}"/>
              </a:ext>
            </a:extLst>
          </p:cNvPr>
          <p:cNvSpPr txBox="1"/>
          <p:nvPr/>
        </p:nvSpPr>
        <p:spPr>
          <a:xfrm>
            <a:off x="4343400" y="1874573"/>
            <a:ext cx="4648199" cy="707886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TRAIN=</a:t>
            </a:r>
            <a:r>
              <a:rPr lang="en-US" sz="2000" dirty="0" err="1">
                <a:solidFill>
                  <a:schemeClr val="bg1"/>
                </a:solidFill>
              </a:rPr>
              <a:t>titanic_train</a:t>
            </a:r>
            <a:r>
              <a:rPr lang="en-US" sz="2000" dirty="0">
                <a:solidFill>
                  <a:schemeClr val="bg1"/>
                </a:solidFill>
              </a:rPr>
              <a:t>[,c(2,3,5,6,7,8,10,12)]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TEST=</a:t>
            </a:r>
            <a:r>
              <a:rPr lang="en-US" sz="2000" dirty="0" err="1">
                <a:solidFill>
                  <a:schemeClr val="bg1"/>
                </a:solidFill>
              </a:rPr>
              <a:t>titanic_test</a:t>
            </a:r>
            <a:r>
              <a:rPr lang="en-US" sz="2000" dirty="0">
                <a:solidFill>
                  <a:schemeClr val="bg1"/>
                </a:solidFill>
              </a:rPr>
              <a:t>[,c(2,4,5,6,7,9,11)])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1671A-AA24-41EA-85EA-6F7ABC093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399" y="3276600"/>
            <a:ext cx="4381501" cy="3505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879AFA-31E8-42F2-8E14-E1C0473DAF80}"/>
              </a:ext>
            </a:extLst>
          </p:cNvPr>
          <p:cNvSpPr/>
          <p:nvPr/>
        </p:nvSpPr>
        <p:spPr>
          <a:xfrm>
            <a:off x="4357530" y="5118016"/>
            <a:ext cx="824070" cy="30480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1C10740-50B8-4694-9BC8-4525947CEF04}"/>
              </a:ext>
            </a:extLst>
          </p:cNvPr>
          <p:cNvSpPr/>
          <p:nvPr/>
        </p:nvSpPr>
        <p:spPr>
          <a:xfrm>
            <a:off x="5257800" y="5187908"/>
            <a:ext cx="914400" cy="165016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65689-2210-4200-99D3-4C39FDE1394A}"/>
              </a:ext>
            </a:extLst>
          </p:cNvPr>
          <p:cNvSpPr txBox="1"/>
          <p:nvPr/>
        </p:nvSpPr>
        <p:spPr>
          <a:xfrm>
            <a:off x="6248400" y="5110194"/>
            <a:ext cx="121920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Problem?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402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Every night in my dreams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 see you, I feel you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That is how I know you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852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620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Visualizing the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E5CC5D-8834-4043-BE18-1DF0D9571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747" y="1105132"/>
            <a:ext cx="5486400" cy="500871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8387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620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Visualizing the Data (Continued)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86EAA-E6E8-4A3C-9B25-A2036F8B4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43000"/>
            <a:ext cx="5507915" cy="4876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0938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620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Visualizing the Data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86660-57B1-4A1B-AD0D-1470401A1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52525"/>
            <a:ext cx="5029200" cy="56327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64310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Far across the distance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spaces between us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You have come to show you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87543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51816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Logistic Regression Models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Split Training Set Up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Modeling the Probability of Survival Given the Ticket Fare, the Sex of the Passenger, and the Age of the Passenger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409E5-BD4E-40ED-8A0D-FCF7E730C452}"/>
              </a:ext>
            </a:extLst>
          </p:cNvPr>
          <p:cNvSpPr txBox="1"/>
          <p:nvPr/>
        </p:nvSpPr>
        <p:spPr>
          <a:xfrm>
            <a:off x="3657600" y="1874573"/>
            <a:ext cx="5105400" cy="2246769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set.seed</a:t>
            </a:r>
            <a:r>
              <a:rPr lang="en-US" sz="2000" dirty="0">
                <a:solidFill>
                  <a:schemeClr val="bg1"/>
                </a:solidFill>
              </a:rPr>
              <a:t>(216)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sample.in=sample(1:dim(TRAIN)[1],   	   	   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                       size=floor(0.8*dim(TRAIN)[1]))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TRAIN.IN=TRAIN[sample.in,    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	               c("</a:t>
            </a:r>
            <a:r>
              <a:rPr lang="en-US" sz="2000" dirty="0" err="1">
                <a:solidFill>
                  <a:schemeClr val="bg1"/>
                </a:solidFill>
              </a:rPr>
              <a:t>Survived","Fare","Sex","Age</a:t>
            </a:r>
            <a:r>
              <a:rPr lang="en-US" sz="2000" dirty="0">
                <a:solidFill>
                  <a:schemeClr val="bg1"/>
                </a:solidFill>
              </a:rPr>
              <a:t>")]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TRAIN.OUT=TRAIN[-sample.in,  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	                  c("</a:t>
            </a:r>
            <a:r>
              <a:rPr lang="en-US" sz="2000" dirty="0" err="1">
                <a:solidFill>
                  <a:schemeClr val="bg1"/>
                </a:solidFill>
              </a:rPr>
              <a:t>Survived","Fare","Sex","Age</a:t>
            </a:r>
            <a:r>
              <a:rPr lang="en-US" sz="2000" dirty="0">
                <a:solidFill>
                  <a:schemeClr val="bg1"/>
                </a:solidFill>
              </a:rPr>
              <a:t>")]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546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5410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Logistic Regression Models (Cont.)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Including 3-Way Interaction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76814-1D67-40ED-AD52-C31D4F298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124" y="1879768"/>
            <a:ext cx="5469676" cy="349323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2391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Now We Consider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Categorical Response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Numerical/Categorical Explanatory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Focus is on Classification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Bless Your Soul with Ch 4 in ISLR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5410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Logistic Regression Models (Cont.)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Only 2-Way Interactions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02AAE-F637-4F33-A8DD-1733F650C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877102"/>
            <a:ext cx="5467397" cy="328417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9719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5410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Logistic Regression Models (Cont.)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 Interaction Effects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6E3BE-EFEE-4745-9A44-FAB738703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637" y="1865597"/>
            <a:ext cx="5491164" cy="252753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58509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954107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Near, far, wherever you are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 believe that the heart does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79419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25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Getting Predictions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5A2CB-F1D9-4C67-9C2A-D66E6D268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652" y="1143000"/>
            <a:ext cx="5535976" cy="4572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E3352D-A06F-4CD7-AC2F-9CDF0CEE7380}"/>
              </a:ext>
            </a:extLst>
          </p:cNvPr>
          <p:cNvSpPr/>
          <p:nvPr/>
        </p:nvSpPr>
        <p:spPr>
          <a:xfrm>
            <a:off x="4953000" y="3810000"/>
            <a:ext cx="2438400" cy="38100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B2BAE6A-644E-4E56-9A48-2B937CE91405}"/>
              </a:ext>
            </a:extLst>
          </p:cNvPr>
          <p:cNvSpPr/>
          <p:nvPr/>
        </p:nvSpPr>
        <p:spPr>
          <a:xfrm>
            <a:off x="7450349" y="3870415"/>
            <a:ext cx="324070" cy="26016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8C0D9-1B79-4018-BA8B-CB53F7B0A92B}"/>
              </a:ext>
            </a:extLst>
          </p:cNvPr>
          <p:cNvSpPr txBox="1"/>
          <p:nvPr/>
        </p:nvSpPr>
        <p:spPr>
          <a:xfrm>
            <a:off x="7847023" y="3800444"/>
            <a:ext cx="80445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Why?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858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25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Getting Predictions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2D295-DDB9-4163-9FF8-E942D59BE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900" y="1105132"/>
            <a:ext cx="5295900" cy="28098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E3352D-A06F-4CD7-AC2F-9CDF0CEE7380}"/>
              </a:ext>
            </a:extLst>
          </p:cNvPr>
          <p:cNvSpPr/>
          <p:nvPr/>
        </p:nvSpPr>
        <p:spPr>
          <a:xfrm>
            <a:off x="8153400" y="2286000"/>
            <a:ext cx="685800" cy="160020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355EEC-546F-4BE4-AD00-A5D9E6613636}"/>
              </a:ext>
            </a:extLst>
          </p:cNvPr>
          <p:cNvSpPr/>
          <p:nvPr/>
        </p:nvSpPr>
        <p:spPr>
          <a:xfrm rot="5400000">
            <a:off x="7595670" y="4836688"/>
            <a:ext cx="1801257" cy="26016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6309-D41C-4EE6-A2C9-18B49DF06ACB}"/>
              </a:ext>
            </a:extLst>
          </p:cNvPr>
          <p:cNvSpPr txBox="1"/>
          <p:nvPr/>
        </p:nvSpPr>
        <p:spPr>
          <a:xfrm>
            <a:off x="4152900" y="6014478"/>
            <a:ext cx="46863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What Do You Notice About the Predictions?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B5D403-0F9B-41C0-B69E-7D1519890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900" y="4066143"/>
            <a:ext cx="2419350" cy="1575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CBEE0E3E-30F6-45F6-9ED5-9BA9ECBC666A}"/>
              </a:ext>
            </a:extLst>
          </p:cNvPr>
          <p:cNvSpPr/>
          <p:nvPr/>
        </p:nvSpPr>
        <p:spPr>
          <a:xfrm flipV="1">
            <a:off x="6167153" y="4066143"/>
            <a:ext cx="533400" cy="1801259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8676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25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Getting Predictions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6309-D41C-4EE6-A2C9-18B49DF06ACB}"/>
              </a:ext>
            </a:extLst>
          </p:cNvPr>
          <p:cNvSpPr txBox="1"/>
          <p:nvPr/>
        </p:nvSpPr>
        <p:spPr>
          <a:xfrm>
            <a:off x="4857846" y="5867400"/>
            <a:ext cx="28575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Where Do You See Error?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EFE3B-EC38-49A4-8ADB-25ECA8F82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592" y="1139447"/>
            <a:ext cx="5410008" cy="40668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C4D6FFA-84E6-4719-BFAE-1D7D870E7887}"/>
              </a:ext>
            </a:extLst>
          </p:cNvPr>
          <p:cNvSpPr/>
          <p:nvPr/>
        </p:nvSpPr>
        <p:spPr>
          <a:xfrm rot="5400000">
            <a:off x="6048437" y="5442072"/>
            <a:ext cx="476313" cy="26016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9229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Once more you open the door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you're here in my heart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my heart will go on and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40040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257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Evaluating Results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Modifications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EC672-82BC-4E77-87B5-C2A7ED2F7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363" y="1905000"/>
            <a:ext cx="5486400" cy="314825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8218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33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Evaluating Results (Continued)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Confusion Matrix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3-Way Interaction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 Interactions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B370A-2C33-4F14-877D-BA11D6317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240782"/>
            <a:ext cx="4555028" cy="18522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FBDB6D-9480-4F41-BD16-10E026666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4798451"/>
            <a:ext cx="4555028" cy="185983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14680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33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Evaluating Results (Continued)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Error Statistics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7CA2C8-1C90-BD64-5D41-766711CEF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986410"/>
            <a:ext cx="5465005" cy="2362200"/>
          </a:xfrm>
          <a:prstGeom prst="rect">
            <a:avLst/>
          </a:prstGeom>
          <a:ln w="19050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807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Basic Case: Binary Response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 Has Two Possible Outcomes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Typically, Yes or No Responses to a Question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Y = Do You Enjoy Your Experience in the Presence of the Doctor?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Y = Did You Pass Your STOR 320 Class?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Y = Are You Comfortable Having Your Mind Blown?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4888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Scenario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Question: Are Students Who Get Good Grades in STOR 320 Less Likely to Recommend This Class To an Enemy?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Y = Would You Recommend STOR 320 to an Enemy?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X = Grade in STOR 320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is Linear Regression Inappropriate?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46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Construction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310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Bernouilli Random Variable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Students 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𝐵𝑖𝑛𝑜𝑚𝑖𝑎𝑙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Analyze the Effect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310877"/>
              </a:xfrm>
              <a:prstGeom prst="rect">
                <a:avLst/>
              </a:prstGeom>
              <a:blipFill>
                <a:blip r:embed="rId4"/>
                <a:stretch>
                  <a:fillRect l="-1486" t="-804" b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973D84C2-8EA9-4EBF-9DA9-06AB44CB4BA8}"/>
              </a:ext>
            </a:extLst>
          </p:cNvPr>
          <p:cNvSpPr/>
          <p:nvPr/>
        </p:nvSpPr>
        <p:spPr>
          <a:xfrm>
            <a:off x="5562600" y="3505200"/>
            <a:ext cx="457200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81D2ED-F76A-443D-8E68-932B2F5C4153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5791200" y="3962400"/>
            <a:ext cx="0" cy="1524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0EBF6A-B30B-4A46-AAD7-AD65BA022606}"/>
              </a:ext>
            </a:extLst>
          </p:cNvPr>
          <p:cNvSpPr txBox="1"/>
          <p:nvPr/>
        </p:nvSpPr>
        <p:spPr>
          <a:xfrm>
            <a:off x="3581400" y="4218057"/>
            <a:ext cx="5486393" cy="707886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Estimated Probability that a Student Would Recommend Class to an Enemy Based on a Sample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448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Model Construction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4615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Modeling the Mean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Logit Link Function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Understanding Odds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Odds of Recommending = 1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Odds of Recommending &lt; 1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Odds of Recommending &gt; 1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4615494"/>
              </a:xfrm>
              <a:prstGeom prst="rect">
                <a:avLst/>
              </a:prstGeom>
              <a:blipFill>
                <a:blip r:embed="rId4"/>
                <a:stretch>
                  <a:fillRect l="-1486" t="-925" b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53B9C4D-A23E-4F53-9624-729F9FE2B725}"/>
              </a:ext>
            </a:extLst>
          </p:cNvPr>
          <p:cNvSpPr txBox="1"/>
          <p:nvPr/>
        </p:nvSpPr>
        <p:spPr>
          <a:xfrm>
            <a:off x="6238307" y="2581245"/>
            <a:ext cx="2245590" cy="1015663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04040"/>
                </a:solidFill>
              </a:rPr>
              <a:t>Odds of Recommending</a:t>
            </a:r>
          </a:p>
          <a:p>
            <a:pPr algn="ctr"/>
            <a:r>
              <a:rPr lang="en-US" sz="2000" dirty="0">
                <a:solidFill>
                  <a:srgbClr val="404040"/>
                </a:solidFill>
              </a:rPr>
              <a:t>STOR 320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EEF1E3A5-FF78-4134-82F8-A676B2F3A3F6}"/>
              </a:ext>
            </a:extLst>
          </p:cNvPr>
          <p:cNvSpPr/>
          <p:nvPr/>
        </p:nvSpPr>
        <p:spPr>
          <a:xfrm rot="5400000">
            <a:off x="5730770" y="2447895"/>
            <a:ext cx="266700" cy="533400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1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Model Construction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176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Solving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04040"/>
                              </a:solidFill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Solving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04040"/>
                              </a:solidFill>
                            </a:rPr>
                            <m:t> 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04040"/>
                              </a:solidFill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04040"/>
                              </a:solidFill>
                            </a:rPr>
                            <m:t> 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04040"/>
                              </a:solidFill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404040"/>
                                  </a:solidFill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404040"/>
                                  </a:solidFill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176225"/>
              </a:xfrm>
              <a:prstGeom prst="rect">
                <a:avLst/>
              </a:prstGeom>
              <a:blipFill>
                <a:blip r:embed="rId4"/>
                <a:stretch>
                  <a:fillRect l="-1486" t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Bent-Up 8">
            <a:extLst>
              <a:ext uri="{FF2B5EF4-FFF2-40B4-BE49-F238E27FC236}">
                <a16:creationId xmlns:a16="http://schemas.microsoft.com/office/drawing/2014/main" id="{4E997C79-6A1D-4BEF-B72F-08F4A6E463AD}"/>
              </a:ext>
            </a:extLst>
          </p:cNvPr>
          <p:cNvSpPr/>
          <p:nvPr/>
        </p:nvSpPr>
        <p:spPr>
          <a:xfrm rot="10800000" flipH="1">
            <a:off x="7467600" y="2651643"/>
            <a:ext cx="266700" cy="320843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7EDFC-4E45-41BB-9C56-3EF755B5B24A}"/>
              </a:ext>
            </a:extLst>
          </p:cNvPr>
          <p:cNvSpPr txBox="1"/>
          <p:nvPr/>
        </p:nvSpPr>
        <p:spPr>
          <a:xfrm>
            <a:off x="6191250" y="3048000"/>
            <a:ext cx="2819400" cy="1015663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04040"/>
                </a:solidFill>
              </a:rPr>
              <a:t>Odds of Recommending STOR 320 Given the Student’s Grade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C348A-BADC-4A7F-96C9-3E6972EB0E1A}"/>
              </a:ext>
            </a:extLst>
          </p:cNvPr>
          <p:cNvSpPr txBox="1"/>
          <p:nvPr/>
        </p:nvSpPr>
        <p:spPr>
          <a:xfrm>
            <a:off x="4667250" y="5989820"/>
            <a:ext cx="4343400" cy="707886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04040"/>
                </a:solidFill>
              </a:rPr>
              <a:t>Probability a Student Will Recommend STOR 320 Given the Student’s Grade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8FD285D-ABE6-4215-9142-D188BB781C03}"/>
              </a:ext>
            </a:extLst>
          </p:cNvPr>
          <p:cNvSpPr/>
          <p:nvPr/>
        </p:nvSpPr>
        <p:spPr>
          <a:xfrm rot="10800000" flipH="1">
            <a:off x="7486650" y="5377018"/>
            <a:ext cx="361950" cy="518187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371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Logistic Regression for Classification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70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Recall: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𝑁𝑜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After Getting Data, We Estimate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404040"/>
                                </a:solidFill>
                              </a:rPr>
                              <m:t>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Two Scenarios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US" b="0" dirty="0">
                    <a:solidFill>
                      <a:srgbClr val="404040"/>
                    </a:solidFill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702202"/>
              </a:xfrm>
              <a:prstGeom prst="rect">
                <a:avLst/>
              </a:prstGeom>
              <a:blipFill>
                <a:blip r:embed="rId4"/>
                <a:stretch>
                  <a:fillRect l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4DE93EBC-6720-400B-93D5-F96BCC218EDE}"/>
              </a:ext>
            </a:extLst>
          </p:cNvPr>
          <p:cNvSpPr/>
          <p:nvPr/>
        </p:nvSpPr>
        <p:spPr>
          <a:xfrm>
            <a:off x="5846205" y="5213392"/>
            <a:ext cx="304800" cy="194734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4EEA25-D6CF-4F34-8803-26634F409DB9}"/>
              </a:ext>
            </a:extLst>
          </p:cNvPr>
          <p:cNvSpPr/>
          <p:nvPr/>
        </p:nvSpPr>
        <p:spPr>
          <a:xfrm>
            <a:off x="5846205" y="5610174"/>
            <a:ext cx="304800" cy="194734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F7810C-44D0-4C51-9397-0ACB482C8FA9}"/>
              </a:ext>
            </a:extLst>
          </p:cNvPr>
          <p:cNvSpPr txBox="1"/>
          <p:nvPr/>
        </p:nvSpPr>
        <p:spPr>
          <a:xfrm>
            <a:off x="3657600" y="3866519"/>
            <a:ext cx="5257800" cy="707886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04040"/>
                </a:solidFill>
              </a:rPr>
              <a:t>Estimated Probability a Student Recommends Course Given the Student’s Grade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A973D3C3-6992-43E2-987F-159EC09949DE}"/>
              </a:ext>
            </a:extLst>
          </p:cNvPr>
          <p:cNvSpPr/>
          <p:nvPr/>
        </p:nvSpPr>
        <p:spPr>
          <a:xfrm rot="10800000" flipH="1">
            <a:off x="6629400" y="3334144"/>
            <a:ext cx="685800" cy="475855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404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Evaluating the Logistic Regression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33400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Two Methods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Leave Out Data Intentionally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Cross-Validation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Positives and Negatives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True Positive = Predicted a Recommendation and the Student Recommended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False Positive=Predicted a Recommendation and the Student Didn’t Recommend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False Negative = Predicted a Student Wouldn’t Recommend and They Did Recommend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True Negative = Predicted a Student Wouldn’t Recommend and They Didn’t Recommend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021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22299</TotalTime>
  <Words>908</Words>
  <Application>Microsoft Office PowerPoint</Application>
  <PresentationFormat>On-screen Show (4:3)</PresentationFormat>
  <Paragraphs>224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1_Office Theme</vt:lpstr>
      <vt:lpstr>Modeling VI</vt:lpstr>
      <vt:lpstr>Introduction</vt:lpstr>
      <vt:lpstr>Introduction</vt:lpstr>
      <vt:lpstr>Scenario</vt:lpstr>
      <vt:lpstr>Model Construction</vt:lpstr>
      <vt:lpstr>Model Construction</vt:lpstr>
      <vt:lpstr>Model Construction</vt:lpstr>
      <vt:lpstr>Logistic Regression for Classification</vt:lpstr>
      <vt:lpstr>Evaluating the Logistic Regression Model</vt:lpstr>
      <vt:lpstr>Evaluating the Logistic Regression Model</vt:lpstr>
      <vt:lpstr>I Won’t Go Down With This Ship</vt:lpstr>
      <vt:lpstr>I Won’t Go Down With This Ship</vt:lpstr>
      <vt:lpstr>Pause For Lyrics</vt:lpstr>
      <vt:lpstr>I Won’t Go Down With This Ship</vt:lpstr>
      <vt:lpstr>I Won’t Go Down With This Ship</vt:lpstr>
      <vt:lpstr>I Won’t Go Down With This Ship</vt:lpstr>
      <vt:lpstr>Pause For Lyrics</vt:lpstr>
      <vt:lpstr>I Won’t Go Down With This Ship</vt:lpstr>
      <vt:lpstr>I Won’t Go Down With This Ship</vt:lpstr>
      <vt:lpstr>I Won’t Go Down With This Ship</vt:lpstr>
      <vt:lpstr>I Won’t Go Down With This Ship</vt:lpstr>
      <vt:lpstr>Pause For Lyrics</vt:lpstr>
      <vt:lpstr>I Won’t Go Down With This Ship</vt:lpstr>
      <vt:lpstr>I Won’t Go Down With This Ship</vt:lpstr>
      <vt:lpstr>I Won’t Go Down With This Ship</vt:lpstr>
      <vt:lpstr>Pause For Lyrics</vt:lpstr>
      <vt:lpstr>I Won’t Go Down With This Ship</vt:lpstr>
      <vt:lpstr>I Won’t Go Down With This Ship</vt:lpstr>
      <vt:lpstr>I Won’t Go Down With This Ship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726</cp:revision>
  <dcterms:created xsi:type="dcterms:W3CDTF">2018-08-19T01:44:24Z</dcterms:created>
  <dcterms:modified xsi:type="dcterms:W3CDTF">2025-06-10T15:58:30Z</dcterms:modified>
</cp:coreProperties>
</file>