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99" r:id="rId4"/>
    <p:sldId id="400" r:id="rId5"/>
    <p:sldId id="401" r:id="rId6"/>
    <p:sldId id="409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13" r:id="rId15"/>
    <p:sldId id="410" r:id="rId16"/>
    <p:sldId id="412" r:id="rId17"/>
    <p:sldId id="411" r:id="rId18"/>
    <p:sldId id="415" r:id="rId19"/>
    <p:sldId id="414" r:id="rId20"/>
    <p:sldId id="416" r:id="rId21"/>
    <p:sldId id="417" r:id="rId22"/>
    <p:sldId id="418" r:id="rId23"/>
    <p:sldId id="420" r:id="rId24"/>
    <p:sldId id="422" r:id="rId25"/>
    <p:sldId id="421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3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1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Regressing E on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1A545-323E-4B4B-AE8D-9432A008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647" y="1120843"/>
            <a:ext cx="5378504" cy="20383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2F023E9-4885-4886-BD12-B04F3ADE4A26}"/>
              </a:ext>
            </a:extLst>
          </p:cNvPr>
          <p:cNvSpPr/>
          <p:nvPr/>
        </p:nvSpPr>
        <p:spPr>
          <a:xfrm>
            <a:off x="8001000" y="2590800"/>
            <a:ext cx="914400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DEA52C-FD61-4CFE-8C57-75BC689B1029}"/>
              </a:ext>
            </a:extLst>
          </p:cNvPr>
          <p:cNvSpPr/>
          <p:nvPr/>
        </p:nvSpPr>
        <p:spPr>
          <a:xfrm>
            <a:off x="8001000" y="2831184"/>
            <a:ext cx="914400" cy="228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43E6CE-6D0F-4875-B8E3-4DFAEFE470FC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486400" y="2705100"/>
            <a:ext cx="2514600" cy="109311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9F80DF-4B35-45D9-9107-3F2D86382BAA}"/>
              </a:ext>
            </a:extLst>
          </p:cNvPr>
          <p:cNvSpPr txBox="1"/>
          <p:nvPr/>
        </p:nvSpPr>
        <p:spPr>
          <a:xfrm>
            <a:off x="3600647" y="3953134"/>
            <a:ext cx="3409753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Significant: P-value &lt; 0.05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29CD4D-B77A-44FF-9392-6F65D096C589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7010400" y="3059784"/>
            <a:ext cx="1447800" cy="189321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2F491E-E0BD-4F46-A982-39392E129A5F}"/>
              </a:ext>
            </a:extLst>
          </p:cNvPr>
          <p:cNvSpPr txBox="1"/>
          <p:nvPr/>
        </p:nvSpPr>
        <p:spPr>
          <a:xfrm>
            <a:off x="4201102" y="5044374"/>
            <a:ext cx="397115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Not Significant: P-value &gt; 0.05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41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18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C + 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−0.283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−3.73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𝐶h𝑜𝑐𝑜𝑙𝑎𝑡𝑒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𝑆𝑎𝑢𝑐𝑒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79.3 Represent?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181820"/>
              </a:xfrm>
              <a:prstGeom prst="rect">
                <a:avLst/>
              </a:prstGeom>
              <a:blipFill>
                <a:blip r:embed="rId4"/>
                <a:stretch>
                  <a:fillRect l="-1486" t="-690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5FDD61A-FDCE-41F9-BE45-74CC518AB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29" y="1094694"/>
            <a:ext cx="5527671" cy="22921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0727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Obtaining Predicted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6023D-DDD6-41E8-A6A1-BC0A5A3D8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133" y="1158895"/>
            <a:ext cx="2825734" cy="270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E45AE-E088-4B29-B318-516B826B3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6253" y="4114800"/>
            <a:ext cx="5402972" cy="2305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498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2AB94-E7E7-4C99-9AA3-970E52DDB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38130"/>
            <a:ext cx="5471327" cy="381487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Bent-Up 4">
            <a:extLst>
              <a:ext uri="{FF2B5EF4-FFF2-40B4-BE49-F238E27FC236}">
                <a16:creationId xmlns:a16="http://schemas.microsoft.com/office/drawing/2014/main" id="{C20F946E-119A-40DC-94BB-6A31CFD5BB34}"/>
              </a:ext>
            </a:extLst>
          </p:cNvPr>
          <p:cNvSpPr/>
          <p:nvPr/>
        </p:nvSpPr>
        <p:spPr>
          <a:xfrm flipH="1">
            <a:off x="3886200" y="5181600"/>
            <a:ext cx="1371600" cy="914400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614729-E1B8-4518-84A4-3D5F62AE786B}"/>
              </a:ext>
            </a:extLst>
          </p:cNvPr>
          <p:cNvSpPr txBox="1"/>
          <p:nvPr/>
        </p:nvSpPr>
        <p:spPr>
          <a:xfrm>
            <a:off x="5334000" y="5741393"/>
            <a:ext cx="2590800" cy="461665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Notice the Overlap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3149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Interaction Effect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65424-7F40-427F-9BE2-C9EDB8CE6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43" y="1083641"/>
            <a:ext cx="5512457" cy="23461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A36ED8-68BE-4DED-ADAA-699A68D54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5343" y="3548591"/>
            <a:ext cx="2314575" cy="21240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25F8B6-488C-4F27-838E-3A63E21B5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0" y="4648200"/>
            <a:ext cx="2800350" cy="20955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Arrow: Bent 15">
            <a:extLst>
              <a:ext uri="{FF2B5EF4-FFF2-40B4-BE49-F238E27FC236}">
                <a16:creationId xmlns:a16="http://schemas.microsoft.com/office/drawing/2014/main" id="{EA59F52C-B83C-40DA-9ADC-08A60FDC15B7}"/>
              </a:ext>
            </a:extLst>
          </p:cNvPr>
          <p:cNvSpPr/>
          <p:nvPr/>
        </p:nvSpPr>
        <p:spPr>
          <a:xfrm rot="5400000">
            <a:off x="6621533" y="3430009"/>
            <a:ext cx="474954" cy="1826781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063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099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Full Model: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65.32+27.73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+24.29</m:t>
                      </m:r>
                      <m:r>
                        <a:rPr lang="en-US" sz="2000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−56.03</m:t>
                      </m:r>
                      <m:r>
                        <a:rPr lang="en-US" sz="20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𝐹𝐶</m:t>
                      </m:r>
                    </m:oMath>
                  </m:oMathPara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𝐶h𝑜𝑐𝑜𝑙𝑎𝑡𝑒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𝑆𝑎𝑢𝑐𝑒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𝐹𝐶</m:t>
                    </m:r>
                    <m:r>
                      <a:rPr lang="en-US" sz="2000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  <m:e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1       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&amp;&amp;</m:t>
                            </m:r>
                            <m:r>
                              <a:rPr lang="en-US" sz="20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𝑀𝑢𝑠𝑡𝑎𝑟𝑑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sz="200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Each Parameter Estimate Represent?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65.32?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27.73?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24.29?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-56.03?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099811"/>
              </a:xfrm>
              <a:prstGeom prst="rect">
                <a:avLst/>
              </a:prstGeom>
              <a:blipFill>
                <a:blip r:embed="rId4"/>
                <a:stretch>
                  <a:fillRect l="-1486" t="-700" b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128879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Different?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2867F-5D66-4CCD-8F29-86731F5ED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60" y="1874074"/>
            <a:ext cx="5449527" cy="3857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36821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Analysis of Variance (ANOVA)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 Response Variable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Explanatory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 t-test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Difference in Means Between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Experimental Designs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69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Overview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Popular Built-in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Sepal.Width</a:t>
            </a:r>
            <a:r>
              <a:rPr lang="en-US" dirty="0">
                <a:solidFill>
                  <a:srgbClr val="404040"/>
                </a:solidFill>
              </a:rPr>
              <a:t> (W)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Sepal.Length</a:t>
            </a:r>
            <a:r>
              <a:rPr lang="en-US" dirty="0">
                <a:solidFill>
                  <a:srgbClr val="404040"/>
                </a:solidFill>
              </a:rPr>
              <a:t> (L)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Species (S)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150 Observations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C6BCD-3363-411E-8AD9-C8BD34299EAB}"/>
              </a:ext>
            </a:extLst>
          </p:cNvPr>
          <p:cNvSpPr txBox="1"/>
          <p:nvPr/>
        </p:nvSpPr>
        <p:spPr>
          <a:xfrm>
            <a:off x="7658888" y="1042014"/>
            <a:ext cx="734596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iris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12438-6A1F-4EAC-8068-0EC15D9C4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626" y="2971800"/>
            <a:ext cx="4209858" cy="38048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6" name="Picture 2" descr="An Iris Sepal (or Petal) | After last night's rainstorm | Flickr">
            <a:extLst>
              <a:ext uri="{FF2B5EF4-FFF2-40B4-BE49-F238E27FC236}">
                <a16:creationId xmlns:a16="http://schemas.microsoft.com/office/drawing/2014/main" id="{4A12F248-F6E2-DC7C-B67A-4836C167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86" y="4419600"/>
            <a:ext cx="2057400" cy="2221992"/>
          </a:xfrm>
          <a:prstGeom prst="rect">
            <a:avLst/>
          </a:prstGeom>
          <a:noFill/>
          <a:ln w="28575"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8934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of Interest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 of Relationship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BCBC0-1B53-4D98-B980-61318D0B8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018" y="3296367"/>
            <a:ext cx="5044287" cy="34589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D50BC0-046F-4E73-8096-DAFAB5DD0A46}"/>
              </a:ext>
            </a:extLst>
          </p:cNvPr>
          <p:cNvSpPr txBox="1"/>
          <p:nvPr/>
        </p:nvSpPr>
        <p:spPr>
          <a:xfrm>
            <a:off x="4097268" y="1193976"/>
            <a:ext cx="438595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Explain the Variation in Sepal Width Using Sepal Length and Species (</a:t>
            </a:r>
            <a:r>
              <a:rPr lang="en-US" sz="2000" i="1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setosa,versicolor,virginica</a:t>
            </a: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30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Fiercely Read Chapter 18 (R4DS)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Previously: Numeric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Focus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Predictor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Interaction Effects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Different Categorical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Principled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Arbitrary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 Using Multiple Datasets and Visualizations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F5C096-7708-442B-AD1F-CF6AEC72A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736" y="1117768"/>
            <a:ext cx="3763134" cy="56640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5584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Gathering Predictions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 Named “model”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Allows Us To Quickly Create Graphics That Compare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8ACC9-00DA-4F10-8354-6353F629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86" y="1124813"/>
            <a:ext cx="5468939" cy="2118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9758FFE-6FE5-4F34-8BAF-BEB4D7369BFB}"/>
              </a:ext>
            </a:extLst>
          </p:cNvPr>
          <p:cNvSpPr/>
          <p:nvPr/>
        </p:nvSpPr>
        <p:spPr>
          <a:xfrm>
            <a:off x="4724400" y="1935982"/>
            <a:ext cx="457200" cy="3048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276C5A-4EF0-433E-86A1-2D7F0C9CD9EB}"/>
              </a:ext>
            </a:extLst>
          </p:cNvPr>
          <p:cNvCxnSpPr>
            <a:cxnSpLocks/>
          </p:cNvCxnSpPr>
          <p:nvPr/>
        </p:nvCxnSpPr>
        <p:spPr>
          <a:xfrm>
            <a:off x="5004064" y="2234433"/>
            <a:ext cx="1091936" cy="12707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CABB02-8006-4568-B191-FBFCA2A7AE8A}"/>
              </a:ext>
            </a:extLst>
          </p:cNvPr>
          <p:cNvSpPr txBox="1"/>
          <p:nvPr/>
        </p:nvSpPr>
        <p:spPr>
          <a:xfrm>
            <a:off x="5315025" y="3572818"/>
            <a:ext cx="37338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150 Predictions for 3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36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Visualizing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70983-651E-4519-9F67-421F59CE7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8066"/>
            <a:ext cx="5487486" cy="39311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037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Full Model Matrix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Full Model Estimated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5F688-9ECD-4342-A76D-AECC03039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05132"/>
            <a:ext cx="5486400" cy="183078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19A05F-A572-4EBA-87E3-F981A697D7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643869"/>
            <a:ext cx="5505450" cy="2114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C43963-0578-4343-AA6E-A37F341840EF}"/>
              </a:ext>
            </a:extLst>
          </p:cNvPr>
          <p:cNvSpPr/>
          <p:nvPr/>
        </p:nvSpPr>
        <p:spPr>
          <a:xfrm>
            <a:off x="5562600" y="5260323"/>
            <a:ext cx="6858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B603CC-B749-4997-9EDF-68600A197ECF}"/>
              </a:ext>
            </a:extLst>
          </p:cNvPr>
          <p:cNvSpPr/>
          <p:nvPr/>
        </p:nvSpPr>
        <p:spPr>
          <a:xfrm>
            <a:off x="5562600" y="4803123"/>
            <a:ext cx="685800" cy="4572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571646-1DF8-481C-978B-B447D6C2CA2F}"/>
              </a:ext>
            </a:extLst>
          </p:cNvPr>
          <p:cNvCxnSpPr>
            <a:stCxn id="11" idx="1"/>
          </p:cNvCxnSpPr>
          <p:nvPr/>
        </p:nvCxnSpPr>
        <p:spPr>
          <a:xfrm flipH="1">
            <a:off x="4419600" y="5031723"/>
            <a:ext cx="1143000" cy="91187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A4C710-B4E3-432F-A43A-31BD67D7FE01}"/>
              </a:ext>
            </a:extLst>
          </p:cNvPr>
          <p:cNvSpPr txBox="1"/>
          <p:nvPr/>
        </p:nvSpPr>
        <p:spPr>
          <a:xfrm>
            <a:off x="3581400" y="5953693"/>
            <a:ext cx="1676400" cy="830997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Adjustment </a:t>
            </a:r>
          </a:p>
          <a:p>
            <a:r>
              <a:rPr lang="en-US" dirty="0">
                <a:solidFill>
                  <a:srgbClr val="404040"/>
                </a:solidFill>
              </a:rPr>
              <a:t>In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ADDF3-5F20-44E7-B9A1-2DC019E47E08}"/>
              </a:ext>
            </a:extLst>
          </p:cNvPr>
          <p:cNvSpPr txBox="1"/>
          <p:nvPr/>
        </p:nvSpPr>
        <p:spPr>
          <a:xfrm>
            <a:off x="7416127" y="5953693"/>
            <a:ext cx="1676400" cy="830997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Adjustment </a:t>
            </a:r>
          </a:p>
          <a:p>
            <a:r>
              <a:rPr lang="en-US" dirty="0">
                <a:solidFill>
                  <a:srgbClr val="404040"/>
                </a:solidFill>
              </a:rPr>
              <a:t>In Slope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14E585-46D3-437F-8AEB-2930BFA3D9BD}"/>
              </a:ext>
            </a:extLst>
          </p:cNvPr>
          <p:cNvCxnSpPr>
            <a:cxnSpLocks/>
          </p:cNvCxnSpPr>
          <p:nvPr/>
        </p:nvCxnSpPr>
        <p:spPr>
          <a:xfrm>
            <a:off x="6248400" y="5508110"/>
            <a:ext cx="1118147" cy="86108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8407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0243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Analysis of Covariance (ANCOVA)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Numerical Response Variable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Categorical &amp; Numerical Explanatory Variables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9393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Overview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(E)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(F)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(C)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 Observations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Enjoyment Visualized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2DE3FE-F041-4635-B9FF-5CB0C7DD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316667"/>
            <a:ext cx="4826297" cy="3461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8232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Food Visualized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Condiment Visualized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BA48F-F0C6-441F-BEBC-88AED8E8B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053548"/>
            <a:ext cx="3621286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55649-DF5C-4469-9FCA-62DC08CD9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1" y="4059787"/>
            <a:ext cx="3622838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128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of Interest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750A2E-55FF-4130-BD46-5A7E35C134AF}"/>
              </a:ext>
            </a:extLst>
          </p:cNvPr>
          <p:cNvSpPr txBox="1"/>
          <p:nvPr/>
        </p:nvSpPr>
        <p:spPr>
          <a:xfrm>
            <a:off x="3810000" y="1155174"/>
            <a:ext cx="5080000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Predict a Person’s Culinary Enjoyment if… </a:t>
            </a:r>
          </a:p>
          <a:p>
            <a:endParaRPr lang="en-US" sz="2000" i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Serve Them a Particular Item: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 Dog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 Cream </a:t>
            </a:r>
          </a:p>
          <a:p>
            <a:endParaRPr lang="en-US" sz="2000" i="1" dirty="0">
              <a:solidFill>
                <a:srgbClr val="40404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Particular Condiment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Mustard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Chocolate Sauce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D1F29-C895-4713-933C-970AA934EF16}"/>
              </a:ext>
            </a:extLst>
          </p:cNvPr>
          <p:cNvSpPr txBox="1"/>
          <p:nvPr/>
        </p:nvSpPr>
        <p:spPr>
          <a:xfrm>
            <a:off x="7916717" y="2740223"/>
            <a:ext cx="76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solidFill>
                  <a:srgbClr val="404040"/>
                </a:solidFill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60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903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F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Questions: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Does 77.5 Represent?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About -0.283?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903522"/>
              </a:xfrm>
              <a:prstGeom prst="rect">
                <a:avLst/>
              </a:prstGeom>
              <a:blipFill>
                <a:blip r:embed="rId4"/>
                <a:stretch>
                  <a:fillRect l="-1486" t="-871" r="-914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550BC14-5D2E-4FCB-807A-558A640D4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141" y="1163403"/>
            <a:ext cx="5475740" cy="19383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890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R Doing?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197DF-35F8-4CF9-8804-63368A08E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036" y="1143000"/>
            <a:ext cx="5405696" cy="4724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2028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4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Regressing E on F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0        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𝐻𝑜𝑡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𝐷𝑜𝑔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1     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𝐼𝑐𝑒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𝐶𝑟𝑒𝑎𝑚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You Eat a Hot Dog,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You Eat Ice Cream,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=77.5−0.283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=77.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217</m:t>
                    </m:r>
                  </m:oMath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b="0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P-value = 0.934 for the Parameter Estimated by 0.283 (Not Statistically Significant)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8F9B35-51CE-4BE3-9A07-9F0ABFFFD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47086"/>
              </a:xfrm>
              <a:prstGeom prst="rect">
                <a:avLst/>
              </a:prstGeom>
              <a:blipFill>
                <a:blip r:embed="rId4"/>
                <a:stretch>
                  <a:fillRect l="-1486" t="-743" b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2139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F9B35-51CE-4BE3-9A07-9F0ABFFFD55D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Understanding This Visually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BB657-D2A2-4D12-8FEB-C52C07268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73" y="1261620"/>
            <a:ext cx="5538458" cy="41485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4A41A5-E9BF-47E6-9C75-DF9CDD360FB4}"/>
              </a:ext>
            </a:extLst>
          </p:cNvPr>
          <p:cNvCxnSpPr>
            <a:cxnSpLocks/>
          </p:cNvCxnSpPr>
          <p:nvPr/>
        </p:nvCxnSpPr>
        <p:spPr>
          <a:xfrm>
            <a:off x="5486400" y="3310293"/>
            <a:ext cx="709422" cy="2557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E66181-0C69-4F78-87EB-1D7C557FAA44}"/>
              </a:ext>
            </a:extLst>
          </p:cNvPr>
          <p:cNvCxnSpPr>
            <a:cxnSpLocks/>
          </p:cNvCxnSpPr>
          <p:nvPr/>
        </p:nvCxnSpPr>
        <p:spPr>
          <a:xfrm flipH="1">
            <a:off x="6934200" y="3310293"/>
            <a:ext cx="928878" cy="2557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059113-6B93-41CB-85AE-D011A06D0481}"/>
              </a:ext>
            </a:extLst>
          </p:cNvPr>
          <p:cNvSpPr txBox="1"/>
          <p:nvPr/>
        </p:nvSpPr>
        <p:spPr>
          <a:xfrm>
            <a:off x="4457700" y="5939135"/>
            <a:ext cx="4076700" cy="461665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Predicted Values Under 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3166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21119</TotalTime>
  <Words>453</Words>
  <Application>Microsoft Office PowerPoint</Application>
  <PresentationFormat>On-screen Show (4:3)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1_Office Theme</vt:lpstr>
      <vt:lpstr>Modeling V</vt:lpstr>
      <vt:lpstr>Introduction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Example 2</vt:lpstr>
      <vt:lpstr>Example 2</vt:lpstr>
      <vt:lpstr>Example 2</vt:lpstr>
      <vt:lpstr>Example 2</vt:lpstr>
      <vt:lpstr>Example 2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680</cp:revision>
  <dcterms:created xsi:type="dcterms:W3CDTF">2018-08-19T01:44:24Z</dcterms:created>
  <dcterms:modified xsi:type="dcterms:W3CDTF">2023-04-05T12:58:44Z</dcterms:modified>
</cp:coreProperties>
</file>