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99" r:id="rId4"/>
    <p:sldId id="434" r:id="rId5"/>
    <p:sldId id="435" r:id="rId6"/>
    <p:sldId id="436" r:id="rId7"/>
    <p:sldId id="439" r:id="rId8"/>
    <p:sldId id="411" r:id="rId9"/>
    <p:sldId id="440" r:id="rId10"/>
    <p:sldId id="441" r:id="rId11"/>
    <p:sldId id="415" r:id="rId12"/>
    <p:sldId id="442" r:id="rId13"/>
    <p:sldId id="421" r:id="rId14"/>
    <p:sldId id="443" r:id="rId15"/>
    <p:sldId id="444" r:id="rId16"/>
    <p:sldId id="416" r:id="rId17"/>
    <p:sldId id="445" r:id="rId18"/>
    <p:sldId id="446" r:id="rId19"/>
    <p:sldId id="447" r:id="rId20"/>
    <p:sldId id="448" r:id="rId21"/>
    <p:sldId id="417" r:id="rId22"/>
    <p:sldId id="449" r:id="rId23"/>
    <p:sldId id="450" r:id="rId24"/>
    <p:sldId id="451" r:id="rId25"/>
    <p:sldId id="452" r:id="rId26"/>
    <p:sldId id="453" r:id="rId27"/>
    <p:sldId id="437" r:id="rId28"/>
    <p:sldId id="438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00000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1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hyperlink" Target="https://www.youtube.com/watch?v=X23zecvkgs0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watch?v=DNyKDI9pn0Q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was when I loved you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One true time I hold to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 my life we'll always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754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New Individual: Alice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Had 3 Family Members on Ship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Spent $75 on Ticket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Survived or Died?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	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A0CF5-3A48-4A62-924E-EB5CF9A0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274123"/>
            <a:ext cx="5040302" cy="3518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5690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Obtaining Predictions Using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Finding Similar Passenger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Out-of-Sample Passenger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b="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in Training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Geometric Distance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Two Scenarios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Small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Large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/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40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k=5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Five Most Similar Passengers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are There Six?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Did Alice Survive or Die?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5B195-C9D4-4A5A-BBF7-5B494260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66" y="1851067"/>
            <a:ext cx="5410200" cy="2721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449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Figure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Did You Expect to See?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You Surprised?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66F9F-1C09-4A64-B95F-936BC511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67" y="1438087"/>
            <a:ext cx="5456732" cy="3914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0396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224676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Near, far, wherever you are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believe that the heart does go 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Once more you open the door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you're here in my heart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794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Consider Standardization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Methods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Formula</a:t>
                </a:r>
              </a:p>
              <a:p>
                <a:pPr lvl="1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 algn="ctr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Use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We are Doing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Centering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Scaling Data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blipFill>
                <a:blip r:embed="rId4"/>
                <a:stretch>
                  <a:fillRect l="-1486" t="-870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EFA3B33-307B-40D2-8686-0EF8EC183D80}"/>
              </a:ext>
            </a:extLst>
          </p:cNvPr>
          <p:cNvSpPr/>
          <p:nvPr/>
        </p:nvSpPr>
        <p:spPr>
          <a:xfrm>
            <a:off x="5368820" y="3657600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09276B-D914-4D5B-9D29-5DECBEB767F3}"/>
              </a:ext>
            </a:extLst>
          </p:cNvPr>
          <p:cNvSpPr/>
          <p:nvPr/>
        </p:nvSpPr>
        <p:spPr>
          <a:xfrm>
            <a:off x="6511820" y="3687695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FFD3DD-8C1D-4A4F-BFA6-F3CE494A1C33}"/>
              </a:ext>
            </a:extLst>
          </p:cNvPr>
          <p:cNvCxnSpPr>
            <a:cxnSpLocks/>
          </p:cNvCxnSpPr>
          <p:nvPr/>
        </p:nvCxnSpPr>
        <p:spPr>
          <a:xfrm flipV="1">
            <a:off x="5580010" y="2759672"/>
            <a:ext cx="1143000" cy="89792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F26EB9-D72C-4C34-A72A-9193254039E3}"/>
              </a:ext>
            </a:extLst>
          </p:cNvPr>
          <p:cNvCxnSpPr>
            <a:cxnSpLocks/>
            <a:stCxn id="9" idx="7"/>
          </p:cNvCxnSpPr>
          <p:nvPr/>
        </p:nvCxnSpPr>
        <p:spPr>
          <a:xfrm flipH="1" flipV="1">
            <a:off x="6629400" y="3276600"/>
            <a:ext cx="242944" cy="46465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D97248-6200-4DC8-B86D-BA8C40FA88B1}"/>
              </a:ext>
            </a:extLst>
          </p:cNvPr>
          <p:cNvSpPr txBox="1"/>
          <p:nvPr/>
        </p:nvSpPr>
        <p:spPr>
          <a:xfrm>
            <a:off x="4800600" y="5472611"/>
            <a:ext cx="297482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scale(</a:t>
            </a:r>
            <a:r>
              <a:rPr lang="en-US" sz="2000" dirty="0" err="1">
                <a:solidFill>
                  <a:schemeClr val="bg1"/>
                </a:solidFill>
              </a:rPr>
              <a:t>x,center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T,scale</a:t>
            </a:r>
            <a:r>
              <a:rPr lang="en-US" sz="2000" dirty="0">
                <a:solidFill>
                  <a:schemeClr val="bg1"/>
                </a:solidFill>
              </a:rPr>
              <a:t>=T)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03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618F2FA-5A86-4585-8ADF-80AEAFAEA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32" y="2438400"/>
            <a:ext cx="5437967" cy="382589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Units: Standard Deviations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Alice: Above Average Family Size and Fare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148DC-C3E2-4086-8CE5-4A2056C6C748}"/>
              </a:ext>
            </a:extLst>
          </p:cNvPr>
          <p:cNvSpPr/>
          <p:nvPr/>
        </p:nvSpPr>
        <p:spPr>
          <a:xfrm>
            <a:off x="4229100" y="5117973"/>
            <a:ext cx="685800" cy="6096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5286E3-80E1-4164-8E11-929E5BD8CB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572000" y="3200400"/>
            <a:ext cx="609600" cy="1917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B449EE-43C8-4D72-943A-1184C643DE4B}"/>
              </a:ext>
            </a:extLst>
          </p:cNvPr>
          <p:cNvSpPr txBox="1"/>
          <p:nvPr/>
        </p:nvSpPr>
        <p:spPr>
          <a:xfrm>
            <a:off x="5181600" y="2775072"/>
            <a:ext cx="34890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Highly Skewed: Majority of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59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Recall: Alice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Family Size of 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$100 Ticket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&amp; After 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5E03-FC99-42FE-8919-DA5E158F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5001237"/>
            <a:ext cx="3963914" cy="18061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6782E-BA20-4EB2-9938-D39F487C4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09079"/>
            <a:ext cx="3964923" cy="1994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F80CF537-441D-42A4-89AD-21676B257926}"/>
              </a:ext>
            </a:extLst>
          </p:cNvPr>
          <p:cNvSpPr/>
          <p:nvPr/>
        </p:nvSpPr>
        <p:spPr>
          <a:xfrm rot="5400000">
            <a:off x="7738980" y="3923075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02ACEEF9-EF59-4172-A072-2F56857996FC}"/>
              </a:ext>
            </a:extLst>
          </p:cNvPr>
          <p:cNvSpPr/>
          <p:nvPr/>
        </p:nvSpPr>
        <p:spPr>
          <a:xfrm flipV="1">
            <a:off x="4132856" y="5001237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B39A1-92CC-411E-BC28-52ABBEBC472E}"/>
              </a:ext>
            </a:extLst>
          </p:cNvPr>
          <p:cNvSpPr/>
          <p:nvPr/>
        </p:nvSpPr>
        <p:spPr>
          <a:xfrm>
            <a:off x="4419600" y="3200400"/>
            <a:ext cx="304800" cy="1676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9215A-BAFD-4704-BBB5-A03B6B654136}"/>
              </a:ext>
            </a:extLst>
          </p:cNvPr>
          <p:cNvSpPr/>
          <p:nvPr/>
        </p:nvSpPr>
        <p:spPr>
          <a:xfrm>
            <a:off x="5943600" y="5334000"/>
            <a:ext cx="304800" cy="14085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Both Before and After Standardization We Would Predict Alice to Survive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Updated Figure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515CB-655D-4B4B-9E1F-AA0197E26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28" y="2948626"/>
            <a:ext cx="5411714" cy="38422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066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 Classification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K-Nearest Neighbors (k-NN)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Machine Learning Technique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Intuitive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Predicting Classes of an Output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Open Supplement File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95410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You're here, there's nothing I fear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I know that my heart will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4004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 is Large (k=500)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F5C68-D5A5-4B59-8C4F-146FAB996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24000"/>
            <a:ext cx="5486473" cy="3924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9976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1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Votes From Neighbors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Based on k-NN When k=500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258 Neighbors Died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251 Neighbors Survived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Alice is Food for Fish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CB5B7-00A8-47AF-95E1-50C7A53C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93" y="1524000"/>
            <a:ext cx="4988423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128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Leave-on-Out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Package for k-NN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Install the R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Peforming</a:t>
            </a:r>
            <a:r>
              <a:rPr lang="en-US" dirty="0">
                <a:solidFill>
                  <a:srgbClr val="404040"/>
                </a:solidFill>
              </a:rPr>
              <a:t> k-NN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LOOCV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Other Important Arguments, See Documentation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EFA80-BE24-4236-9C27-1ABEC01EFBB8}"/>
              </a:ext>
            </a:extLst>
          </p:cNvPr>
          <p:cNvSpPr txBox="1"/>
          <p:nvPr/>
        </p:nvSpPr>
        <p:spPr>
          <a:xfrm>
            <a:off x="4724400" y="1465890"/>
            <a:ext cx="167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library(class)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4B8C8-953C-4864-98E2-F0CC6685D3F1}"/>
              </a:ext>
            </a:extLst>
          </p:cNvPr>
          <p:cNvSpPr txBox="1"/>
          <p:nvPr/>
        </p:nvSpPr>
        <p:spPr>
          <a:xfrm>
            <a:off x="5161919" y="3676823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knn</a:t>
            </a:r>
            <a:r>
              <a:rPr lang="en-US" sz="2000" dirty="0">
                <a:solidFill>
                  <a:schemeClr val="bg1"/>
                </a:solidFill>
              </a:rPr>
              <a:t>(train, test, cl, k = 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05B36-CFB4-4B1F-AAD7-08D1D0EC9E24}"/>
              </a:ext>
            </a:extLst>
          </p:cNvPr>
          <p:cNvSpPr txBox="1"/>
          <p:nvPr/>
        </p:nvSpPr>
        <p:spPr>
          <a:xfrm>
            <a:off x="5161919" y="4759100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knn.cv(</a:t>
            </a:r>
            <a:r>
              <a:rPr lang="fr-FR" sz="2000" dirty="0">
                <a:solidFill>
                  <a:schemeClr val="bg1"/>
                </a:solidFill>
              </a:rPr>
              <a:t>train, cl, k = 1)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24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k=1,2,3,…,250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CV, to Generate Out-of-Sample Predictions for Each 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Calculate Overall Accuracy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19AAC-F871-43A1-967E-2F6288AF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051532"/>
            <a:ext cx="5122302" cy="36763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8341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Identify Best Choice for k (k=18)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k to Generate Predictions on Future Data With Unknown Survival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Illustrating Predictions on Test Set for Competition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20B4A-F99B-4EC2-A060-FB0C6A4082FA}"/>
              </a:ext>
            </a:extLst>
          </p:cNvPr>
          <p:cNvSpPr txBox="1"/>
          <p:nvPr/>
        </p:nvSpPr>
        <p:spPr>
          <a:xfrm>
            <a:off x="6553200" y="2240782"/>
            <a:ext cx="160676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titanic_test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6E2B9-2897-444D-BE85-D84CBB6F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686" y="3643795"/>
            <a:ext cx="4503337" cy="3131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5193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We'll stay forever this way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 are safe in my heart and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7763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Memoriam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1034" name="Picture 10" descr="Image result for gravestone clipart">
            <a:hlinkClick r:id="rId4"/>
            <a:extLst>
              <a:ext uri="{FF2B5EF4-FFF2-40B4-BE49-F238E27FC236}">
                <a16:creationId xmlns:a16="http://schemas.microsoft.com/office/drawing/2014/main" id="{64A00C73-E2DA-4155-865E-E62220FD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83" y="336873"/>
            <a:ext cx="5126081" cy="630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6"/>
            <a:extLst>
              <a:ext uri="{FF2B5EF4-FFF2-40B4-BE49-F238E27FC236}">
                <a16:creationId xmlns:a16="http://schemas.microsoft.com/office/drawing/2014/main" id="{14C52BEA-03C5-4D57-8E44-83C7DEFEF0E7}"/>
              </a:ext>
            </a:extLst>
          </p:cNvPr>
          <p:cNvSpPr txBox="1"/>
          <p:nvPr/>
        </p:nvSpPr>
        <p:spPr>
          <a:xfrm>
            <a:off x="4549438" y="38100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Jack Dawson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Unknown – 1912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67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Scenario: Will a College Football Player Be Drafted Into the NFL?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Possible Classes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Known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From All Previous Players Who Entered Draft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Whether or Not They Were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Their University and Position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Playing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Body Measurements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Draft Eligible Player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Who? Mike Jones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USC and QB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Passer Rating = 95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6’4’’, 205 lbs.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Predict Whether or Not Mike Jones Will Be Drafted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 Your Prediction for Mike Jones on the</a:t>
            </a:r>
            <a:r>
              <a:rPr lang="en-US" i="1" dirty="0">
                <a:solidFill>
                  <a:srgbClr val="404040"/>
                </a:solidFill>
              </a:rPr>
              <a:t> k=5</a:t>
            </a:r>
            <a:r>
              <a:rPr lang="en-US" dirty="0">
                <a:solidFill>
                  <a:srgbClr val="404040"/>
                </a:solidFill>
              </a:rPr>
              <a:t> Most Similar Players From Historical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7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Database of Info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 5 Most Similar Players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QB’s From USC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Passer Ratings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Body Types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 the 5, Observe Classes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Drafted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Above Info Acts as Votes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Historical Information Leads Us to Conclude Mike Jones is More Likely to Be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Mike Jones Will Be Drafted into the NFL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08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k-NN Algorithm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Choose a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Select the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Most Similar Observations in a Database Which are the “Closest” According to the Input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Find the Most Common Classification Among These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Classify the New Observation Based on What is Category is Known to Occur Most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90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can touch us one 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last for a lifetime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never let go till we're gone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5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Titanic Survival Data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Response Variable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𝑆𝑢𝑟𝑣𝑖𝑣𝑒𝑑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𝐷𝑖𝑑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Explanatory Variables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Siblings/Spouses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Parents/Children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Fare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Use k-NN to Predict a Passenger to Survive or to Die a Miserable, Cold Death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blipFill>
                <a:blip r:embed="rId4"/>
                <a:stretch>
                  <a:fillRect l="-1486" t="-747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419600" y="1143000"/>
            <a:ext cx="1905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library(titanic)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a New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This Variable Represent?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B0814-F5B2-4048-960A-C29033C6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971800"/>
            <a:ext cx="5029200" cy="35517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2812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23827</TotalTime>
  <Words>896</Words>
  <Application>Microsoft Office PowerPoint</Application>
  <PresentationFormat>On-screen Show (4:3)</PresentationFormat>
  <Paragraphs>241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Baskerville Old Face</vt:lpstr>
      <vt:lpstr>Calibri</vt:lpstr>
      <vt:lpstr>Cambria Math</vt:lpstr>
      <vt:lpstr>Office Theme</vt:lpstr>
      <vt:lpstr>1_Office Theme</vt:lpstr>
      <vt:lpstr>Modeling VII</vt:lpstr>
      <vt:lpstr>Introduction</vt:lpstr>
      <vt:lpstr>Idea Behind k-NN</vt:lpstr>
      <vt:lpstr>Idea Behind k-NN</vt:lpstr>
      <vt:lpstr>Idea Behind k-NN</vt:lpstr>
      <vt:lpstr>k-NN Algorithm</vt:lpstr>
      <vt:lpstr>Pause For Lyrics</vt:lpstr>
      <vt:lpstr>Part 1: Feature Engineering and Visualization</vt:lpstr>
      <vt:lpstr>Part 1: Feature Engineering and Visualization</vt:lpstr>
      <vt:lpstr>Pause For Lyrics</vt:lpstr>
      <vt:lpstr>Part 2: Obtaining Predictions Using k-NN</vt:lpstr>
      <vt:lpstr>Part 2: Obtaining Predictions Using k-NN</vt:lpstr>
      <vt:lpstr>Part 2: Obtaining Predictions Using k-NN</vt:lpstr>
      <vt:lpstr>Part 2: Obtaining Predictions Using k-NN</vt:lpstr>
      <vt:lpstr>Pause For Lyrics</vt:lpstr>
      <vt:lpstr>Part 3: Transform and Revisit k-NN</vt:lpstr>
      <vt:lpstr>Part 3: Transform and Revisit k-NN</vt:lpstr>
      <vt:lpstr>Part 3: Transform and Revisit k-NN</vt:lpstr>
      <vt:lpstr>Part 3: Transform and Revisit k-NN</vt:lpstr>
      <vt:lpstr>Pause For Lyrics</vt:lpstr>
      <vt:lpstr>Part 4: Tuning k  for k-NN</vt:lpstr>
      <vt:lpstr>Part 4: Tuning k  for k-NN</vt:lpstr>
      <vt:lpstr>Part 4: Tuning k  for k-NN</vt:lpstr>
      <vt:lpstr>Part 4: Tuning k  for k-NN</vt:lpstr>
      <vt:lpstr>Part 4: Tuning k  for k-NN</vt:lpstr>
      <vt:lpstr>Pause For Lyrics</vt:lpstr>
      <vt:lpstr>In Memoriam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771</cp:revision>
  <dcterms:created xsi:type="dcterms:W3CDTF">2018-08-19T01:44:24Z</dcterms:created>
  <dcterms:modified xsi:type="dcterms:W3CDTF">2020-11-02T16:09:12Z</dcterms:modified>
</cp:coreProperties>
</file>