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3" r:id="rId5"/>
    <p:sldId id="417" r:id="rId6"/>
    <p:sldId id="418" r:id="rId7"/>
    <p:sldId id="419" r:id="rId8"/>
    <p:sldId id="431" r:id="rId9"/>
    <p:sldId id="424" r:id="rId10"/>
    <p:sldId id="432" r:id="rId11"/>
    <p:sldId id="425" r:id="rId12"/>
    <p:sldId id="426" r:id="rId13"/>
    <p:sldId id="427" r:id="rId14"/>
    <p:sldId id="428" r:id="rId15"/>
    <p:sldId id="429" r:id="rId16"/>
    <p:sldId id="430" r:id="rId17"/>
    <p:sldId id="433" r:id="rId18"/>
    <p:sldId id="434" r:id="rId19"/>
    <p:sldId id="435" r:id="rId20"/>
    <p:sldId id="436" r:id="rId21"/>
    <p:sldId id="437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63" autoAdjust="0"/>
    <p:restoredTop sz="91971" autoAdjust="0"/>
  </p:normalViewPr>
  <p:slideViewPr>
    <p:cSldViewPr snapToObjects="1" showGuides="1">
      <p:cViewPr varScale="1">
        <p:scale>
          <a:sx n="89" d="100"/>
          <a:sy n="89" d="100"/>
        </p:scale>
        <p:origin x="14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4/18/2023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IX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Built-In Data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n=234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Modeling Hwy MPG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Subset Data to Include Only Wanted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There are p=7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Difficulty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all Combinations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Considering All 2-Way Interaction Terms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E0E80-8E33-4146-939C-E31C11883F27}"/>
              </a:ext>
            </a:extLst>
          </p:cNvPr>
          <p:cNvSpPr txBox="1"/>
          <p:nvPr/>
        </p:nvSpPr>
        <p:spPr>
          <a:xfrm>
            <a:off x="5981700" y="658855"/>
            <a:ext cx="838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mpg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298C-7E7E-4C17-B09A-286857B7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4" y="2590800"/>
            <a:ext cx="5476875" cy="14302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89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Model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 to 2-Way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Now, p=115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 Selection is Difficult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Dividing Data into Train &amp; Test is Not Advised (n=234)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E9ED07-7413-4AE2-A2C7-FC869DBEC19F}"/>
              </a:ext>
            </a:extLst>
          </p:cNvPr>
          <p:cNvSpPr txBox="1"/>
          <p:nvPr/>
        </p:nvSpPr>
        <p:spPr>
          <a:xfrm>
            <a:off x="4267503" y="6335115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C632A-9414-45C1-AAB9-E827A2AA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51" y="4360332"/>
            <a:ext cx="4038297" cy="1867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544A3-FED4-4B8F-B98C-78F284513334}"/>
              </a:ext>
            </a:extLst>
          </p:cNvPr>
          <p:cNvSpPr/>
          <p:nvPr/>
        </p:nvSpPr>
        <p:spPr>
          <a:xfrm>
            <a:off x="7071430" y="5922423"/>
            <a:ext cx="1234370" cy="27093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8B2CB-21AF-484E-B3F2-713BCB94D3B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543800" y="6193357"/>
            <a:ext cx="144815" cy="2709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516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</a:t>
            </a:r>
            <a:r>
              <a:rPr lang="en-US" dirty="0" err="1">
                <a:solidFill>
                  <a:srgbClr val="404040"/>
                </a:solidFill>
              </a:rPr>
              <a:t>cv.glmnet</a:t>
            </a:r>
            <a:r>
              <a:rPr lang="en-US" dirty="0">
                <a:solidFill>
                  <a:srgbClr val="404040"/>
                </a:solidFill>
              </a:rPr>
              <a:t> Object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 = Contains Vector of Lambda Auto-Generated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cvm</a:t>
            </a:r>
            <a:r>
              <a:rPr lang="en-US" dirty="0">
                <a:solidFill>
                  <a:srgbClr val="404040"/>
                </a:solidFill>
              </a:rPr>
              <a:t> = Cross Validated Estimate of Error for Each Lambda in $lambda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r>
              <a:rPr lang="en-US" dirty="0">
                <a:solidFill>
                  <a:srgbClr val="404040"/>
                </a:solidFill>
              </a:rPr>
              <a:t> = The Lambda that Leads to Smallest CV Measure of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$lambda.1se = The Largest Value of Lambda Such That Error is Within 1 SD of the Error Using 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9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Best Alpha and 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Non-Zero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Predictions and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Table of Non-Zero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p=115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p=28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794F2B-BA91-4BCB-8D4F-466EE2BC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73" y="3122428"/>
            <a:ext cx="1945027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6209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 and Actual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4A8A0-9894-4301-AD69-EA6AA79B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198" y="1524000"/>
            <a:ext cx="5474602" cy="3286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7642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Residuals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AE29-4D4D-41D2-923B-D045F5383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48" y="1478008"/>
            <a:ext cx="5484451" cy="33207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3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Labor Market Participation of Married Women in Switzerland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1981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872 Married Women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Participation (Binary)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Non-Labor Income     (log transformed)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Age (Scaled by 10)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Education (Years)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Young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Older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Foreigner (Binary)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3D4D0-F5A3-4368-B586-4D1795873C88}"/>
              </a:ext>
            </a:extLst>
          </p:cNvPr>
          <p:cNvSpPr txBox="1"/>
          <p:nvPr/>
        </p:nvSpPr>
        <p:spPr>
          <a:xfrm>
            <a:off x="5791200" y="658855"/>
            <a:ext cx="1752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Participation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4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Would Like to Build a Model to Predict Labor Involvement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Method: 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70CBD9-02A3-4746-93A0-C1F19B8F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604665"/>
            <a:ext cx="547598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98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Using Binomial Family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Purpose of the Following?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309147-B278-4892-919D-70D0D8F05A4F}"/>
              </a:ext>
            </a:extLst>
          </p:cNvPr>
          <p:cNvSpPr txBox="1"/>
          <p:nvPr/>
        </p:nvSpPr>
        <p:spPr>
          <a:xfrm>
            <a:off x="4343400" y="4101884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28EF5-DDE8-4BDB-B56D-F62D85B765FB}"/>
              </a:ext>
            </a:extLst>
          </p:cNvPr>
          <p:cNvCxnSpPr>
            <a:cxnSpLocks/>
          </p:cNvCxnSpPr>
          <p:nvPr/>
        </p:nvCxnSpPr>
        <p:spPr>
          <a:xfrm flipH="1">
            <a:off x="6866677" y="2557488"/>
            <a:ext cx="753323" cy="13109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60A16A-6AF9-4C7E-8396-B99EFC351A3D}"/>
              </a:ext>
            </a:extLst>
          </p:cNvPr>
          <p:cNvSpPr txBox="1"/>
          <p:nvPr/>
        </p:nvSpPr>
        <p:spPr>
          <a:xfrm>
            <a:off x="6172201" y="5472611"/>
            <a:ext cx="2514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type.measure</a:t>
            </a:r>
            <a:r>
              <a:rPr lang="en-US" sz="2000" dirty="0">
                <a:solidFill>
                  <a:schemeClr val="bg1"/>
                </a:solidFill>
              </a:rPr>
              <a:t>="class"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5B340-1B8F-C8BA-D157-81A26F870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1432599"/>
            <a:ext cx="4865878" cy="2459793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088713-1400-4AEE-8951-B00E86A1C52E}"/>
              </a:ext>
            </a:extLst>
          </p:cNvPr>
          <p:cNvSpPr/>
          <p:nvPr/>
        </p:nvSpPr>
        <p:spPr>
          <a:xfrm>
            <a:off x="7135622" y="2451071"/>
            <a:ext cx="1703578" cy="27064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58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5418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Only Considering Best Choices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Coefficients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Useful Variables?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Useless Variables?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Confusion Matrix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Misspecification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0.329=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210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39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+7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+19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Write Code That Counts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Labor Participants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Predicted Participants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5418278"/>
              </a:xfrm>
              <a:prstGeom prst="rect">
                <a:avLst/>
              </a:prstGeom>
              <a:blipFill>
                <a:blip r:embed="rId3"/>
                <a:stretch>
                  <a:fillRect l="-1600" t="-788" b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6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Continue Model Selection Using Shrinkage Estimation Methods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Supplement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Extended from Last Tutorial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are Beginning in Part 2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Remember What We Learned? Let Me Remind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Results from Paper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Compares In-Sample Prediction of Four Competing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# of Participants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Predicted # of Participants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5375F-3FBC-41AC-AE9C-F38F99CAD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603657"/>
            <a:ext cx="4772025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152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Tuning Parameters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Cross-Validation to Choose Tuning 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Constraints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b="0" i="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Best Approach: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Divide Data Into Train &amp; Test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Loop Over a Vector of Alpha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Best Lambda for Each Alpha Considered Using CV in Train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Each Alpha and Best Lambda, Predict on Test and Select Alpha and Lambda that Minimize MSE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r="-297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Illustration of 10 Fold CV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Finding Best Combination of Alpha and Lambda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/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Best: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blipFill>
                <a:blip r:embed="rId4"/>
                <a:stretch>
                  <a:fillRect l="-1762" t="-5797" b="-231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5ABE32FB-C51A-4B65-9E72-194C0FD711F7}"/>
              </a:ext>
            </a:extLst>
          </p:cNvPr>
          <p:cNvSpPr/>
          <p:nvPr/>
        </p:nvSpPr>
        <p:spPr>
          <a:xfrm>
            <a:off x="5867400" y="5790715"/>
            <a:ext cx="457200" cy="3810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0A60-C869-42E0-AF76-DD84B26A4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13127"/>
            <a:ext cx="3048000" cy="3509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3C57C8-1C51-4257-8C68-73F202C1523B}"/>
              </a:ext>
            </a:extLst>
          </p:cNvPr>
          <p:cNvSpPr/>
          <p:nvPr/>
        </p:nvSpPr>
        <p:spPr>
          <a:xfrm>
            <a:off x="4572000" y="5411387"/>
            <a:ext cx="3048000" cy="31119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25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 Top 4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How Different Are These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Alpha &amp; Lambda,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 Final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Across 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to True 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5714D-7192-4F04-A37C-4C95D407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91" y="1486656"/>
            <a:ext cx="4727309" cy="2057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1904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Top Four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Points Show Estimates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Dashed Line Shows Truth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ADD81-841B-4222-803E-2DFE6F110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667" y="2398809"/>
            <a:ext cx="5476253" cy="3923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41324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26289</TotalTime>
  <Words>797</Words>
  <Application>Microsoft Office PowerPoint</Application>
  <PresentationFormat>On-screen Show (4:3)</PresentationFormat>
  <Paragraphs>201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1_Office Theme</vt:lpstr>
      <vt:lpstr>Modeling IX</vt:lpstr>
      <vt:lpstr>Introduction</vt:lpstr>
      <vt:lpstr>Irrelevant Nonsense</vt:lpstr>
      <vt:lpstr>Recall Info</vt:lpstr>
      <vt:lpstr>Recall Info</vt:lpstr>
      <vt:lpstr>Next Steps</vt:lpstr>
      <vt:lpstr>Part 2: Shrinkage Estimation and More Meditation</vt:lpstr>
      <vt:lpstr>Part 2: Shrinkage Estimation and More Meditation</vt:lpstr>
      <vt:lpstr>Part 2: Shrinkage Estimation and More Meditation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839</cp:revision>
  <dcterms:created xsi:type="dcterms:W3CDTF">2018-08-19T01:44:24Z</dcterms:created>
  <dcterms:modified xsi:type="dcterms:W3CDTF">2023-04-18T20:04:31Z</dcterms:modified>
</cp:coreProperties>
</file>