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  <p:sldMasterId id="2147483676" r:id="rId2"/>
  </p:sldMasterIdLst>
  <p:notesMasterIdLst>
    <p:notesMasterId r:id="rId21"/>
  </p:notesMasterIdLst>
  <p:handoutMasterIdLst>
    <p:handoutMasterId r:id="rId22"/>
  </p:handoutMasterIdLst>
  <p:sldIdLst>
    <p:sldId id="320" r:id="rId3"/>
    <p:sldId id="346" r:id="rId4"/>
    <p:sldId id="348" r:id="rId5"/>
    <p:sldId id="347" r:id="rId6"/>
    <p:sldId id="345" r:id="rId7"/>
    <p:sldId id="349" r:id="rId8"/>
    <p:sldId id="344" r:id="rId9"/>
    <p:sldId id="351" r:id="rId10"/>
    <p:sldId id="352" r:id="rId11"/>
    <p:sldId id="340" r:id="rId12"/>
    <p:sldId id="353" r:id="rId13"/>
    <p:sldId id="341" r:id="rId14"/>
    <p:sldId id="354" r:id="rId15"/>
    <p:sldId id="355" r:id="rId16"/>
    <p:sldId id="356" r:id="rId17"/>
    <p:sldId id="357" r:id="rId18"/>
    <p:sldId id="358" r:id="rId19"/>
    <p:sldId id="329" r:id="rId20"/>
  </p:sldIdLst>
  <p:sldSz cx="9144000" cy="6858000" type="screen4x3"/>
  <p:notesSz cx="6858000" cy="9144000"/>
  <p:custDataLst>
    <p:tags r:id="rId23"/>
  </p:custDataLst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notes"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04040"/>
    <a:srgbClr val="D5D5D5"/>
    <a:srgbClr val="0D16FF"/>
    <a:srgbClr val="3AD24F"/>
    <a:srgbClr val="13C33A"/>
    <a:srgbClr val="19FF4C"/>
    <a:srgbClr val="38FF2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745" autoAdjust="0"/>
    <p:restoredTop sz="86050" autoAdjust="0"/>
  </p:normalViewPr>
  <p:slideViewPr>
    <p:cSldViewPr snapToObjects="1" showGuides="1">
      <p:cViewPr varScale="1">
        <p:scale>
          <a:sx n="97" d="100"/>
          <a:sy n="97" d="100"/>
        </p:scale>
        <p:origin x="1452" y="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 showGuides="1">
      <p:cViewPr varScale="1">
        <p:scale>
          <a:sx n="92" d="100"/>
          <a:sy n="92" d="100"/>
        </p:scale>
        <p:origin x="-2816" y="-12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commentAuthors" Target="commentAuthor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gs" Target="tags/tag1.xml"/><Relationship Id="rId28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4DC0810E-0BCD-E64E-A6C5-A30C40CB909A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dirty="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itchFamily="-109" charset="0"/>
                <a:ea typeface="ＭＳ Ｐゴシック" pitchFamily="-109" charset="-128"/>
                <a:cs typeface="ＭＳ Ｐゴシック" pitchFamily="-109" charset="-128"/>
              </a:defRPr>
            </a:lvl1pPr>
          </a:lstStyle>
          <a:p>
            <a:pPr>
              <a:defRPr/>
            </a:pPr>
            <a:fld id="{6C513ED8-42D2-F348-B32E-1E08EBA3202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12474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7809FE7-6137-DD41-9F63-40D3C06ED648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dirty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AE6B6CE-84D6-AA47-BFFB-BF474964AB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5481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ＭＳ Ｐゴシック" pitchFamily="-109" charset="-128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9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13CC5-C68A-D74B-A47D-B9037181BEC9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828F3E4-3DB0-5047-AB48-1D5F1631E4A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180481-5049-3348-8BDE-6ED73D1FFD05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6C3CAE-C8EC-A34C-8BA7-45B57A12C45C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0CAD31-5B17-5C45-A5AD-4FD14EF5A831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7433E-4536-374D-BC3B-87E876FD31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4A3718B-777D-3D49-8591-E15752B30C9B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84CA1D4-DED4-C24E-9239-0981CC259A3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61F0E25-14E9-3041-AABD-4AD753BE981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38FFF4-9554-9D4C-8544-C56B1E15F8B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BD78A4-1BF3-644A-BCC9-870456753CB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F8573-3A94-C640-82E3-0A68A10CBA5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A90D8-37E1-7D4F-A913-5D684E3B2203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C1F8E-7437-2D45-AB94-BC4774DE8AF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288A71A-9C18-204E-89B3-A2A7BEF2709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2A8E0A-5268-7945-96F0-10C72FB475C9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E34264-80C5-2347-94EB-D08868091D86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5C124C-9E6E-A840-A398-0EBF678BE6E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35D21C-76EC-3143-A0E3-D217595E64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6462B1-5E98-5B41-AF3E-183D007741A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094C69-3431-3744-B9F0-0C18A34C4930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9BAECD-5DE2-814C-96EC-6CBF8A704F1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73E592-D73B-7343-8A1E-FE6AD8BEBEE8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AB429-E672-2348-96E1-F99DED5A2DD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833788-D06F-A240-B2CE-598172C68CF4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5AE33F-BFCA-0D4F-9457-B619F7E8E59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A0E7D3-3157-F44B-B819-FC74C0E64B29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D0ECE4-9006-1A48-9695-EE9577348BA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0ADC43-0A38-3B40-BED0-7931431BE312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8800A6-94C8-E842-9F03-F7B8ED0EE5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C6F3244-B020-D740-BDC0-1920EF2D9A8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58C52B-75DB-C845-98D6-1D91F0432241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890C78-774D-A448-9CD6-E87CE01FB94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265769-1047-F043-A732-F76CF8702E52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F945253-104A-8C42-841C-FEBF47550EC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61D10B-9681-184A-B930-F7E726872DAB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02C4B7-EC72-474E-B2D2-30F256FED918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61159-0D6B-5A45-8904-F5BB575CC3A6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0DE3E5-C929-4D45-84A9-22CC1D7D96E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ED8E9-45AB-6C47-BE07-8DD95E4C162D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16BF1F-8134-114A-AE10-A0DFD47C609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0E0C417-6796-A846-AC3F-1F2D307BA97F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F53C2-729B-8A45-A995-71DD2B62992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904199-E0BB-4842-9AE2-F11D6338C987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612F95-C4ED-2040-B605-125F58CAFD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1843ABE-1594-B94D-B6C2-914F442E898B}" type="datetime1">
              <a:rPr lang="en-US" smtClean="0"/>
              <a:pPr>
                <a:defRPr/>
              </a:pPr>
              <a:t>9/14/2023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charset="0"/>
              </a:defRPr>
            </a:lvl1pPr>
          </a:lstStyle>
          <a:p>
            <a:r>
              <a:rPr lang="en-US" dirty="0"/>
              <a:t>Section 5.1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3A16E443-7C6A-2743-BE4A-D83FE49486E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</p:sldLayoutIdLst>
  <p:hf sldNum="0"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845681E2-C982-6049-A6B0-EBCB7C8A415D}" type="datetime1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9/14/2023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  <a:latin typeface="Calibri" pitchFamily="-108" charset="0"/>
              </a:defRPr>
            </a:lvl1pPr>
          </a:lstStyle>
          <a:p>
            <a:r>
              <a:rPr lang="en-US" dirty="0">
                <a:ea typeface="ＭＳ Ｐゴシック" pitchFamily="-108" charset="-128"/>
              </a:rPr>
              <a:t>3.2 Sampling design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1C6F3244-B020-D740-BDC0-1920EF2D9A8B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  <p:sldLayoutId id="2147483678" r:id="rId2"/>
    <p:sldLayoutId id="2147483679" r:id="rId3"/>
    <p:sldLayoutId id="2147483680" r:id="rId4"/>
    <p:sldLayoutId id="2147483681" r:id="rId5"/>
    <p:sldLayoutId id="2147483682" r:id="rId6"/>
    <p:sldLayoutId id="2147483683" r:id="rId7"/>
    <p:sldLayoutId id="2147483684" r:id="rId8"/>
    <p:sldLayoutId id="2147483685" r:id="rId9"/>
    <p:sldLayoutId id="2147483686" r:id="rId10"/>
    <p:sldLayoutId id="2147483687" r:id="rId11"/>
    <p:sldLayoutId id="2147483688" r:id="rId12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ＭＳ Ｐゴシック" pitchFamily="-109" charset="-128"/>
          <a:cs typeface="ＭＳ Ｐゴシック" pitchFamily="-109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09" charset="0"/>
          <a:ea typeface="ＭＳ Ｐゴシック" pitchFamily="-109" charset="-128"/>
          <a:cs typeface="ＭＳ Ｐゴシック" pitchFamily="-109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3200" kern="1200">
          <a:solidFill>
            <a:schemeClr val="tx1"/>
          </a:solidFill>
          <a:latin typeface="+mn-lt"/>
          <a:ea typeface="ＭＳ Ｐゴシック" pitchFamily="-109" charset="-128"/>
          <a:cs typeface="ＭＳ Ｐゴシック" pitchFamily="-109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8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•"/>
        <a:defRPr sz="24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–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-108" charset="0"/>
        <a:buChar char="»"/>
        <a:defRPr sz="2000" kern="1200">
          <a:solidFill>
            <a:schemeClr val="tx1"/>
          </a:solidFill>
          <a:latin typeface="+mn-lt"/>
          <a:ea typeface="ＭＳ Ｐゴシック" pitchFamily="-109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17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36894" y="3200400"/>
            <a:ext cx="5334000" cy="1625073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6000" i="1" dirty="0">
                <a:ea typeface="+mj-ea"/>
                <a:cs typeface="+mj-cs"/>
              </a:rPr>
              <a:t>Final Project I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1DB7C82F-AB7E-4F0C-B829-FA1B9C4151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4629586" cy="6858000"/>
          </a:xfrm>
          <a:custGeom>
            <a:avLst/>
            <a:gdLst>
              <a:gd name="connsiteX0" fmla="*/ 6172782 w 6172782"/>
              <a:gd name="connsiteY0" fmla="*/ 0 h 6858000"/>
              <a:gd name="connsiteX1" fmla="*/ 69075 w 6172782"/>
              <a:gd name="connsiteY1" fmla="*/ 0 h 6858000"/>
              <a:gd name="connsiteX2" fmla="*/ 35131 w 6172782"/>
              <a:gd name="connsiteY2" fmla="*/ 267128 h 6858000"/>
              <a:gd name="connsiteX3" fmla="*/ 0 w 6172782"/>
              <a:gd name="connsiteY3" fmla="*/ 962845 h 6858000"/>
              <a:gd name="connsiteX4" fmla="*/ 3276103 w 6172782"/>
              <a:gd name="connsiteY4" fmla="*/ 6782205 h 6858000"/>
              <a:gd name="connsiteX5" fmla="*/ 3407923 w 6172782"/>
              <a:gd name="connsiteY5" fmla="*/ 6858000 h 6858000"/>
              <a:gd name="connsiteX6" fmla="*/ 6172782 w 6172782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A72BE4-3B90-4DF9-9AF7-43E0A7B66E2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6360" r="17759"/>
          <a:stretch/>
        </p:blipFill>
        <p:spPr>
          <a:xfrm>
            <a:off x="20" y="10"/>
            <a:ext cx="4518095" cy="685799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custDataLst>
      <p:tags r:id="rId1"/>
    </p:custData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678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Select Data From Online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Must Contain At Least 5 Variables (Non-Identifier)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May Be Divided Into Multiple Data Sets (Requires Joins)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 Least 2 Variables Must Be Categorical or You Must Have a Clear Idea on How You Will Treat Numerical Variables as Categorical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2 Initial Questions From Each Member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Innovative Thought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Non-Trivial (Not Obvious)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4 = 8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5 = 10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Delegate Your Roles (CIOD)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9741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1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Project Proposal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06B7DDB2-2AA3-445A-BD53-AFD43615C987}"/>
              </a:ext>
            </a:extLst>
          </p:cNvPr>
          <p:cNvSpPr txBox="1"/>
          <p:nvPr/>
        </p:nvSpPr>
        <p:spPr>
          <a:xfrm>
            <a:off x="3962400" y="643467"/>
            <a:ext cx="5029200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Communication of Proposal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in Office Hours Within 4 Days After Due Date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Have Computer With Data Ready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Information on: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Source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Variables Contained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Types of Variables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Your Group Will Investigate and Variables of Interest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What Roles Your Other Members Are Taking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451046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533400"/>
            <a:ext cx="502920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Initial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Divide All Initial Questions Evenly Among the Group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 Table or Figure for Each Proposed Question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Should Answer the Questions They Proposed with 1 Table or Figure Per Question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Follow 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Propose 4 Additional Questions You Want to Explore for Statistical Significance Based on What You Found in Pursuit of Answering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Attempt Some Basic Modeling to Answer These Questions or Perform Statistical Tests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12983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962400" y="643467"/>
            <a:ext cx="5029200" cy="4955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Investigate Follow-Up Questions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Display 1 Table or Figures Illustrating Your Attempt to Answer 2 of the Four Follow-Up Questions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Summarize Investigation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Initial Questions Should Be Divided According to Each Member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Follow-Up Questions Should Be Proposed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Results from Investigating Follow-Up Questions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989533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Part 2</a:t>
            </a:r>
            <a:b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Exploratory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10000" y="643467"/>
            <a:ext cx="541369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Written Summary (CIOD)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1: Describes what you learned from your investigation of the initial questions.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Paragraph 2: Describes what you learned from your investigation of the follow-up questions</a:t>
            </a:r>
          </a:p>
          <a:p>
            <a:pPr lvl="2"/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Template Submitted in HTML via Canvas by Due Date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Schedule a 10-Minute Presentation in Office Hours within 4 Days After Due Date (I)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481817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Project Proposal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Choose Roles Based Off Strengths and Availability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Select a Dataset That is Interesting With Many Variables (&gt;10) and Many Observations (&gt;500)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Pick Very General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Work as a Team to  Come Up With All Initial Questions Then Split Them Up as a Group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02483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Exploratory Data Analysis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After Exploring Initial Questions Meet to Discuss Results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Creatively in a Group Regarding Possible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Investigate the Follow-Up Questions as a Team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the Information That Will Be Written About in the Summary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The More Time You Take on This Part the Easier the Final Presentation and Paper Will Be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188712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dirty="0">
                <a:solidFill>
                  <a:schemeClr val="bg1"/>
                </a:solidFill>
                <a:ea typeface="+mj-ea"/>
                <a:cs typeface="+mj-cs"/>
              </a:rPr>
              <a:t>Helpful Advice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BF1A4AB-D5D3-46D9-9B5D-F6EB9EE88791}"/>
              </a:ext>
            </a:extLst>
          </p:cNvPr>
          <p:cNvSpPr txBox="1"/>
          <p:nvPr/>
        </p:nvSpPr>
        <p:spPr>
          <a:xfrm>
            <a:off x="3882710" y="643467"/>
            <a:ext cx="52578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General Advice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Do Your Job and Hold Each Other Accountable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When One Person Messes Up the Whole Team Loses Points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Be Prepared to Evaluate Each Other at the End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You Will Score Every Member of Your Group on a 0-5 Scale from Least Helpful to Most Helpful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Clear Descriptions and Rubrics Are Available on Website so Read Them To Ensure You Get All Points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805996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Closing</a:t>
            </a:r>
            <a:endParaRPr lang="en-US" sz="24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FE51533-15BE-453E-90FE-08298901BC34}"/>
              </a:ext>
            </a:extLst>
          </p:cNvPr>
          <p:cNvSpPr txBox="1">
            <a:spLocks/>
          </p:cNvSpPr>
          <p:nvPr/>
        </p:nvSpPr>
        <p:spPr bwMode="auto">
          <a:xfrm>
            <a:off x="3810000" y="643466"/>
            <a:ext cx="4851400" cy="5833533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404040"/>
              </a:solidFill>
              <a:ea typeface="+mn-ea"/>
              <a:cs typeface="+mn-cs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0754C74-871F-42E2-A79F-10B9CCA16CD5}"/>
              </a:ext>
            </a:extLst>
          </p:cNvPr>
          <p:cNvSpPr txBox="1">
            <a:spLocks/>
          </p:cNvSpPr>
          <p:nvPr/>
        </p:nvSpPr>
        <p:spPr bwMode="auto">
          <a:xfrm>
            <a:off x="3973322" y="643466"/>
            <a:ext cx="4851400" cy="5953916"/>
          </a:xfrm>
          <a:prstGeom prst="rect">
            <a:avLst/>
          </a:prstGeom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Autofit/>
          </a:bodyPr>
          <a:lstStyle>
            <a:lvl1pPr marL="342900" indent="-3429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ＭＳ Ｐゴシック" pitchFamily="-109" charset="-128"/>
              </a:defRPr>
            </a:lvl1pPr>
            <a:lvl2pPr marL="742950" indent="-28575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2pPr>
            <a:lvl3pPr marL="11430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3pPr>
            <a:lvl4pPr marL="16002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4pPr>
            <a:lvl5pPr marL="2057400" indent="-228600" algn="l" defTabSz="457200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ＭＳ Ｐゴシック" pitchFamily="-109" charset="-128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14300" indent="0" defTabSz="914400" eaLnBrk="1" hangingPunct="1">
              <a:lnSpc>
                <a:spcPct val="90000"/>
              </a:lnSpc>
              <a:buNone/>
            </a:pPr>
            <a:r>
              <a:rPr lang="en-US" sz="7200" dirty="0">
                <a:solidFill>
                  <a:srgbClr val="404040"/>
                </a:solidFill>
                <a:ea typeface="+mn-ea"/>
                <a:cs typeface="+mn-cs"/>
              </a:rPr>
              <a:t>Disperse and Make Reasonable Decisions</a:t>
            </a: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  <a:p>
            <a:pPr indent="-228600" defTabSz="914400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en-US" sz="7200" dirty="0">
              <a:solidFill>
                <a:srgbClr val="404040"/>
              </a:solidFill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470664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Process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Data to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Questions to Investigation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Investigation to Modeling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Modeling to Communication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Randomly Assigned to Research Groups </a:t>
            </a:r>
            <a:r>
              <a:rPr lang="en-US">
                <a:solidFill>
                  <a:srgbClr val="404040"/>
                </a:solidFill>
              </a:rPr>
              <a:t>of 5 or 6</a:t>
            </a: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Four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Project Proposal (10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Exploratory Data Analysis  (20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Presentation (30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Final Written Paper (40 Pts)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655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Requirements on Deliverables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4 Clearly Defined Roles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Requires Accountability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Demands Work from Everyone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Forces Delegation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Reason: Different People Have Different Skills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Each Part of the Project Will State the Expectations of All Members of the Group According to Their Role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821550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Intro to Project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3BB3773-564D-41C2-AA99-652BDA4D6A7C}"/>
              </a:ext>
            </a:extLst>
          </p:cNvPr>
          <p:cNvSpPr txBox="1"/>
          <p:nvPr/>
        </p:nvSpPr>
        <p:spPr>
          <a:xfrm>
            <a:off x="3962400" y="643467"/>
            <a:ext cx="5029200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Final Project Score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30% of Course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Members of the Group Will Receive the Approximately the Same Grade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Mostly Objective: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Follow All Rules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Meet All Deadlines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Well-Defined Rubrics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Partially Subjective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Interest Level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Written Communication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Grammar and Spelling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10% of Grade is Peer Reviews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Fill out survey found on the course website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Four surveys will be available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If giving everyone a 5, don’t need to complete survey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89182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1816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1: Creator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5 Minute Meeting with Dr. Mario in Office Hours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Explain the Dataset(s) Your Group has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Verbally Communicate the Initial Questions Your Group Plans to Pursue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State the Roles the Other Members Have Chosen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Lead Designer in Slides for Final Presentation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899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E04CEFE-5E03-467B-BCE1-B06B7876906D}"/>
              </a:ext>
            </a:extLst>
          </p:cNvPr>
          <p:cNvSpPr txBox="1"/>
          <p:nvPr/>
        </p:nvSpPr>
        <p:spPr>
          <a:xfrm>
            <a:off x="3962400" y="643467"/>
            <a:ext cx="50292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2: Interpreter(s)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Schedule a 10 Minute Meeting with Dr. Mario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Briefly Discuss Any Interesting Results from the Initial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Your Group’s Findings on The Follow-up Questions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Which Areas Your Group Will Focus on For the Final Presentation and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Responsible for Watching Practice Presentation Before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of 6 will have 2 Interpreters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56544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3: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 a 3-5 Minute Presentation on the Day of Final Exam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Use a Slide Show 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Explain the Data You Used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Show Visuals/ Tables to Illustrate Discoveries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Discuss Details of Methods Used For Questions Your Group Pursued Deeper After the EDA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Summarization of Written Paper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Groups Will Have 2 Orators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527376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Role 4: Deliverer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Proposal, EDA, and Final Paper Will Follow </a:t>
            </a:r>
            <a:r>
              <a:rPr lang="en-US" sz="2000" dirty="0" err="1">
                <a:solidFill>
                  <a:srgbClr val="404040"/>
                </a:solidFill>
              </a:rPr>
              <a:t>RMarkdown</a:t>
            </a:r>
            <a:r>
              <a:rPr lang="en-US" sz="2000" dirty="0">
                <a:solidFill>
                  <a:srgbClr val="404040"/>
                </a:solidFill>
              </a:rPr>
              <a:t>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Organized According To Templates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Free of Grammar and Spelling Errors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Ensure that These Parts are Clearly Explained and Hit All Requirements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All Templates Before 5 PM on Due Dates in HTML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Submit Slides Before Final Presentation on Exam Day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2034552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2">
            <a:extLst>
              <a:ext uri="{FF2B5EF4-FFF2-40B4-BE49-F238E27FC236}">
                <a16:creationId xmlns:a16="http://schemas.microsoft.com/office/drawing/2014/main" id="{867D4867-5BA7-4462-B2F6-A23F4A622A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490722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43467"/>
            <a:ext cx="2522980" cy="1597315"/>
          </a:xfrm>
          <a:noFill/>
          <a:ln w="19050">
            <a:solidFill>
              <a:schemeClr val="bg1"/>
            </a:solidFill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defTabSz="914400" eaLnBrk="1" hangingPunct="1">
              <a:lnSpc>
                <a:spcPct val="90000"/>
              </a:lnSpc>
            </a:pPr>
            <a:r>
              <a:rPr lang="en-US" sz="24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Four Roles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21D4292-9ECC-4DA5-8CC0-C561A0DA118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000" r="9400"/>
          <a:stretch/>
        </p:blipFill>
        <p:spPr>
          <a:xfrm>
            <a:off x="660103" y="3048000"/>
            <a:ext cx="2167974" cy="2624666"/>
          </a:xfrm>
          <a:prstGeom prst="rect">
            <a:avLst/>
          </a:prstGeom>
          <a:noFill/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AF1C32-EC93-4FF7-9238-757F64E507DB}"/>
              </a:ext>
            </a:extLst>
          </p:cNvPr>
          <p:cNvSpPr txBox="1"/>
          <p:nvPr/>
        </p:nvSpPr>
        <p:spPr>
          <a:xfrm>
            <a:off x="3962400" y="643467"/>
            <a:ext cx="502920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Abbreviated Roles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Creator (C)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Interpreter (I)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Orator (O)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404040"/>
                </a:solidFill>
              </a:rPr>
              <a:t>Deliverer (D)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solidFill>
                <a:srgbClr val="404040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404040"/>
                </a:solidFill>
              </a:rPr>
              <a:t>For Each Part, There Are Clearly Defined Expectations for Each of These 4 Roles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624341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PANDSHOWBAR" val="True"/>
  <p:tag name="BULLETTYPE" val="3"/>
  <p:tag name="RESPCOUNTERSTYLE" val="-1"/>
  <p:tag name="INPUTSOURCE" val="1"/>
  <p:tag name="BACKUPMAINTENANCE" val="7"/>
  <p:tag name="ROTATIONINTERVAL" val="2"/>
  <p:tag name="RACERSMAXDISPLAYED" val="5"/>
  <p:tag name="TEAMSINLEADERBOARD" val="5"/>
  <p:tag name="BUBBLEVALUEFORMAT" val="0.0"/>
  <p:tag name="CUSTOMCELLFORECOLOR" val="-16777216"/>
  <p:tag name="CUSTOMCELLBACKCOLOR4" val="-8355712"/>
  <p:tag name="DISPLAYDEVICEID" val="True"/>
  <p:tag name="GRIDSIZE" val="{Width=800, Height=600}"/>
  <p:tag name="CHARTLABELS" val="1"/>
  <p:tag name="PARTLISTDEFAULT" val="1"/>
  <p:tag name="INCORRECTPOINTVALUE" val="0"/>
  <p:tag name="AUTOADJUSTPARTRANGE" val="True"/>
  <p:tag name="FIBNUMRESULTS" val="5"/>
  <p:tag name="PRRESPONSE2" val="9"/>
  <p:tag name="PRRESPONSE6" val="5"/>
  <p:tag name="PRRESPONSE10" val="1"/>
  <p:tag name="POWERPOINTVERSION" val="12.0"/>
  <p:tag name="CSVFORMAT" val="0"/>
  <p:tag name="RESPCOUNTERFORMAT" val="0"/>
  <p:tag name="ALLOWDUPLICATES" val="False"/>
  <p:tag name="REVIEWONLY" val="False"/>
  <p:tag name="RACEANIMATIONSPEED" val="3"/>
  <p:tag name="BUBBLENAMEVISIBLE" val="True"/>
  <p:tag name="CUSTOMGRIDBACKCOLOR" val="-722948"/>
  <p:tag name="USESCHEMECOLORS" val="True"/>
  <p:tag name="GRIDROTATIONINTERVAL" val="2"/>
  <p:tag name="CHARTCOLORS" val="0"/>
  <p:tag name="INCLUDEPPT" val="True"/>
  <p:tag name="REALTIMEBACKUPPATH" val="(None)"/>
  <p:tag name="FIBDISPLAYRESULTS" val="True"/>
  <p:tag name="PRRESPONSE3" val="8"/>
  <p:tag name="PRRESPONSE8" val="3"/>
  <p:tag name="TPVERSION" val="2008"/>
  <p:tag name="ANSWERNOWSTYLE" val="-1"/>
  <p:tag name="COUNTDOWNSECONDS" val="10"/>
  <p:tag name="AUTOADVANCE" val="False"/>
  <p:tag name="SKIPREMAININGRACESLIDES" val="True"/>
  <p:tag name="BUBBLEGROUPING" val="3"/>
  <p:tag name="CUSTOMCELLBACKCOLOR3" val="-268652"/>
  <p:tag name="AUTOSIZEGRID" val="True"/>
  <p:tag name="INCLUDENONRESPONDERS" val="False"/>
  <p:tag name="REALTIMEBACKUP" val="False"/>
  <p:tag name="FIBINCLUDEOTHER" val="True"/>
  <p:tag name="PRRESPONSE5" val="6"/>
  <p:tag name="ALWAYSOPENPOLL" val="False"/>
  <p:tag name="ANSWERNOWTEXT" val="Answer Now"/>
  <p:tag name="BACKUPSESSIONS" val="True"/>
  <p:tag name="RACEENDPOINTS" val="100"/>
  <p:tag name="DEFAULTNUMTEAMS" val="5"/>
  <p:tag name="DISPLAYDEVICENUMBER" val="True"/>
  <p:tag name="RESETCHARTS" val="True"/>
  <p:tag name="ZEROBASED" val="False"/>
  <p:tag name="PRRESPONSE1" val="10"/>
  <p:tag name="SHOWFLASHWARNING" val="True"/>
  <p:tag name="COUNTDOWNSTYLE" val="-1"/>
  <p:tag name="AUTOUPDATEALIASES" val="True"/>
  <p:tag name="BUBBLESIZEVISIBLE" val="True"/>
  <p:tag name="GRIDOPACITY" val="90"/>
  <p:tag name="ALLOWUSERFEEDBACK" val="True"/>
  <p:tag name="FIBDISPLAYKEYWORDS" val="True"/>
  <p:tag name="SHOWBARVISIBLE" val="True"/>
  <p:tag name="NUMRESPONSES" val="1"/>
  <p:tag name="MAXRESPONDERS" val="5"/>
  <p:tag name="GRIDPOSITION" val="1"/>
  <p:tag name="CHARTSCALE" val="True"/>
  <p:tag name="PRRESPONSE9" val="2"/>
  <p:tag name="CHARTVALUEFORMAT" val="0%"/>
  <p:tag name="CUSTOMCELLBACKCOLOR2" val="-13395457"/>
  <p:tag name="CORRECTPOINTVALUE" val="1"/>
  <p:tag name="USESECONDARYMONITOR" val="True"/>
  <p:tag name="PARTICIPANTSINLEADERBOARD" val="5"/>
  <p:tag name="MULTIRESPDIVISOR" val="1"/>
  <p:tag name="SAVECSVWITHSESSION" val="False"/>
  <p:tag name="DISPLAYNAME" val="True"/>
  <p:tag name="PRRESPONSE7" val="4"/>
  <p:tag name="POLLINGCYCLE" val="2"/>
  <p:tag name="STDCHART" val="1"/>
  <p:tag name="RESPTABLESTYLE" val="-1"/>
  <p:tag name="CUSTOMCELLBACKCOLOR1" val="-657956"/>
  <p:tag name="PRRESPONSE4" val="7"/>
  <p:tag name="ADVANCEDSETTINGSVIEW" val="True"/>
  <p:tag name="DELIMITERS" val="3.1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ELIMITERS" val="3.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2150</TotalTime>
  <Words>996</Words>
  <Application>Microsoft Office PowerPoint</Application>
  <PresentationFormat>On-screen Show (4:3)</PresentationFormat>
  <Paragraphs>156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Calibri</vt:lpstr>
      <vt:lpstr>Office Theme</vt:lpstr>
      <vt:lpstr>1_Office Theme</vt:lpstr>
      <vt:lpstr>Final Project I</vt:lpstr>
      <vt:lpstr>Intro to Project</vt:lpstr>
      <vt:lpstr>Intro to Project</vt:lpstr>
      <vt:lpstr>Intro to Project</vt:lpstr>
      <vt:lpstr>Four Roles</vt:lpstr>
      <vt:lpstr>Four Roles</vt:lpstr>
      <vt:lpstr>Four Roles</vt:lpstr>
      <vt:lpstr>Four Roles</vt:lpstr>
      <vt:lpstr>Four Roles</vt:lpstr>
      <vt:lpstr>Part 1 Project Proposal</vt:lpstr>
      <vt:lpstr>Part 1 Project Proposal</vt:lpstr>
      <vt:lpstr>Part 2 Exploratory Data Analysis</vt:lpstr>
      <vt:lpstr>Part 2 Exploratory Data Analysis</vt:lpstr>
      <vt:lpstr>Part 2 Exploratory Data Analysis</vt:lpstr>
      <vt:lpstr>Helpful Advice</vt:lpstr>
      <vt:lpstr>Helpful Advice</vt:lpstr>
      <vt:lpstr>Helpful Advice</vt:lpstr>
      <vt:lpstr>Closing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the Show</dc:title>
  <dc:creator>Super Mario</dc:creator>
  <cp:lastModifiedBy>Mario Giacomazzo</cp:lastModifiedBy>
  <cp:revision>205</cp:revision>
  <dcterms:created xsi:type="dcterms:W3CDTF">2018-08-19T01:44:24Z</dcterms:created>
  <dcterms:modified xsi:type="dcterms:W3CDTF">2023-09-14T20:38:38Z</dcterms:modified>
</cp:coreProperties>
</file>