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4" roundtripDataSignature="AMtx7mhQ1IKpVI1nGQkh8YH3wPp+rflg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customschemas.google.com/relationships/presentationmetadata" Target="metadata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2" name="Google Shape;122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0" name="Google Shape;130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6.jp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/>
          <p:nvPr>
            <p:ph type="title"/>
          </p:nvPr>
        </p:nvSpPr>
        <p:spPr>
          <a:xfrm>
            <a:off x="4876800" y="2438400"/>
            <a:ext cx="3788737" cy="1625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0"/>
              <a:t>Workflow in RMarkdown</a:t>
            </a:r>
            <a:endParaRPr i="1" sz="6000"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b="0" l="16360" r="17759" t="0"/>
          <a:stretch/>
        </p:blipFill>
        <p:spPr>
          <a:xfrm>
            <a:off x="20" y="10"/>
            <a:ext cx="4518095" cy="685799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"/>
          <p:cNvSpPr txBox="1"/>
          <p:nvPr/>
        </p:nvSpPr>
        <p:spPr>
          <a:xfrm>
            <a:off x="3733800" y="643467"/>
            <a:ext cx="51816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Order Matters (Cont.)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Super Chunky (Cont.)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Code in RMarkdown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1253" y="1442124"/>
            <a:ext cx="4380147" cy="510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7" name="Google Shape;297;p10"/>
          <p:cNvSpPr/>
          <p:nvPr/>
        </p:nvSpPr>
        <p:spPr>
          <a:xfrm>
            <a:off x="8392922" y="5268707"/>
            <a:ext cx="147169" cy="147169"/>
          </a:xfrm>
          <a:prstGeom prst="rect">
            <a:avLst/>
          </a:prstGeom>
          <a:noFill/>
          <a:ln cap="flat" cmpd="sng" w="1905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10"/>
          <p:cNvCxnSpPr/>
          <p:nvPr/>
        </p:nvCxnSpPr>
        <p:spPr>
          <a:xfrm flipH="1">
            <a:off x="5276124" y="5436498"/>
            <a:ext cx="3062200" cy="888102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10"/>
          <p:cNvSpPr txBox="1"/>
          <p:nvPr/>
        </p:nvSpPr>
        <p:spPr>
          <a:xfrm>
            <a:off x="5793373" y="5869339"/>
            <a:ext cx="2730619" cy="338554"/>
          </a:xfrm>
          <a:prstGeom prst="rect">
            <a:avLst/>
          </a:prstGeom>
          <a:solidFill>
            <a:srgbClr val="D5D5D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Run Current Chunk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"/>
          <p:cNvSpPr txBox="1"/>
          <p:nvPr/>
        </p:nvSpPr>
        <p:spPr>
          <a:xfrm>
            <a:off x="3733800" y="643467"/>
            <a:ext cx="51816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Many Types of Objects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Vector and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1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Objects in R</a:t>
            </a:r>
            <a:endParaRPr/>
          </a:p>
        </p:txBody>
      </p:sp>
      <p:pic>
        <p:nvPicPr>
          <p:cNvPr id="307" name="Google Shape;307;p11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0789" y="1476468"/>
            <a:ext cx="2826669" cy="502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"/>
          <p:cNvSpPr txBox="1"/>
          <p:nvPr/>
        </p:nvSpPr>
        <p:spPr>
          <a:xfrm>
            <a:off x="3733800" y="643467"/>
            <a:ext cx="51816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Many Types of Objects (Cont.)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Tibble/Dataframe</a:t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Objects in R</a:t>
            </a:r>
            <a:endParaRPr/>
          </a:p>
        </p:txBody>
      </p:sp>
      <p:pic>
        <p:nvPicPr>
          <p:cNvPr id="316" name="Google Shape;316;p12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736" y="1524000"/>
            <a:ext cx="3355728" cy="502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"/>
          <p:cNvSpPr txBox="1"/>
          <p:nvPr/>
        </p:nvSpPr>
        <p:spPr>
          <a:xfrm>
            <a:off x="3490722" y="643467"/>
            <a:ext cx="56532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Many Types of Objects (Cont.)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Lists (Combines Different Objects)</a:t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Objects in R</a:t>
            </a:r>
            <a:endParaRPr/>
          </a:p>
        </p:txBody>
      </p:sp>
      <p:pic>
        <p:nvPicPr>
          <p:cNvPr id="325" name="Google Shape;325;p13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3965" y="1481607"/>
            <a:ext cx="2544673" cy="2362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9200" y="3985041"/>
            <a:ext cx="2901286" cy="27076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p13"/>
          <p:cNvSpPr/>
          <p:nvPr/>
        </p:nvSpPr>
        <p:spPr>
          <a:xfrm>
            <a:off x="5105400" y="1642038"/>
            <a:ext cx="1861439" cy="276908"/>
          </a:xfrm>
          <a:prstGeom prst="rect">
            <a:avLst/>
          </a:prstGeom>
          <a:noFill/>
          <a:ln cap="flat" cmpd="sng" w="1905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13"/>
          <p:cNvCxnSpPr/>
          <p:nvPr/>
        </p:nvCxnSpPr>
        <p:spPr>
          <a:xfrm flipH="1">
            <a:off x="5334000" y="1981200"/>
            <a:ext cx="685800" cy="2514600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30" name="Google Shape;330;p13"/>
          <p:cNvSpPr txBox="1"/>
          <p:nvPr/>
        </p:nvSpPr>
        <p:spPr>
          <a:xfrm>
            <a:off x="4255274" y="3815764"/>
            <a:ext cx="2730619" cy="338554"/>
          </a:xfrm>
          <a:prstGeom prst="rect">
            <a:avLst/>
          </a:prstGeom>
          <a:solidFill>
            <a:srgbClr val="D5D5D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Long List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 txBox="1"/>
          <p:nvPr/>
        </p:nvSpPr>
        <p:spPr>
          <a:xfrm>
            <a:off x="3665683" y="643467"/>
            <a:ext cx="54102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Many Types of Functions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You: Input Objects and Specify Arguments (Defaults Exist)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Function: Outputs Objects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Input: Vector and Specified Percentiles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Output: Desired Percentiles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For online help, </a:t>
            </a:r>
            <a:endParaRPr/>
          </a:p>
        </p:txBody>
      </p:sp>
      <p:sp>
        <p:nvSpPr>
          <p:cNvPr id="336" name="Google Shape;336;p1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4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 in R</a:t>
            </a:r>
            <a:endParaRPr/>
          </a:p>
        </p:txBody>
      </p:sp>
      <p:pic>
        <p:nvPicPr>
          <p:cNvPr id="338" name="Google Shape;338;p14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4"/>
          <p:cNvSpPr txBox="1"/>
          <p:nvPr/>
        </p:nvSpPr>
        <p:spPr>
          <a:xfrm>
            <a:off x="5791200" y="3244334"/>
            <a:ext cx="1447800" cy="400110"/>
          </a:xfrm>
          <a:prstGeom prst="rect">
            <a:avLst/>
          </a:prstGeom>
          <a:solidFill>
            <a:srgbClr val="404040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quantile()</a:t>
            </a:r>
            <a:endParaRPr/>
          </a:p>
        </p:txBody>
      </p:sp>
      <p:sp>
        <p:nvSpPr>
          <p:cNvPr id="340" name="Google Shape;340;p14"/>
          <p:cNvSpPr txBox="1"/>
          <p:nvPr/>
        </p:nvSpPr>
        <p:spPr>
          <a:xfrm>
            <a:off x="7162800" y="4724400"/>
            <a:ext cx="1371600" cy="400110"/>
          </a:xfrm>
          <a:prstGeom prst="rect">
            <a:avLst/>
          </a:prstGeom>
          <a:solidFill>
            <a:srgbClr val="404040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?quantile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"/>
          <p:cNvSpPr txBox="1"/>
          <p:nvPr/>
        </p:nvSpPr>
        <p:spPr>
          <a:xfrm>
            <a:off x="3665683" y="643467"/>
            <a:ext cx="5410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Many Types of Functions (Cont.)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Example (Cont.)</a:t>
            </a:r>
            <a:endParaRPr/>
          </a:p>
        </p:txBody>
      </p:sp>
      <p:sp>
        <p:nvSpPr>
          <p:cNvPr id="346" name="Google Shape;346;p1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5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 in R</a:t>
            </a:r>
            <a:endParaRPr/>
          </a:p>
        </p:txBody>
      </p:sp>
      <p:pic>
        <p:nvPicPr>
          <p:cNvPr id="348" name="Google Shape;348;p15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472175"/>
            <a:ext cx="4098279" cy="22616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0" name="Google Shape;35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7200" y="3855285"/>
            <a:ext cx="3200400" cy="27716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6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16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6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6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indent="0" lvl="0" marL="3429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Workflow Info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"/>
          <p:cNvSpPr txBox="1"/>
          <p:nvPr/>
        </p:nvSpPr>
        <p:spPr>
          <a:xfrm>
            <a:off x="3733800" y="643467"/>
            <a:ext cx="5334000" cy="7017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Chapters Discussing Workflow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Chapter 2: Basics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Chapter 4: Rscripts</a:t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Chapter 6: Projects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Our Focus is on Workflow Within </a:t>
            </a:r>
            <a:r>
              <a:rPr lang="en-US" sz="6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RMarkdown</a:t>
            </a:r>
            <a:endParaRPr sz="6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Today’s Lecture on RMarkdown</a:t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Running R Code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Objects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Essential Reads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"/>
          <p:cNvSpPr txBox="1"/>
          <p:nvPr/>
        </p:nvSpPr>
        <p:spPr>
          <a:xfrm>
            <a:off x="3733800" y="643467"/>
            <a:ext cx="5181600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Highly Advised Reading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Chapter 21: RMarkdown</a:t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Basics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Text Formatting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Code Chunks</a:t>
            </a:r>
            <a:endParaRPr/>
          </a:p>
          <a:p>
            <a:pPr indent="-1905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Chapter 22: More ggplot Info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Labeling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Annotating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Scaling 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Zooming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Themes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Saving Graphics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Placing Code in RMarkdown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4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"/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"/>
          <p:cNvSpPr txBox="1"/>
          <p:nvPr/>
        </p:nvSpPr>
        <p:spPr>
          <a:xfrm>
            <a:off x="3733800" y="643467"/>
            <a:ext cx="5181600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Code Chunks (Mini Rscripts)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R, Python, SQL, Rcpp (C++)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Inserting R Chunks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Method 1: </a:t>
            </a:r>
            <a:endParaRPr/>
          </a:p>
          <a:p>
            <a:pPr indent="-1905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Method 2: Ctrl+Alt+I</a:t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673" y="2240782"/>
            <a:ext cx="3675019" cy="173040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9" name="Google Shape;20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673" y="4191000"/>
            <a:ext cx="3719690" cy="1730405"/>
          </a:xfrm>
          <a:prstGeom prst="rect">
            <a:avLst/>
          </a:prstGeom>
          <a:noFill/>
          <a:ln cap="flat" cmpd="sng" w="2857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4"/>
          <p:cNvSpPr/>
          <p:nvPr/>
        </p:nvSpPr>
        <p:spPr>
          <a:xfrm rot="5400000">
            <a:off x="6077978" y="4501637"/>
            <a:ext cx="1730407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04040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Code in RMarkdown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"/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3733800" y="643467"/>
            <a:ext cx="5181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Various Ways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Highlighted Code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2835" y="1500214"/>
            <a:ext cx="4843529" cy="59814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1" name="Google Shape;221;p5"/>
          <p:cNvCxnSpPr/>
          <p:nvPr/>
        </p:nvCxnSpPr>
        <p:spPr>
          <a:xfrm flipH="1">
            <a:off x="5181600" y="2213127"/>
            <a:ext cx="381000" cy="530073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2" name="Google Shape;222;p5"/>
          <p:cNvCxnSpPr/>
          <p:nvPr/>
        </p:nvCxnSpPr>
        <p:spPr>
          <a:xfrm>
            <a:off x="6978203" y="2209658"/>
            <a:ext cx="381000" cy="514368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3" name="Google Shape;22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1437" y="2811273"/>
            <a:ext cx="1474128" cy="205514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5"/>
          <p:cNvSpPr txBox="1"/>
          <p:nvPr/>
        </p:nvSpPr>
        <p:spPr>
          <a:xfrm>
            <a:off x="6781801" y="2817167"/>
            <a:ext cx="1676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Ctrl+Enter</a:t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5"/>
          <p:cNvCxnSpPr/>
          <p:nvPr/>
        </p:nvCxnSpPr>
        <p:spPr>
          <a:xfrm>
            <a:off x="5398501" y="4934493"/>
            <a:ext cx="381000" cy="628107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5"/>
          <p:cNvCxnSpPr/>
          <p:nvPr/>
        </p:nvCxnSpPr>
        <p:spPr>
          <a:xfrm flipH="1">
            <a:off x="6477000" y="3278832"/>
            <a:ext cx="952501" cy="2283768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7" name="Google Shape;22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69910" y="5699014"/>
            <a:ext cx="4909377" cy="92929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Code in RMarkdown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6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6"/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"/>
          <p:cNvSpPr txBox="1"/>
          <p:nvPr/>
        </p:nvSpPr>
        <p:spPr>
          <a:xfrm>
            <a:off x="3733800" y="643467"/>
            <a:ext cx="5181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Various Ways (Cont.)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Chunking It (Recommended)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474464"/>
            <a:ext cx="1894313" cy="21574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8" name="Google Shape;238;p6"/>
          <p:cNvSpPr txBox="1"/>
          <p:nvPr/>
        </p:nvSpPr>
        <p:spPr>
          <a:xfrm>
            <a:off x="5285213" y="3733800"/>
            <a:ext cx="25145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Ctrl+Shift+Enter</a:t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9442" y="2526976"/>
            <a:ext cx="1628775" cy="1104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0" name="Google Shape;240;p6"/>
          <p:cNvSpPr/>
          <p:nvPr/>
        </p:nvSpPr>
        <p:spPr>
          <a:xfrm>
            <a:off x="7821267" y="2553170"/>
            <a:ext cx="214771" cy="214771"/>
          </a:xfrm>
          <a:prstGeom prst="rect">
            <a:avLst/>
          </a:prstGeom>
          <a:noFill/>
          <a:ln cap="flat" cmpd="sng" w="1905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6"/>
          <p:cNvCxnSpPr/>
          <p:nvPr/>
        </p:nvCxnSpPr>
        <p:spPr>
          <a:xfrm>
            <a:off x="7928652" y="2240782"/>
            <a:ext cx="0" cy="197618"/>
          </a:xfrm>
          <a:prstGeom prst="straightConnector1">
            <a:avLst/>
          </a:prstGeom>
          <a:noFill/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6"/>
          <p:cNvSpPr txBox="1"/>
          <p:nvPr/>
        </p:nvSpPr>
        <p:spPr>
          <a:xfrm>
            <a:off x="7433352" y="1511251"/>
            <a:ext cx="990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Press Play</a:t>
            </a: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4876800" y="4211564"/>
            <a:ext cx="3276600" cy="65674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04040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27596" y="5257800"/>
            <a:ext cx="5394007" cy="107230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Code in RMarkdown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7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3733800" y="643467"/>
            <a:ext cx="51816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Order Matters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9019" y="1583796"/>
            <a:ext cx="4721625" cy="27765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5" name="Google Shape;255;p7"/>
          <p:cNvSpPr/>
          <p:nvPr/>
        </p:nvSpPr>
        <p:spPr>
          <a:xfrm>
            <a:off x="8538038" y="2717160"/>
            <a:ext cx="214771" cy="214771"/>
          </a:xfrm>
          <a:prstGeom prst="rect">
            <a:avLst/>
          </a:prstGeom>
          <a:noFill/>
          <a:ln cap="flat" cmpd="sng" w="1905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7"/>
          <p:cNvCxnSpPr/>
          <p:nvPr/>
        </p:nvCxnSpPr>
        <p:spPr>
          <a:xfrm flipH="1">
            <a:off x="6404438" y="2972064"/>
            <a:ext cx="2057400" cy="1137995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7" name="Google Shape;257;p7"/>
          <p:cNvSpPr txBox="1"/>
          <p:nvPr/>
        </p:nvSpPr>
        <p:spPr>
          <a:xfrm rot="-1800000">
            <a:off x="6880330" y="2888627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  <p:pic>
        <p:nvPicPr>
          <p:cNvPr id="258" name="Google Shape;25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800000">
            <a:off x="6879709" y="3537373"/>
            <a:ext cx="1660061" cy="363632"/>
          </a:xfrm>
          <a:prstGeom prst="rect">
            <a:avLst/>
          </a:prstGeom>
          <a:noFill/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/>
        </p:nvSpPr>
        <p:spPr>
          <a:xfrm>
            <a:off x="3733800" y="643467"/>
            <a:ext cx="51816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Order Matters (Cont.)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Run First Chunk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Then, Run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   Second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   Chunk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5160" y="2865636"/>
            <a:ext cx="4467226" cy="11191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5" name="Google Shape;265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Code in RMarkdown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8"/>
          <p:cNvPicPr preferRelativeResize="0"/>
          <p:nvPr/>
        </p:nvPicPr>
        <p:blipFill rotWithShape="1">
          <a:blip r:embed="rId4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8"/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15160" y="1474464"/>
            <a:ext cx="4467226" cy="13001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61240" y="4415748"/>
            <a:ext cx="2665093" cy="229099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" name="Google Shape;271;p8"/>
          <p:cNvSpPr/>
          <p:nvPr/>
        </p:nvSpPr>
        <p:spPr>
          <a:xfrm>
            <a:off x="8723313" y="1510297"/>
            <a:ext cx="147169" cy="147169"/>
          </a:xfrm>
          <a:prstGeom prst="rect">
            <a:avLst/>
          </a:prstGeom>
          <a:noFill/>
          <a:ln cap="flat" cmpd="sng" w="1905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"/>
          <p:cNvSpPr/>
          <p:nvPr/>
        </p:nvSpPr>
        <p:spPr>
          <a:xfrm>
            <a:off x="8596524" y="5334000"/>
            <a:ext cx="147169" cy="147169"/>
          </a:xfrm>
          <a:prstGeom prst="rect">
            <a:avLst/>
          </a:prstGeom>
          <a:noFill/>
          <a:ln cap="flat" cmpd="sng" w="1905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8"/>
          <p:cNvCxnSpPr/>
          <p:nvPr/>
        </p:nvCxnSpPr>
        <p:spPr>
          <a:xfrm>
            <a:off x="5562600" y="5257800"/>
            <a:ext cx="2971800" cy="149784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74" name="Google Shape;274;p8"/>
          <p:cNvCxnSpPr/>
          <p:nvPr/>
        </p:nvCxnSpPr>
        <p:spPr>
          <a:xfrm>
            <a:off x="6934200" y="1279176"/>
            <a:ext cx="1722127" cy="295209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"/>
          <p:cNvSpPr txBox="1"/>
          <p:nvPr/>
        </p:nvSpPr>
        <p:spPr>
          <a:xfrm>
            <a:off x="3733800" y="643467"/>
            <a:ext cx="51816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Order Matters (Cont.)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Super Chunky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Code in RMarkdown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9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3322" y="1524000"/>
            <a:ext cx="4876800" cy="494013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4" name="Google Shape;284;p9"/>
          <p:cNvSpPr/>
          <p:nvPr/>
        </p:nvSpPr>
        <p:spPr>
          <a:xfrm>
            <a:off x="8392922" y="5720232"/>
            <a:ext cx="147169" cy="147169"/>
          </a:xfrm>
          <a:prstGeom prst="rect">
            <a:avLst/>
          </a:prstGeom>
          <a:noFill/>
          <a:ln cap="flat" cmpd="sng" w="1905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9"/>
          <p:cNvCxnSpPr/>
          <p:nvPr/>
        </p:nvCxnSpPr>
        <p:spPr>
          <a:xfrm rot="10800000">
            <a:off x="4811522" y="4953001"/>
            <a:ext cx="3497962" cy="824858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6" name="Google Shape;286;p9"/>
          <p:cNvCxnSpPr/>
          <p:nvPr/>
        </p:nvCxnSpPr>
        <p:spPr>
          <a:xfrm rot="10800000">
            <a:off x="4659872" y="2743506"/>
            <a:ext cx="3649612" cy="2895295"/>
          </a:xfrm>
          <a:prstGeom prst="straightConnector1">
            <a:avLst/>
          </a:prstGeom>
          <a:noFill/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7" name="Google Shape;287;p9"/>
          <p:cNvSpPr txBox="1"/>
          <p:nvPr/>
        </p:nvSpPr>
        <p:spPr>
          <a:xfrm>
            <a:off x="5620584" y="4931675"/>
            <a:ext cx="2730619" cy="338554"/>
          </a:xfrm>
          <a:prstGeom prst="rect">
            <a:avLst/>
          </a:prstGeom>
          <a:solidFill>
            <a:srgbClr val="D5D5D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Runs All Previous Chunks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2018-08-19T01:44:24Z</dcterms:created>
  <dc:creator>Super Mario</dc:creator>
</cp:coreProperties>
</file>