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42"/>
  </p:notesMasterIdLst>
  <p:handoutMasterIdLst>
    <p:handoutMasterId r:id="rId43"/>
  </p:handoutMasterIdLst>
  <p:sldIdLst>
    <p:sldId id="320" r:id="rId3"/>
    <p:sldId id="396" r:id="rId4"/>
    <p:sldId id="406" r:id="rId5"/>
    <p:sldId id="407" r:id="rId6"/>
    <p:sldId id="408" r:id="rId7"/>
    <p:sldId id="409" r:id="rId8"/>
    <p:sldId id="410" r:id="rId9"/>
    <p:sldId id="412" r:id="rId10"/>
    <p:sldId id="411" r:id="rId11"/>
    <p:sldId id="415" r:id="rId12"/>
    <p:sldId id="416" r:id="rId13"/>
    <p:sldId id="417" r:id="rId14"/>
    <p:sldId id="418" r:id="rId15"/>
    <p:sldId id="420" r:id="rId16"/>
    <p:sldId id="419" r:id="rId17"/>
    <p:sldId id="421" r:id="rId18"/>
    <p:sldId id="414" r:id="rId19"/>
    <p:sldId id="413" r:id="rId20"/>
    <p:sldId id="422" r:id="rId21"/>
    <p:sldId id="423" r:id="rId22"/>
    <p:sldId id="424" r:id="rId23"/>
    <p:sldId id="425" r:id="rId24"/>
    <p:sldId id="426" r:id="rId25"/>
    <p:sldId id="427" r:id="rId26"/>
    <p:sldId id="428" r:id="rId27"/>
    <p:sldId id="429" r:id="rId28"/>
    <p:sldId id="430" r:id="rId29"/>
    <p:sldId id="431" r:id="rId30"/>
    <p:sldId id="432" r:id="rId31"/>
    <p:sldId id="434" r:id="rId32"/>
    <p:sldId id="435" r:id="rId33"/>
    <p:sldId id="436" r:id="rId34"/>
    <p:sldId id="437" r:id="rId35"/>
    <p:sldId id="438" r:id="rId36"/>
    <p:sldId id="439" r:id="rId37"/>
    <p:sldId id="440" r:id="rId38"/>
    <p:sldId id="441" r:id="rId39"/>
    <p:sldId id="442" r:id="rId40"/>
    <p:sldId id="329" r:id="rId41"/>
  </p:sldIdLst>
  <p:sldSz cx="9144000" cy="6858000" type="screen4x3"/>
  <p:notesSz cx="6858000" cy="9144000"/>
  <p:custDataLst>
    <p:tags r:id="rId44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58" autoAdjust="0"/>
    <p:restoredTop sz="86050" autoAdjust="0"/>
  </p:normalViewPr>
  <p:slideViewPr>
    <p:cSldViewPr snapToObjects="1" showGuides="1">
      <p:cViewPr varScale="1">
        <p:scale>
          <a:sx n="124" d="100"/>
          <a:sy n="124" d="100"/>
        </p:scale>
        <p:origin x="54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2/21/2025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2/21/2025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2/21/2025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2/21/2025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2/21/2025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2/21/2025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2/21/2025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2/21/2025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2/21/2025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2/21/2025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2/21/2025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2/21/2025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2/21/2025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2/21/2025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2/21/2025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2/21/2025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2/21/2025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2/21/2025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2/21/2025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2/21/2025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2/21/2025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2/21/2025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2/21/2025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2/21/2025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2/21/2025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2/21/2025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2/21/2025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Relationship Id="rId4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0" y="28194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Factors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2: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Variable Architecture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875122-DE19-4BA3-B19D-01EEF1ED4C15}"/>
              </a:ext>
            </a:extLst>
          </p:cNvPr>
          <p:cNvSpPr txBox="1"/>
          <p:nvPr/>
        </p:nvSpPr>
        <p:spPr>
          <a:xfrm>
            <a:off x="3810000" y="621916"/>
            <a:ext cx="53302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Factor Variables Have Levels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FADD13-E957-489B-B3BD-E907D3A84B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5581" y="1066800"/>
            <a:ext cx="5506040" cy="429577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9B19F7A8-1C85-445C-96C9-D114C053B1DC}"/>
              </a:ext>
            </a:extLst>
          </p:cNvPr>
          <p:cNvSpPr/>
          <p:nvPr/>
        </p:nvSpPr>
        <p:spPr>
          <a:xfrm>
            <a:off x="3810000" y="4953000"/>
            <a:ext cx="2286000" cy="457200"/>
          </a:xfrm>
          <a:prstGeom prst="ellipse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2733BC9C-C780-4171-BD30-701C51175B96}"/>
              </a:ext>
            </a:extLst>
          </p:cNvPr>
          <p:cNvSpPr/>
          <p:nvPr/>
        </p:nvSpPr>
        <p:spPr>
          <a:xfrm rot="10800000">
            <a:off x="5105400" y="5468682"/>
            <a:ext cx="381000" cy="321059"/>
          </a:xfrm>
          <a:prstGeom prst="down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B5C1B0-0759-430D-A79C-FDF4496761B0}"/>
              </a:ext>
            </a:extLst>
          </p:cNvPr>
          <p:cNvSpPr txBox="1"/>
          <p:nvPr/>
        </p:nvSpPr>
        <p:spPr>
          <a:xfrm>
            <a:off x="5029200" y="5807459"/>
            <a:ext cx="3048000" cy="461665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Default: Alphabetical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67407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2: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Variable Architecture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875122-DE19-4BA3-B19D-01EEF1ED4C15}"/>
              </a:ext>
            </a:extLst>
          </p:cNvPr>
          <p:cNvSpPr txBox="1"/>
          <p:nvPr/>
        </p:nvSpPr>
        <p:spPr>
          <a:xfrm>
            <a:off x="3810000" y="621916"/>
            <a:ext cx="533020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Level Order May Be Specified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EB3840-BE8C-4F3D-8069-AAD8D3F1B3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2504" y="1219200"/>
            <a:ext cx="5120496" cy="232949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045878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2: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Variable Architecture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875122-DE19-4BA3-B19D-01EEF1ED4C15}"/>
              </a:ext>
            </a:extLst>
          </p:cNvPr>
          <p:cNvSpPr txBox="1"/>
          <p:nvPr/>
        </p:nvSpPr>
        <p:spPr>
          <a:xfrm>
            <a:off x="3810000" y="621916"/>
            <a:ext cx="533020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Levels May Be Labeled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D25AFB-B74A-42A3-B88F-3A4CC24390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1260131"/>
            <a:ext cx="5458990" cy="49530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560840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2: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Variable Architecture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875122-DE19-4BA3-B19D-01EEF1ED4C15}"/>
              </a:ext>
            </a:extLst>
          </p:cNvPr>
          <p:cNvSpPr txBox="1"/>
          <p:nvPr/>
        </p:nvSpPr>
        <p:spPr>
          <a:xfrm>
            <a:off x="3810000" y="621916"/>
            <a:ext cx="5330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Graphic Comparison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B9DC2D-877B-45C8-8574-CE5C05F9A2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8322" y="1143000"/>
            <a:ext cx="5524373" cy="488627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538648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2: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Variable Architecture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875122-DE19-4BA3-B19D-01EEF1ED4C15}"/>
              </a:ext>
            </a:extLst>
          </p:cNvPr>
          <p:cNvSpPr txBox="1"/>
          <p:nvPr/>
        </p:nvSpPr>
        <p:spPr>
          <a:xfrm>
            <a:off x="3810000" y="621916"/>
            <a:ext cx="5330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Graphic Comparison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1CE864-D73D-43A1-9358-A2DA1709DD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4803" y="1143000"/>
            <a:ext cx="5517892" cy="488627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099941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2: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Variable Architecture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875122-DE19-4BA3-B19D-01EEF1ED4C15}"/>
              </a:ext>
            </a:extLst>
          </p:cNvPr>
          <p:cNvSpPr txBox="1"/>
          <p:nvPr/>
        </p:nvSpPr>
        <p:spPr>
          <a:xfrm>
            <a:off x="3810000" y="621916"/>
            <a:ext cx="5330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Graphic Comparison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5E1FC9-25B0-4833-A4E7-47DBC2C3DA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8322" y="1143000"/>
            <a:ext cx="5524373" cy="489401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842956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2: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Variable Architecture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875122-DE19-4BA3-B19D-01EEF1ED4C15}"/>
              </a:ext>
            </a:extLst>
          </p:cNvPr>
          <p:cNvSpPr txBox="1"/>
          <p:nvPr/>
        </p:nvSpPr>
        <p:spPr>
          <a:xfrm>
            <a:off x="3810000" y="621916"/>
            <a:ext cx="5330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Graphic Comparison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A91692-C449-4494-A371-EE27A80EAD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5708" y="1143000"/>
            <a:ext cx="5542689" cy="484765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962597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3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General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ocial Survey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875122-DE19-4BA3-B19D-01EEF1ED4C15}"/>
              </a:ext>
            </a:extLst>
          </p:cNvPr>
          <p:cNvSpPr txBox="1"/>
          <p:nvPr/>
        </p:nvSpPr>
        <p:spPr>
          <a:xfrm>
            <a:off x="3810000" y="621916"/>
            <a:ext cx="5330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University of Chicago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DD8747-8EA3-4E34-8485-B04CE69D0B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2655" y="1219200"/>
            <a:ext cx="5330206" cy="553210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576619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3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General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ocial Survey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875122-DE19-4BA3-B19D-01EEF1ED4C15}"/>
              </a:ext>
            </a:extLst>
          </p:cNvPr>
          <p:cNvSpPr txBox="1"/>
          <p:nvPr/>
        </p:nvSpPr>
        <p:spPr>
          <a:xfrm>
            <a:off x="3810000" y="621916"/>
            <a:ext cx="5330206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Sample Provided in </a:t>
            </a:r>
            <a:r>
              <a:rPr lang="en-US" dirty="0" err="1">
                <a:solidFill>
                  <a:srgbClr val="404040"/>
                </a:solidFill>
              </a:rPr>
              <a:t>forcats</a:t>
            </a: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Factor Variables Included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Marital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Race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Income Range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Political Party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Religion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Denomination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5032DD-856E-4327-886B-1F68C6BF8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940" y="1143000"/>
            <a:ext cx="5427400" cy="261116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668165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4: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Modifying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Order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875122-DE19-4BA3-B19D-01EEF1ED4C15}"/>
              </a:ext>
            </a:extLst>
          </p:cNvPr>
          <p:cNvSpPr txBox="1"/>
          <p:nvPr/>
        </p:nvSpPr>
        <p:spPr>
          <a:xfrm>
            <a:off x="3810000" y="621916"/>
            <a:ext cx="5330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Summary by Race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E10F65-12B7-4338-8410-5C254756A2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9289" y="1134090"/>
            <a:ext cx="5511498" cy="466248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030987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105400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Joyfully Read Chapter 12 (R4DS) and Chapter 16 (R4DS2)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</a:rPr>
              <a:t>Additional Package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Not Part of the </a:t>
            </a:r>
            <a:r>
              <a:rPr lang="en-US" dirty="0" err="1">
                <a:solidFill>
                  <a:srgbClr val="404040"/>
                </a:solidFill>
              </a:rPr>
              <a:t>tidyverse</a:t>
            </a: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For Variables with,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Fixed Set of Values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Known Set of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</a:rPr>
              <a:t>Values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Sophisticated Character Vector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Factors Are on a </a:t>
            </a:r>
          </a:p>
          <a:p>
            <a:pPr>
              <a:defRPr/>
            </a:pPr>
            <a:r>
              <a:rPr lang="en-US" dirty="0">
                <a:solidFill>
                  <a:srgbClr val="404040"/>
                </a:solidFill>
              </a:rPr>
              <a:t>    </a:t>
            </a: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New Level</a:t>
            </a:r>
          </a:p>
        </p:txBody>
      </p:sp>
      <p:pic>
        <p:nvPicPr>
          <p:cNvPr id="1026" name="Picture 2" descr="Walking Stairs Clipart #1">
            <a:extLst>
              <a:ext uri="{FF2B5EF4-FFF2-40B4-BE49-F238E27FC236}">
                <a16:creationId xmlns:a16="http://schemas.microsoft.com/office/drawing/2014/main" id="{E10A936F-EEF4-43AB-9436-07C5D9ED1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5562600"/>
            <a:ext cx="1219200" cy="1219200"/>
          </a:xfrm>
          <a:prstGeom prst="rect">
            <a:avLst/>
          </a:prstGeom>
          <a:ln>
            <a:solidFill>
              <a:srgbClr val="40404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33E5BC-1DC0-46FB-A617-30781315A117}"/>
              </a:ext>
            </a:extLst>
          </p:cNvPr>
          <p:cNvSpPr txBox="1"/>
          <p:nvPr/>
        </p:nvSpPr>
        <p:spPr>
          <a:xfrm>
            <a:off x="4648200" y="2188713"/>
            <a:ext cx="2438400" cy="461665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 library(</a:t>
            </a:r>
            <a:r>
              <a:rPr lang="en-US" dirty="0" err="1">
                <a:solidFill>
                  <a:schemeClr val="bg1"/>
                </a:solidFill>
              </a:rPr>
              <a:t>forcats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0438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4: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Modifying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Order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875122-DE19-4BA3-B19D-01EEF1ED4C15}"/>
              </a:ext>
            </a:extLst>
          </p:cNvPr>
          <p:cNvSpPr txBox="1"/>
          <p:nvPr/>
        </p:nvSpPr>
        <p:spPr>
          <a:xfrm>
            <a:off x="3810000" y="621916"/>
            <a:ext cx="5330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Comparing TV Hours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8494D9-9D17-7E19-0F41-D5292B877C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5683" y="1219200"/>
            <a:ext cx="5297214" cy="4267200"/>
          </a:xfrm>
          <a:prstGeom prst="rect">
            <a:avLst/>
          </a:prstGeom>
          <a:ln w="28575">
            <a:solidFill>
              <a:srgbClr val="404040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52212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4: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Modifying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Order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875122-DE19-4BA3-B19D-01EEF1ED4C15}"/>
              </a:ext>
            </a:extLst>
          </p:cNvPr>
          <p:cNvSpPr txBox="1"/>
          <p:nvPr/>
        </p:nvSpPr>
        <p:spPr>
          <a:xfrm>
            <a:off x="3810000" y="621916"/>
            <a:ext cx="53302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>
                <a:solidFill>
                  <a:srgbClr val="404040"/>
                </a:solidFill>
              </a:rPr>
              <a:t>fct_reorder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R="0" lvl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 = Factor Variable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x = Numeric Vector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fun = Optional Function If Multiple Values of x for Each Value of f  (Default: Median)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8586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4: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Modifying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Order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875122-DE19-4BA3-B19D-01EEF1ED4C15}"/>
              </a:ext>
            </a:extLst>
          </p:cNvPr>
          <p:cNvSpPr txBox="1"/>
          <p:nvPr/>
        </p:nvSpPr>
        <p:spPr>
          <a:xfrm>
            <a:off x="3810000" y="621916"/>
            <a:ext cx="5330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Example 1: Reorder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77556C-5CC9-4A58-2DC7-2532147D52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6157" y="1143000"/>
            <a:ext cx="5405594" cy="4380302"/>
          </a:xfrm>
          <a:prstGeom prst="rect">
            <a:avLst/>
          </a:prstGeom>
          <a:ln w="28575">
            <a:solidFill>
              <a:srgbClr val="404040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270234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4: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Modifying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Order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875122-DE19-4BA3-B19D-01EEF1ED4C15}"/>
              </a:ext>
            </a:extLst>
          </p:cNvPr>
          <p:cNvSpPr txBox="1"/>
          <p:nvPr/>
        </p:nvSpPr>
        <p:spPr>
          <a:xfrm>
            <a:off x="3810000" y="621916"/>
            <a:ext cx="5330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Example 2: Reorder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FDDBFF-FEDE-4757-95DA-3865DB5975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6640" y="1158899"/>
            <a:ext cx="5450013" cy="49530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6068684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4: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Modifying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Order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875122-DE19-4BA3-B19D-01EEF1ED4C15}"/>
              </a:ext>
            </a:extLst>
          </p:cNvPr>
          <p:cNvSpPr txBox="1"/>
          <p:nvPr/>
        </p:nvSpPr>
        <p:spPr>
          <a:xfrm>
            <a:off x="3810000" y="621916"/>
            <a:ext cx="5486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Different Types of Ordering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Nominal = “Arbitrary”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Ordinal = “Principled”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Example: Race vs Income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Race Levels are Arbitrary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Income Levels are Principled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15121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4: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Modifying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Order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63025EC-C99D-4EA2-A4B3-BABCE7206C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7183" y="643467"/>
            <a:ext cx="5488085" cy="566316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7FDF234-C133-4B88-94E2-373DBA8A053B}"/>
              </a:ext>
            </a:extLst>
          </p:cNvPr>
          <p:cNvSpPr/>
          <p:nvPr/>
        </p:nvSpPr>
        <p:spPr>
          <a:xfrm>
            <a:off x="7165407" y="3200399"/>
            <a:ext cx="1828800" cy="935595"/>
          </a:xfrm>
          <a:prstGeom prst="ellipse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02315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4: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Modifying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Order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3BC353-18E6-41B2-AFD7-42C2A8A5FE73}"/>
              </a:ext>
            </a:extLst>
          </p:cNvPr>
          <p:cNvSpPr txBox="1"/>
          <p:nvPr/>
        </p:nvSpPr>
        <p:spPr>
          <a:xfrm>
            <a:off x="3810000" y="621916"/>
            <a:ext cx="5257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Other Useful Functions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fct_relevel</a:t>
            </a:r>
            <a:r>
              <a:rPr lang="en-US" dirty="0">
                <a:solidFill>
                  <a:srgbClr val="404040"/>
                </a:solidFill>
              </a:rPr>
              <a:t>() = Specify Variable and the Specific Levels You Want in The Front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fct_rev</a:t>
            </a:r>
            <a:r>
              <a:rPr lang="en-US" dirty="0">
                <a:solidFill>
                  <a:srgbClr val="404040"/>
                </a:solidFill>
              </a:rPr>
              <a:t>() = Specify Variable and Reverses the Level Order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fct_infreq</a:t>
            </a:r>
            <a:r>
              <a:rPr lang="en-US" dirty="0">
                <a:solidFill>
                  <a:srgbClr val="404040"/>
                </a:solidFill>
              </a:rPr>
              <a:t>() = Order Levels Based on Increasing Frequency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Combine Functions as Necessary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98454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4: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Modifying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Order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82228D2-F0D4-4EDA-BE04-F1B4065972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1083581"/>
            <a:ext cx="5460327" cy="474345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FC7C33-5FD6-40DB-B49F-8A5485C9E464}"/>
              </a:ext>
            </a:extLst>
          </p:cNvPr>
          <p:cNvSpPr txBox="1"/>
          <p:nvPr/>
        </p:nvSpPr>
        <p:spPr>
          <a:xfrm>
            <a:off x="3810000" y="621916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Original Boxplot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46797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4: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Modifying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Order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FC7C33-5FD6-40DB-B49F-8A5485C9E464}"/>
              </a:ext>
            </a:extLst>
          </p:cNvPr>
          <p:cNvSpPr txBox="1"/>
          <p:nvPr/>
        </p:nvSpPr>
        <p:spPr>
          <a:xfrm>
            <a:off x="3810000" y="621916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Example 1: Reverse Income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C400E7-8217-43AC-83CD-86759AD2B5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4840" y="1095791"/>
            <a:ext cx="5492960" cy="483164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8824064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4: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Modifying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Order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FC7C33-5FD6-40DB-B49F-8A5485C9E464}"/>
              </a:ext>
            </a:extLst>
          </p:cNvPr>
          <p:cNvSpPr txBox="1"/>
          <p:nvPr/>
        </p:nvSpPr>
        <p:spPr>
          <a:xfrm>
            <a:off x="3810000" y="621916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Example 2: Level Change + Rev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B80F17-BD4D-4726-AA56-FADA357B6D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1091654"/>
            <a:ext cx="5486400" cy="493842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140788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1: Motivation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39A337-14F8-4CBE-B90D-58B5D835AE8C}"/>
              </a:ext>
            </a:extLst>
          </p:cNvPr>
          <p:cNvSpPr txBox="1"/>
          <p:nvPr/>
        </p:nvSpPr>
        <p:spPr>
          <a:xfrm>
            <a:off x="3810000" y="621916"/>
            <a:ext cx="5330206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Eye Color Distribution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Randomly Sample 50 People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Distribution via Bar Plot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</a:rPr>
              <a:t>How to Make More Informative?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558757-6F0C-4233-9C5B-E73EAF5C6B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3927" y="2240782"/>
            <a:ext cx="5423074" cy="370281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6840059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5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Modifying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Levels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FC7C33-5FD6-40DB-B49F-8A5485C9E464}"/>
              </a:ext>
            </a:extLst>
          </p:cNvPr>
          <p:cNvSpPr txBox="1"/>
          <p:nvPr/>
        </p:nvSpPr>
        <p:spPr>
          <a:xfrm>
            <a:off x="3810000" y="621916"/>
            <a:ext cx="533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Purpose for Modifying Levels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Abbreviate or Better Names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Collapse Unimportant Levels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Group Categories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Useful Functions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fct_recode</a:t>
            </a:r>
            <a:r>
              <a:rPr lang="en-US" dirty="0">
                <a:solidFill>
                  <a:srgbClr val="404040"/>
                </a:solidFill>
              </a:rPr>
              <a:t>() = Rename Levels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fct_collapse</a:t>
            </a:r>
            <a:r>
              <a:rPr lang="en-US" dirty="0">
                <a:solidFill>
                  <a:srgbClr val="404040"/>
                </a:solidFill>
              </a:rPr>
              <a:t>() = Collapse Levels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fct_lump</a:t>
            </a:r>
            <a:r>
              <a:rPr lang="en-US" dirty="0">
                <a:solidFill>
                  <a:srgbClr val="404040"/>
                </a:solidFill>
              </a:rPr>
              <a:t>() = Create Subgroups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83965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5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Modifying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Levels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FC7C33-5FD6-40DB-B49F-8A5485C9E464}"/>
              </a:ext>
            </a:extLst>
          </p:cNvPr>
          <p:cNvSpPr txBox="1"/>
          <p:nvPr/>
        </p:nvSpPr>
        <p:spPr>
          <a:xfrm>
            <a:off x="3810000" y="621916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Marital Counts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F5C625-92E1-4D6F-A703-AFB0396E84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9907" y="1117109"/>
            <a:ext cx="5497893" cy="4826491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4816944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5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Modifying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Levels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FC7C33-5FD6-40DB-B49F-8A5485C9E464}"/>
              </a:ext>
            </a:extLst>
          </p:cNvPr>
          <p:cNvSpPr txBox="1"/>
          <p:nvPr/>
        </p:nvSpPr>
        <p:spPr>
          <a:xfrm>
            <a:off x="3810000" y="621916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Example 1: Recode Levels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A3D320-4443-4094-AAD1-D5B47663FE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8913" y="1144714"/>
            <a:ext cx="5488887" cy="485984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6295092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5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Modifying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Levels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FC7C33-5FD6-40DB-B49F-8A5485C9E464}"/>
              </a:ext>
            </a:extLst>
          </p:cNvPr>
          <p:cNvSpPr txBox="1"/>
          <p:nvPr/>
        </p:nvSpPr>
        <p:spPr>
          <a:xfrm>
            <a:off x="3810000" y="621916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Example 2: Collapse Levels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53C91B-4D4A-432B-AF36-D5D37C1137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1083581"/>
            <a:ext cx="5353189" cy="567266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9274466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5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Modifying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Levels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FC7C33-5FD6-40DB-B49F-8A5485C9E464}"/>
              </a:ext>
            </a:extLst>
          </p:cNvPr>
          <p:cNvSpPr txBox="1"/>
          <p:nvPr/>
        </p:nvSpPr>
        <p:spPr>
          <a:xfrm>
            <a:off x="3810000" y="621916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Example 3: Lumping Levels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8CF748-AA54-4090-8976-24B93F104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9869" y="1143000"/>
            <a:ext cx="5517931" cy="38100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3180354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5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Modifying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Levels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FC7C33-5FD6-40DB-B49F-8A5485C9E464}"/>
              </a:ext>
            </a:extLst>
          </p:cNvPr>
          <p:cNvSpPr txBox="1"/>
          <p:nvPr/>
        </p:nvSpPr>
        <p:spPr>
          <a:xfrm>
            <a:off x="3810000" y="621916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Example 3: Lumping Levels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D43537-D3AB-4D27-AEE7-B3EF1DCE3A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9868" y="1139754"/>
            <a:ext cx="5517932" cy="3816491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4756812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6: Numeric to Factor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FC7C33-5FD6-40DB-B49F-8A5485C9E464}"/>
              </a:ext>
            </a:extLst>
          </p:cNvPr>
          <p:cNvSpPr txBox="1"/>
          <p:nvPr/>
        </p:nvSpPr>
        <p:spPr>
          <a:xfrm>
            <a:off x="3810000" y="621916"/>
            <a:ext cx="5257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Cut Function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Convert Numeric to Factor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Syntax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Useful In Visuals and Summary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Example 1: New Age Variable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F06831-7746-4F2F-8D35-080893FD9D70}"/>
              </a:ext>
            </a:extLst>
          </p:cNvPr>
          <p:cNvSpPr txBox="1"/>
          <p:nvPr/>
        </p:nvSpPr>
        <p:spPr>
          <a:xfrm>
            <a:off x="4710147" y="1826365"/>
            <a:ext cx="4267200" cy="461665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 cut(VARIABLE, # of Breaks)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3D39E5-3B26-491B-9272-1FC1B1DD2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1661" y="3657600"/>
            <a:ext cx="5466139" cy="213568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644783-C64E-4EF9-BEAB-3AD04FB062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9958" y="5889901"/>
            <a:ext cx="4472430" cy="897381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8774091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6: Numeric to Factor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FC7C33-5FD6-40DB-B49F-8A5485C9E464}"/>
              </a:ext>
            </a:extLst>
          </p:cNvPr>
          <p:cNvSpPr txBox="1"/>
          <p:nvPr/>
        </p:nvSpPr>
        <p:spPr>
          <a:xfrm>
            <a:off x="3810000" y="621916"/>
            <a:ext cx="5257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Example 2: Make It Pretty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R="0" lvl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Example 3: Label Levels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037ED2-8BE8-4D99-B34F-0D4DEBE774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1129844"/>
            <a:ext cx="5486400" cy="125569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398CA4EA-AA24-47CA-9CDC-06CB4692AD9D}"/>
              </a:ext>
            </a:extLst>
          </p:cNvPr>
          <p:cNvSpPr/>
          <p:nvPr/>
        </p:nvSpPr>
        <p:spPr>
          <a:xfrm rot="10800000">
            <a:off x="6097645" y="2514600"/>
            <a:ext cx="381000" cy="321059"/>
          </a:xfrm>
          <a:prstGeom prst="down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9A56C8-F8EB-45E6-93E0-E35FE3CD503C}"/>
              </a:ext>
            </a:extLst>
          </p:cNvPr>
          <p:cNvSpPr txBox="1"/>
          <p:nvPr/>
        </p:nvSpPr>
        <p:spPr>
          <a:xfrm>
            <a:off x="6021445" y="2853377"/>
            <a:ext cx="2462452" cy="461665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What Happened?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429A664-8F8C-4F00-9B1B-BED39F0C49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6162" y="4045424"/>
            <a:ext cx="5476875" cy="162724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234829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6: Numeric to Factor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FC7C33-5FD6-40DB-B49F-8A5485C9E464}"/>
              </a:ext>
            </a:extLst>
          </p:cNvPr>
          <p:cNvSpPr txBox="1"/>
          <p:nvPr/>
        </p:nvSpPr>
        <p:spPr>
          <a:xfrm>
            <a:off x="3810000" y="621916"/>
            <a:ext cx="5257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Example 4: Using Percentiles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Goal: Cut on the Quartiles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 Quantile Function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Helpful Package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FCA3D5-A2CF-46B7-8020-9EC7715100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1683" y="1905000"/>
            <a:ext cx="5486400" cy="123346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0D20CD-F988-427E-8B09-A8B3AD3678BD}"/>
              </a:ext>
            </a:extLst>
          </p:cNvPr>
          <p:cNvSpPr txBox="1"/>
          <p:nvPr/>
        </p:nvSpPr>
        <p:spPr>
          <a:xfrm>
            <a:off x="6629400" y="3533737"/>
            <a:ext cx="2341917" cy="461665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 library(</a:t>
            </a:r>
            <a:r>
              <a:rPr lang="en-US" dirty="0" err="1">
                <a:solidFill>
                  <a:schemeClr val="bg1"/>
                </a:solidFill>
              </a:rPr>
              <a:t>expss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CDF1E2-A1E0-49BE-B2D3-F646EFC14C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1683" y="4263626"/>
            <a:ext cx="5466117" cy="225704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0572140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1: Motivation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39A337-14F8-4CBE-B90D-58B5D835AE8C}"/>
              </a:ext>
            </a:extLst>
          </p:cNvPr>
          <p:cNvSpPr txBox="1"/>
          <p:nvPr/>
        </p:nvSpPr>
        <p:spPr>
          <a:xfrm>
            <a:off x="3810000" y="621916"/>
            <a:ext cx="53302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Eye Color Distribution (Cont.)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Display Eye Colors Absent From Sample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70C92C-0991-4A98-BEA3-1B041C921B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7043" y="2362200"/>
            <a:ext cx="5413087" cy="37338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943649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1: Motivation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39A337-14F8-4CBE-B90D-58B5D835AE8C}"/>
              </a:ext>
            </a:extLst>
          </p:cNvPr>
          <p:cNvSpPr txBox="1"/>
          <p:nvPr/>
        </p:nvSpPr>
        <p:spPr>
          <a:xfrm>
            <a:off x="3810000" y="621916"/>
            <a:ext cx="533020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Survey Results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How Would You Describe </a:t>
            </a:r>
          </a:p>
          <a:p>
            <a:pPr lvl="1">
              <a:defRPr/>
            </a:pPr>
            <a:r>
              <a:rPr lang="en-US" dirty="0">
                <a:solidFill>
                  <a:srgbClr val="404040"/>
                </a:solidFill>
              </a:rPr>
              <a:t>    Dr. Mario’s Teaching?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Magical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Alright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Regular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Inferior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Offensive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Class of 80 Students Answer End-of-the-Year Survey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8785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1: Motivation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39A337-14F8-4CBE-B90D-58B5D835AE8C}"/>
              </a:ext>
            </a:extLst>
          </p:cNvPr>
          <p:cNvSpPr txBox="1"/>
          <p:nvPr/>
        </p:nvSpPr>
        <p:spPr>
          <a:xfrm>
            <a:off x="3810000" y="621916"/>
            <a:ext cx="533020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Survey Results (Cont.)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Distribution of Results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is Wrong?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C8EDB0-3B4E-4AEF-AC81-E31F3F5887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2903" y="1828800"/>
            <a:ext cx="5474897" cy="374368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537420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1: Motivation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39A337-14F8-4CBE-B90D-58B5D835AE8C}"/>
              </a:ext>
            </a:extLst>
          </p:cNvPr>
          <p:cNvSpPr txBox="1"/>
          <p:nvPr/>
        </p:nvSpPr>
        <p:spPr>
          <a:xfrm>
            <a:off x="3810000" y="621916"/>
            <a:ext cx="5330206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Survey Results (Cont.)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Misspelling “Offensive” is Offensive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Ordinal Categorical Variable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808AF0-F2D0-404B-A1B0-5F4BEE7AE7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2971800"/>
            <a:ext cx="5486400" cy="381471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173059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1: Motivation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39A337-14F8-4CBE-B90D-58B5D835AE8C}"/>
              </a:ext>
            </a:extLst>
          </p:cNvPr>
          <p:cNvSpPr txBox="1"/>
          <p:nvPr/>
        </p:nvSpPr>
        <p:spPr>
          <a:xfrm>
            <a:off x="3810000" y="621916"/>
            <a:ext cx="533020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Urbanicity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Classification {1,2,3,4}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Sample 1000 Households and Record Their Urbanicity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sz="1400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Would Make this Better?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950A2D-05F9-417C-9933-F69FA61E7C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2895600"/>
            <a:ext cx="4989203" cy="339567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52391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1: Motivation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39A337-14F8-4CBE-B90D-58B5D835AE8C}"/>
              </a:ext>
            </a:extLst>
          </p:cNvPr>
          <p:cNvSpPr txBox="1"/>
          <p:nvPr/>
        </p:nvSpPr>
        <p:spPr>
          <a:xfrm>
            <a:off x="3810000" y="621916"/>
            <a:ext cx="53302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Urbanicity</a:t>
            </a:r>
          </a:p>
          <a:p>
            <a:pPr lvl="1">
              <a:defRPr/>
            </a:pPr>
            <a:endParaRPr lang="en-US" sz="1600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Data Dictionary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1  = Metropolitan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2  = Burbs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3  = Rural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4  = Isolated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17E03A-7F7E-4673-AC9D-4402C37CF5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0" y="3202838"/>
            <a:ext cx="5330206" cy="359665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6345819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10220</TotalTime>
  <Words>709</Words>
  <Application>Microsoft Office PowerPoint</Application>
  <PresentationFormat>On-screen Show (4:3)</PresentationFormat>
  <Paragraphs>260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Office Theme</vt:lpstr>
      <vt:lpstr>1_Office Theme</vt:lpstr>
      <vt:lpstr>Factors</vt:lpstr>
      <vt:lpstr>Introduction</vt:lpstr>
      <vt:lpstr>Level 1: Motivation</vt:lpstr>
      <vt:lpstr>Level 1: Motivation</vt:lpstr>
      <vt:lpstr>Level 1: Motivation</vt:lpstr>
      <vt:lpstr>Level 1: Motivation</vt:lpstr>
      <vt:lpstr>Level 1: Motivation</vt:lpstr>
      <vt:lpstr>Level 1: Motivation</vt:lpstr>
      <vt:lpstr>Level 1: Motivation</vt:lpstr>
      <vt:lpstr>Level 2: Factor Variable Architecture</vt:lpstr>
      <vt:lpstr>Level 2: Factor Variable Architecture</vt:lpstr>
      <vt:lpstr>Level 2: Factor Variable Architecture</vt:lpstr>
      <vt:lpstr>Level 2: Factor Variable Architecture</vt:lpstr>
      <vt:lpstr>Level 2: Factor Variable Architecture</vt:lpstr>
      <vt:lpstr>Level 2: Factor Variable Architecture</vt:lpstr>
      <vt:lpstr>Level 2: Factor Variable Architecture</vt:lpstr>
      <vt:lpstr>Level 3: General  Social Survey</vt:lpstr>
      <vt:lpstr>Level 3: General  Social Survey</vt:lpstr>
      <vt:lpstr>Level 4: Modifying  Factor Order</vt:lpstr>
      <vt:lpstr>Level 4: Modifying  Factor Order</vt:lpstr>
      <vt:lpstr>Level 4: Modifying  Factor Order</vt:lpstr>
      <vt:lpstr>Level 4: Modifying  Factor Order</vt:lpstr>
      <vt:lpstr>Level 4: Modifying  Factor Order</vt:lpstr>
      <vt:lpstr>Level 4: Modifying  Factor Order</vt:lpstr>
      <vt:lpstr>Level 4: Modifying  Factor Order</vt:lpstr>
      <vt:lpstr>Level 4: Modifying  Factor Order</vt:lpstr>
      <vt:lpstr>Level 4: Modifying  Factor Order</vt:lpstr>
      <vt:lpstr>Level 4: Modifying  Factor Order</vt:lpstr>
      <vt:lpstr>Level 4: Modifying  Factor Order</vt:lpstr>
      <vt:lpstr>Level 5: Modifying  Factor Levels</vt:lpstr>
      <vt:lpstr>Level 5: Modifying  Factor Levels</vt:lpstr>
      <vt:lpstr>Level 5: Modifying  Factor Levels</vt:lpstr>
      <vt:lpstr>Level 5: Modifying  Factor Levels</vt:lpstr>
      <vt:lpstr>Level 5: Modifying  Factor Levels</vt:lpstr>
      <vt:lpstr>Level 5: Modifying  Factor Levels</vt:lpstr>
      <vt:lpstr>Level 6: Numeric to Factor</vt:lpstr>
      <vt:lpstr>Level 6: Numeric to Factor</vt:lpstr>
      <vt:lpstr>Level 6: Numeric to Factor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Giacomazzo, Mario</cp:lastModifiedBy>
  <cp:revision>406</cp:revision>
  <dcterms:created xsi:type="dcterms:W3CDTF">2018-08-19T01:44:24Z</dcterms:created>
  <dcterms:modified xsi:type="dcterms:W3CDTF">2025-02-21T19:08:17Z</dcterms:modified>
</cp:coreProperties>
</file>