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7"/>
  </p:notesMasterIdLst>
  <p:handoutMasterIdLst>
    <p:handoutMasterId r:id="rId28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58" r:id="rId17"/>
    <p:sldId id="346" r:id="rId18"/>
    <p:sldId id="347" r:id="rId19"/>
    <p:sldId id="342" r:id="rId20"/>
    <p:sldId id="343" r:id="rId21"/>
    <p:sldId id="348" r:id="rId22"/>
    <p:sldId id="344" r:id="rId23"/>
    <p:sldId id="345" r:id="rId24"/>
    <p:sldId id="350" r:id="rId25"/>
    <p:sldId id="329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37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1/26/2023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1/26/2023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NA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Enduring Questions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Impute or Not Impute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Ignore or Not Ignore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Should Be Explained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Careful When Performing Operations on Missing Data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93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4D275-5564-4D10-B6D1-8C16ACE5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69" y="643467"/>
            <a:ext cx="5279671" cy="61672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3281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Subset Observations Based on Their Values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Selects Row if TRUE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Removes Row if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Flights </a:t>
            </a:r>
            <a:r>
              <a:rPr lang="en-US">
                <a:solidFill>
                  <a:srgbClr val="404040"/>
                </a:solidFill>
              </a:rPr>
              <a:t>from 9/13/2013 </a:t>
            </a:r>
            <a:r>
              <a:rPr lang="en-US" dirty="0">
                <a:solidFill>
                  <a:srgbClr val="404040"/>
                </a:solidFill>
              </a:rPr>
              <a:t>Out of LaGuardia Airport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Dec. or Nov.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581400" y="4114800"/>
            <a:ext cx="5486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==9,day==13,origin ==“LGA”)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774696" y="5164481"/>
            <a:ext cx="509980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==11|month==12)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438B7-3720-4415-BCF7-8AA1A9310D3D}"/>
              </a:ext>
            </a:extLst>
          </p:cNvPr>
          <p:cNvSpPr txBox="1"/>
          <p:nvPr/>
        </p:nvSpPr>
        <p:spPr>
          <a:xfrm>
            <a:off x="3774696" y="5690534"/>
            <a:ext cx="509980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 %in% c(11,12))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13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Don’t Want Flights with Unusual Delays (&gt; 120 min.)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with No Delays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552306" y="2248562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!(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&gt;120 |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&gt;120)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552306" y="2785984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 &lt;= 120,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 &lt;= 120)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EB4CA-A453-44A9-950D-84E75FC4B3AA}"/>
              </a:ext>
            </a:extLst>
          </p:cNvPr>
          <p:cNvSpPr txBox="1"/>
          <p:nvPr/>
        </p:nvSpPr>
        <p:spPr>
          <a:xfrm>
            <a:off x="3552306" y="4641291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==0 &amp;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==0)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16D51-C0A7-4E59-9984-CF2D62C8F124}"/>
              </a:ext>
            </a:extLst>
          </p:cNvPr>
          <p:cNvSpPr txBox="1"/>
          <p:nvPr/>
        </p:nvSpPr>
        <p:spPr>
          <a:xfrm>
            <a:off x="3552306" y="4114800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==0,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==0)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90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Missing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Want Flights Missing  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All Cases with Missing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17D3D-89A4-4E72-BE07-89E032EF9869}"/>
              </a:ext>
            </a:extLst>
          </p:cNvPr>
          <p:cNvSpPr txBox="1"/>
          <p:nvPr/>
        </p:nvSpPr>
        <p:spPr>
          <a:xfrm>
            <a:off x="4648200" y="1905000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is.na(</a:t>
            </a:r>
            <a:r>
              <a:rPr lang="en-US" sz="2000" dirty="0" err="1">
                <a:solidFill>
                  <a:schemeClr val="bg1"/>
                </a:solidFill>
              </a:rPr>
              <a:t>air_time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6E109-7652-4E33-8C7C-E6859A53C379}"/>
              </a:ext>
            </a:extLst>
          </p:cNvPr>
          <p:cNvSpPr txBox="1"/>
          <p:nvPr/>
        </p:nvSpPr>
        <p:spPr>
          <a:xfrm>
            <a:off x="4648200" y="3733800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!is.na(</a:t>
            </a:r>
            <a:r>
              <a:rPr lang="en-US" sz="2000" dirty="0" err="1">
                <a:solidFill>
                  <a:schemeClr val="bg1"/>
                </a:solidFill>
              </a:rPr>
              <a:t>air_time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13B28-251A-468D-8C02-7F8C7E842D34}"/>
              </a:ext>
            </a:extLst>
          </p:cNvPr>
          <p:cNvSpPr txBox="1"/>
          <p:nvPr/>
        </p:nvSpPr>
        <p:spPr>
          <a:xfrm>
            <a:off x="4645859" y="5562017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</a:t>
            </a:r>
            <a:r>
              <a:rPr lang="en-US" sz="2000" dirty="0" err="1">
                <a:solidFill>
                  <a:schemeClr val="bg1"/>
                </a:solidFill>
              </a:rPr>
              <a:t>na.omit</a:t>
            </a:r>
            <a:r>
              <a:rPr lang="en-US" sz="2000" dirty="0">
                <a:solidFill>
                  <a:schemeClr val="bg1"/>
                </a:solidFill>
              </a:rPr>
              <a:t>(flights)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77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501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Sort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Raw Flight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Sorted by Day, Month, Year (Time)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5076A-F9C9-4A08-B366-F1972627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905000"/>
            <a:ext cx="544613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3085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Sorting Experiment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6E8791-6A7B-42AD-B3DC-82EB23E50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207" y="1212345"/>
            <a:ext cx="551213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E1963-BDEC-4C86-99A0-C702A9663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207" y="3382443"/>
            <a:ext cx="5512138" cy="195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460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81D98-CB39-400D-83DF-116802A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19821"/>
            <a:ext cx="2635375" cy="217892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A37B6-C33B-46CD-AFB0-5289D09A9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283" y="3382392"/>
            <a:ext cx="2566731" cy="166377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0DC60-A0AA-4E7A-BF4A-51078D45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537" y="3389502"/>
            <a:ext cx="2555263" cy="16701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Left-Right-Up 5">
            <a:extLst>
              <a:ext uri="{FF2B5EF4-FFF2-40B4-BE49-F238E27FC236}">
                <a16:creationId xmlns:a16="http://schemas.microsoft.com/office/drawing/2014/main" id="{A69B451D-27E1-4C0D-9E00-499DF46A96D7}"/>
              </a:ext>
            </a:extLst>
          </p:cNvPr>
          <p:cNvSpPr/>
          <p:nvPr/>
        </p:nvSpPr>
        <p:spPr>
          <a:xfrm>
            <a:off x="5921542" y="3178220"/>
            <a:ext cx="762000" cy="1165180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-Up 15">
            <a:extLst>
              <a:ext uri="{FF2B5EF4-FFF2-40B4-BE49-F238E27FC236}">
                <a16:creationId xmlns:a16="http://schemas.microsoft.com/office/drawing/2014/main" id="{A81073C6-0496-4483-8737-AEC20285279D}"/>
              </a:ext>
            </a:extLst>
          </p:cNvPr>
          <p:cNvSpPr/>
          <p:nvPr/>
        </p:nvSpPr>
        <p:spPr>
          <a:xfrm rot="10800000">
            <a:off x="5921542" y="3977103"/>
            <a:ext cx="762000" cy="1509296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403D-F297-438B-971E-CD7FE4F9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604" y="5159224"/>
            <a:ext cx="2289875" cy="1617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322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Select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Why? Not All Variables are Created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Need to Know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489E-624C-42DC-B08D-CE180706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2969683"/>
            <a:ext cx="5486400" cy="15804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4941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Only Year, Month, Day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All Variables Between </a:t>
            </a:r>
            <a:r>
              <a:rPr lang="en-US" dirty="0" err="1">
                <a:solidFill>
                  <a:srgbClr val="404040"/>
                </a:solidFill>
              </a:rPr>
              <a:t>dep_time</a:t>
            </a:r>
            <a:r>
              <a:rPr lang="en-US" dirty="0">
                <a:solidFill>
                  <a:srgbClr val="404040"/>
                </a:solidFill>
              </a:rPr>
              <a:t> to </a:t>
            </a:r>
            <a:r>
              <a:rPr lang="en-US" dirty="0" err="1">
                <a:solidFill>
                  <a:srgbClr val="404040"/>
                </a:solidFill>
              </a:rPr>
              <a:t>arr_delay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Year, Month, and Day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1BD55-6F68-4566-94BA-8FA921E3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97" y="1845617"/>
            <a:ext cx="5459403" cy="7997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26183-6E1B-448A-BBCB-7FF3B5182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186" y="3733274"/>
            <a:ext cx="5116580" cy="11888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DB3E9-4B32-4555-A5B9-2498264D6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313" y="5486399"/>
            <a:ext cx="4255461" cy="130181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877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Their Data       Your Data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</a:t>
            </a:r>
            <a:r>
              <a:rPr lang="en-US" dirty="0" err="1">
                <a:solidFill>
                  <a:srgbClr val="404040"/>
                </a:solidFill>
              </a:rPr>
              <a:t>Subsetting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Ordering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Selecting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Creating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Help: </a:t>
            </a:r>
            <a:r>
              <a:rPr lang="en-US" dirty="0" err="1">
                <a:solidFill>
                  <a:srgbClr val="404040"/>
                </a:solidFill>
              </a:rPr>
              <a:t>dplyr</a:t>
            </a:r>
            <a:r>
              <a:rPr lang="en-US" dirty="0">
                <a:solidFill>
                  <a:srgbClr val="404040"/>
                </a:solidFill>
              </a:rPr>
              <a:t> Package in 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34DE9A2-3851-4C77-9643-13134D7A0E2D}"/>
              </a:ext>
            </a:extLst>
          </p:cNvPr>
          <p:cNvSpPr/>
          <p:nvPr/>
        </p:nvSpPr>
        <p:spPr>
          <a:xfrm>
            <a:off x="6549189" y="1493921"/>
            <a:ext cx="457200" cy="2286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Column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Based on Column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AD10A-C889-4FBB-9CA6-E4CFCD0D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040" y="1121174"/>
            <a:ext cx="5080871" cy="169822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2048-719F-4510-A9A6-448927FC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269" y="3321123"/>
            <a:ext cx="4430497" cy="34668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912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Text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starts_with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ends_with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contains(“TEXT”)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Etc. AKA Others Exist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B2E82-BC6F-4261-B850-FD2F1E0D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83" y="1905000"/>
            <a:ext cx="5486400" cy="6510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5DDC8-E002-4701-B763-B4619D3CE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028" y="3402931"/>
            <a:ext cx="5486401" cy="6426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38C31-5DD8-4EAA-B575-82412A4BF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4785391"/>
            <a:ext cx="5486400" cy="101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3986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Can Use select()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But Use rename()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B3868-D237-4603-96EA-3ED588AC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000" y="1897325"/>
            <a:ext cx="5457699" cy="6273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0B7D1-93F3-4D1B-9AE5-E858B1E34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004" y="3352800"/>
            <a:ext cx="5457693" cy="2438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787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Reordering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94EAE-B2C8-4FAB-B9A9-22B87427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343400" cy="561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82253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2013 Flights from NYC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- US Bureau of Trans. Statistics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View all Data,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For more information,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4325222" y="1149066"/>
            <a:ext cx="3447177" cy="70788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(nycflights13)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 library(nycflights13)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AA6FA-9701-4AD0-B135-A408FE9A0D0A}"/>
              </a:ext>
            </a:extLst>
          </p:cNvPr>
          <p:cNvSpPr txBox="1"/>
          <p:nvPr/>
        </p:nvSpPr>
        <p:spPr>
          <a:xfrm>
            <a:off x="7224486" y="3244334"/>
            <a:ext cx="1767114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View(flights)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A8506-BA46-4C48-B358-D28A9DEF5485}"/>
              </a:ext>
            </a:extLst>
          </p:cNvPr>
          <p:cNvSpPr txBox="1"/>
          <p:nvPr/>
        </p:nvSpPr>
        <p:spPr>
          <a:xfrm>
            <a:off x="7315199" y="3991001"/>
            <a:ext cx="116869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?flights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5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51054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Preview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Different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 = integer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dbl</a:t>
            </a:r>
            <a:r>
              <a:rPr lang="en-US" dirty="0">
                <a:solidFill>
                  <a:srgbClr val="404040"/>
                </a:solidFill>
              </a:rPr>
              <a:t> = 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chr</a:t>
            </a:r>
            <a:r>
              <a:rPr lang="en-US" dirty="0">
                <a:solidFill>
                  <a:srgbClr val="404040"/>
                </a:solidFill>
              </a:rPr>
              <a:t> = character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dttm</a:t>
            </a:r>
            <a:r>
              <a:rPr lang="en-US" dirty="0">
                <a:solidFill>
                  <a:srgbClr val="404040"/>
                </a:solidFill>
              </a:rPr>
              <a:t> = date and times</a:t>
            </a:r>
          </a:p>
          <a:p>
            <a:pPr lvl="1"/>
            <a:endParaRPr lang="en-US" sz="16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lgl</a:t>
            </a:r>
            <a:r>
              <a:rPr lang="en-US" dirty="0">
                <a:solidFill>
                  <a:srgbClr val="404040"/>
                </a:solidFill>
              </a:rPr>
              <a:t> = logical (TRUE or FALSE)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fctr</a:t>
            </a:r>
            <a:r>
              <a:rPr lang="en-US" dirty="0">
                <a:solidFill>
                  <a:srgbClr val="404040"/>
                </a:solidFill>
              </a:rPr>
              <a:t> =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date = dates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6256846" y="643467"/>
            <a:ext cx="1050471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D227C-C700-4EA6-8C39-F18D3816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147860"/>
            <a:ext cx="4762426" cy="204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50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5 Key Functions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 = Chooses Observations Based on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 = Sorts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 = Chooses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 = Creates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 = Generates Statistics From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6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 Usage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First, Specify the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Next, Specify What to Do with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 is a New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Powerful When Used With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6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Than (&lt;)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Greater Than (&gt;)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Equal (!=)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Equal (==)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Returns TRUE or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992A4-D49A-4CBB-9312-E007CCCF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339335"/>
            <a:ext cx="5478381" cy="282866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887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Numerical Precision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Solution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2FF6-7C36-4351-A004-1C7DF803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856457"/>
            <a:ext cx="21526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EF7F1-C518-4D41-9211-5D36E66E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448175"/>
            <a:ext cx="3629025" cy="11144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184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Logical Operators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Boolean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And (&amp;)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 (|)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(!)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C5D4F-7F48-6976-343C-3898BEC25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103" y="2971800"/>
            <a:ext cx="1420177" cy="3733800"/>
          </a:xfrm>
          <a:prstGeom prst="rect">
            <a:avLst/>
          </a:prstGeom>
          <a:ln w="25400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7086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622</Words>
  <Application>Microsoft Office PowerPoint</Application>
  <PresentationFormat>On-screen Show (4:3)</PresentationFormat>
  <Paragraphs>238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Office Theme</vt:lpstr>
      <vt:lpstr>1_Office Theme</vt:lpstr>
      <vt:lpstr>Data Transformation I</vt:lpstr>
      <vt:lpstr>Introduction</vt:lpstr>
      <vt:lpstr>NYC Flights  Meta Data</vt:lpstr>
      <vt:lpstr>NYC Flights  Meta Data</vt:lpstr>
      <vt:lpstr>Basics of dplyr</vt:lpstr>
      <vt:lpstr>Basics of dplyr</vt:lpstr>
      <vt:lpstr>Comparisons</vt:lpstr>
      <vt:lpstr>Comparisons</vt:lpstr>
      <vt:lpstr>Logical Operators</vt:lpstr>
      <vt:lpstr>Missing Values</vt:lpstr>
      <vt:lpstr>Missing Values</vt:lpstr>
      <vt:lpstr>filter()</vt:lpstr>
      <vt:lpstr>filter()</vt:lpstr>
      <vt:lpstr>filter()</vt:lpstr>
      <vt:lpstr>arrange()</vt:lpstr>
      <vt:lpstr>arrange()</vt:lpstr>
      <vt:lpstr>arrange()</vt:lpstr>
      <vt:lpstr>select()</vt:lpstr>
      <vt:lpstr>select()</vt:lpstr>
      <vt:lpstr>select()</vt:lpstr>
      <vt:lpstr>select()</vt:lpstr>
      <vt:lpstr>select()</vt:lpstr>
      <vt:lpstr>select()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122</cp:revision>
  <dcterms:created xsi:type="dcterms:W3CDTF">2018-08-19T01:44:24Z</dcterms:created>
  <dcterms:modified xsi:type="dcterms:W3CDTF">2023-01-26T13:16:13Z</dcterms:modified>
</cp:coreProperties>
</file>