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4"/>
  </p:notesMasterIdLst>
  <p:handoutMasterIdLst>
    <p:handoutMasterId r:id="rId25"/>
  </p:handoutMasterIdLst>
  <p:sldIdLst>
    <p:sldId id="320" r:id="rId3"/>
    <p:sldId id="399" r:id="rId4"/>
    <p:sldId id="427" r:id="rId5"/>
    <p:sldId id="413" r:id="rId6"/>
    <p:sldId id="415" r:id="rId7"/>
    <p:sldId id="416" r:id="rId8"/>
    <p:sldId id="417" r:id="rId9"/>
    <p:sldId id="420" r:id="rId10"/>
    <p:sldId id="421" r:id="rId11"/>
    <p:sldId id="422" r:id="rId12"/>
    <p:sldId id="423" r:id="rId13"/>
    <p:sldId id="424" r:id="rId14"/>
    <p:sldId id="414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329" r:id="rId23"/>
  </p:sldIdLst>
  <p:sldSz cx="9144000" cy="6858000" type="screen4x3"/>
  <p:notesSz cx="6858000" cy="9144000"/>
  <p:custDataLst>
    <p:tags r:id="rId2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10/26/2020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10/26/2020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Modeling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 Our Data, We Have: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Out-of-Sample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</a:t>
            </a:r>
            <a:r>
              <a:rPr lang="en-US" dirty="0" err="1">
                <a:solidFill>
                  <a:srgbClr val="404040"/>
                </a:solidFill>
              </a:rPr>
              <a:t>RMSE.func</a:t>
            </a:r>
            <a:r>
              <a:rPr lang="en-US" dirty="0">
                <a:solidFill>
                  <a:srgbClr val="404040"/>
                </a:solidFill>
              </a:rPr>
              <a:t>() With Two Arguments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 vector of actual water temperatures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predict=vector of predicted water temperatures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This Function on the Two Columns in DATA2 for RMSE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actual=W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predict=</a:t>
            </a:r>
            <a:r>
              <a:rPr lang="en-US" dirty="0" err="1">
                <a:solidFill>
                  <a:srgbClr val="404040"/>
                </a:solidFill>
              </a:rPr>
              <a:t>linpred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4781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5 (Continued)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B558A-0987-4683-BE55-586144992045}"/>
              </a:ext>
            </a:extLst>
          </p:cNvPr>
          <p:cNvSpPr txBox="1"/>
          <p:nvPr/>
        </p:nvSpPr>
        <p:spPr>
          <a:xfrm>
            <a:off x="3979882" y="1136419"/>
            <a:ext cx="4343400" cy="2308324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 = function(</a:t>
            </a:r>
            <a:r>
              <a:rPr lang="en-US" sz="1800" dirty="0" err="1">
                <a:solidFill>
                  <a:schemeClr val="bg1"/>
                </a:solidFill>
              </a:rPr>
              <a:t>actual,predict</a:t>
            </a:r>
            <a:r>
              <a:rPr lang="en-US" sz="1800" dirty="0">
                <a:solidFill>
                  <a:schemeClr val="bg1"/>
                </a:solidFill>
              </a:rPr>
              <a:t>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=mean((actual-predict)^2,na.rm=T)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=sqrt(</a:t>
            </a:r>
            <a:r>
              <a:rPr lang="en-US" sz="1800" dirty="0" err="1">
                <a:solidFill>
                  <a:schemeClr val="bg1"/>
                </a:solidFill>
              </a:rPr>
              <a:t>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return(</a:t>
            </a:r>
            <a:r>
              <a:rPr lang="en-US" sz="1800" dirty="0" err="1">
                <a:solidFill>
                  <a:schemeClr val="bg1"/>
                </a:solidFill>
              </a:rPr>
              <a:t>rmse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 err="1">
                <a:solidFill>
                  <a:schemeClr val="bg1"/>
                </a:solidFill>
              </a:rPr>
              <a:t>RMSE.func</a:t>
            </a:r>
            <a:r>
              <a:rPr lang="en-US" sz="1800" dirty="0">
                <a:solidFill>
                  <a:schemeClr val="bg1"/>
                </a:solidFill>
              </a:rPr>
              <a:t>(actual=DATA2$W,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		     predict=DATA2$linpred)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08DB3C-B8E8-4471-8A83-6120B863E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757" y="4724400"/>
            <a:ext cx="4981575" cy="4000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08B5796-7CD1-495A-BFB3-7006ECF7EEF1}"/>
              </a:ext>
            </a:extLst>
          </p:cNvPr>
          <p:cNvSpPr/>
          <p:nvPr/>
        </p:nvSpPr>
        <p:spPr>
          <a:xfrm>
            <a:off x="5728444" y="3581400"/>
            <a:ext cx="838200" cy="914399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810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Intermission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Using the Natural Grouping of Data for 31-Fold Cross Validation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Only Fit One Linear Model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Should Use Cross-Validation for Multiple Different Models and Compare Cross-Validated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Assign Observations 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-Folds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CV Function: </a:t>
            </a:r>
            <a:r>
              <a:rPr lang="en-US" dirty="0" err="1">
                <a:solidFill>
                  <a:srgbClr val="404040"/>
                </a:solidFill>
              </a:rPr>
              <a:t>crossv_kfold</a:t>
            </a:r>
            <a:r>
              <a:rPr lang="en-US">
                <a:solidFill>
                  <a:srgbClr val="404040"/>
                </a:solidFill>
              </a:rPr>
              <a:t>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>
                <a:solidFill>
                  <a:srgbClr val="404040"/>
                </a:solidFill>
              </a:rPr>
              <a:t>)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340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2: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FAB29-CDB6-430C-9F91-1AA1FC966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0293" y="3719218"/>
            <a:ext cx="5570034" cy="298638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Overview (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=10)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Randomly Split Observations Into </a:t>
            </a:r>
            <a:r>
              <a:rPr lang="en-US" i="1" dirty="0">
                <a:solidFill>
                  <a:srgbClr val="404040"/>
                </a:solidFill>
              </a:rPr>
              <a:t>K</a:t>
            </a:r>
            <a:r>
              <a:rPr lang="en-US" dirty="0">
                <a:solidFill>
                  <a:srgbClr val="404040"/>
                </a:solidFill>
              </a:rPr>
              <a:t>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Fold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If Each Fold Contains Approximately the Same # of Observations,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3569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810000" y="645990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 (Julian Day)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Clear Non-Linear Relationship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C654CC-4BB0-4E30-A3D0-7B5727EE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438400"/>
            <a:ext cx="5334000" cy="431833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22525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Polynomial Model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Perform K-Fold CV to Estimate Out-of-Sample RMSE for Choices of </a:t>
            </a:r>
            <a:r>
              <a:rPr lang="en-US" i="1" dirty="0">
                <a:solidFill>
                  <a:srgbClr val="404040"/>
                </a:solidFill>
              </a:rPr>
              <a:t>I=4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J=3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Ultimate Goal is To Select Best  </a:t>
            </a:r>
            <a:r>
              <a:rPr lang="en-US" i="1" dirty="0">
                <a:solidFill>
                  <a:srgbClr val="404040"/>
                </a:solidFill>
              </a:rPr>
              <a:t>I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endParaRPr lang="en-US" dirty="0">
              <a:solidFill>
                <a:srgbClr val="40404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/>
              <p:nvPr/>
            </p:nvSpPr>
            <p:spPr>
              <a:xfrm>
                <a:off x="3710082" y="1143000"/>
                <a:ext cx="5334000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9A1949-178D-4AFF-8F67-BA15956A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082" y="1143000"/>
                <a:ext cx="5334000" cy="11726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57119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Fit Model with </a:t>
            </a:r>
            <a:r>
              <a:rPr lang="en-US" i="1" dirty="0">
                <a:solidFill>
                  <a:srgbClr val="404040"/>
                </a:solidFill>
              </a:rPr>
              <a:t>I=4</a:t>
            </a:r>
            <a:r>
              <a:rPr lang="en-US" dirty="0">
                <a:solidFill>
                  <a:srgbClr val="404040"/>
                </a:solidFill>
              </a:rPr>
              <a:t> and </a:t>
            </a:r>
            <a:r>
              <a:rPr lang="en-US" i="1" dirty="0">
                <a:solidFill>
                  <a:srgbClr val="404040"/>
                </a:solidFill>
              </a:rPr>
              <a:t>J=3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from broom Package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tidy()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glance()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</a:t>
            </a:r>
            <a:r>
              <a:rPr lang="en-US">
                <a:solidFill>
                  <a:srgbClr val="404040"/>
                </a:solidFill>
              </a:rPr>
              <a:t>to Preview Models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DE414-0050-466B-A2C5-46CC20F06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3733800"/>
            <a:ext cx="5363054" cy="213536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8B4C73-DDB9-43D4-BB83-ED4F32573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5988521"/>
            <a:ext cx="5363054" cy="69933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67347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Divide Data into 10 Folds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 dirty="0" err="1">
                <a:solidFill>
                  <a:srgbClr val="404040"/>
                </a:solidFill>
              </a:rPr>
              <a:t>crossv_kfold</a:t>
            </a:r>
            <a:r>
              <a:rPr lang="en-US" dirty="0">
                <a:solidFill>
                  <a:srgbClr val="404040"/>
                </a:solidFill>
              </a:rPr>
              <a:t>() Function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Variables are Lists of Train and Test 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Each Row, We Want to Fit on Train and Predict on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B4D18-1C5F-4B0D-927E-0DD5F8B53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993" y="3881987"/>
            <a:ext cx="5393829" cy="288475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12950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Function to Fit Models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 to All Train Sets Using </a:t>
            </a:r>
            <a:r>
              <a:rPr lang="en-US" dirty="0" err="1">
                <a:solidFill>
                  <a:srgbClr val="404040"/>
                </a:solidFill>
              </a:rPr>
              <a:t>purrr</a:t>
            </a:r>
            <a:r>
              <a:rPr lang="en-US" dirty="0">
                <a:solidFill>
                  <a:srgbClr val="404040"/>
                </a:solidFill>
              </a:rPr>
              <a:t>::map()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from </a:t>
            </a:r>
            <a:r>
              <a:rPr lang="en-US" dirty="0" err="1">
                <a:solidFill>
                  <a:srgbClr val="404040"/>
                </a:solidFill>
              </a:rPr>
              <a:t>purrr</a:t>
            </a:r>
            <a:r>
              <a:rPr lang="en-US" dirty="0">
                <a:solidFill>
                  <a:srgbClr val="404040"/>
                </a:solidFill>
              </a:rPr>
              <a:t> Package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map() – Loop Over Train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map2() – Loop Over Fitted Models and Test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F32DA9-4D6F-4D0D-B6B7-8409850E5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667000"/>
            <a:ext cx="5334000" cy="207388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686707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K-Fold CV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purrr</a:t>
            </a:r>
            <a:r>
              <a:rPr lang="en-US" dirty="0">
                <a:solidFill>
                  <a:srgbClr val="404040"/>
                </a:solidFill>
              </a:rPr>
              <a:t>::map2() Iterates Function Over Two Arguments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Every Test Set and Trained Model, We Use augment() to Get Predictions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Next, Compare Fitted With Actual Using </a:t>
            </a:r>
            <a:r>
              <a:rPr lang="en-US" dirty="0" err="1">
                <a:solidFill>
                  <a:srgbClr val="404040"/>
                </a:solidFill>
              </a:rPr>
              <a:t>RMSE.func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i="1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92729-83E3-442A-BC27-571F5211F7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055" y="3276600"/>
            <a:ext cx="5478745" cy="201919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56CBF3-EB6E-4436-B46A-7847319F8345}"/>
              </a:ext>
            </a:extLst>
          </p:cNvPr>
          <p:cNvSpPr/>
          <p:nvPr/>
        </p:nvSpPr>
        <p:spPr>
          <a:xfrm>
            <a:off x="5334000" y="4013620"/>
            <a:ext cx="457200" cy="139658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9FF41C-FDB5-439C-87A1-DEBBA8D1C852}"/>
              </a:ext>
            </a:extLst>
          </p:cNvPr>
          <p:cNvSpPr/>
          <p:nvPr/>
        </p:nvSpPr>
        <p:spPr>
          <a:xfrm>
            <a:off x="7548846" y="4013620"/>
            <a:ext cx="533400" cy="1396580"/>
          </a:xfrm>
          <a:prstGeom prst="rect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22D9F1-7998-4F9F-A438-2C3C4897C77C}"/>
              </a:ext>
            </a:extLst>
          </p:cNvPr>
          <p:cNvCxnSpPr>
            <a:cxnSpLocks/>
          </p:cNvCxnSpPr>
          <p:nvPr/>
        </p:nvCxnSpPr>
        <p:spPr>
          <a:xfrm flipH="1">
            <a:off x="7329834" y="5410200"/>
            <a:ext cx="219012" cy="1524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32FDD9-F57E-4731-9168-CFE07416C611}"/>
              </a:ext>
            </a:extLst>
          </p:cNvPr>
          <p:cNvCxnSpPr>
            <a:cxnSpLocks/>
          </p:cNvCxnSpPr>
          <p:nvPr/>
        </p:nvCxnSpPr>
        <p:spPr>
          <a:xfrm flipH="1">
            <a:off x="5410200" y="5400107"/>
            <a:ext cx="85536" cy="51378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A51BC9A-996E-4F18-9EA8-844DD0702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9055" y="6308122"/>
            <a:ext cx="5478745" cy="3610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2921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Introduction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467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>
                <a:solidFill>
                  <a:srgbClr val="404040"/>
                </a:solidFill>
              </a:rPr>
              <a:t>Download Supplement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Required Packages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 and Knit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49506-538F-4D06-A28A-D8F3DE7114AE}"/>
              </a:ext>
            </a:extLst>
          </p:cNvPr>
          <p:cNvSpPr txBox="1"/>
          <p:nvPr/>
        </p:nvSpPr>
        <p:spPr>
          <a:xfrm>
            <a:off x="5050221" y="3958185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tidyverse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389C11-EAAF-4941-BFF5-B583EAEB6C28}"/>
              </a:ext>
            </a:extLst>
          </p:cNvPr>
          <p:cNvSpPr txBox="1"/>
          <p:nvPr/>
        </p:nvSpPr>
        <p:spPr>
          <a:xfrm>
            <a:off x="5050221" y="32766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modelr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F73EA1-D416-41FA-9CB2-03023BB51D5E}"/>
              </a:ext>
            </a:extLst>
          </p:cNvPr>
          <p:cNvSpPr txBox="1"/>
          <p:nvPr/>
        </p:nvSpPr>
        <p:spPr>
          <a:xfrm>
            <a:off x="5029200" y="5479535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library(broom)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82481-7F24-4C33-81AC-612100E83953}"/>
              </a:ext>
            </a:extLst>
          </p:cNvPr>
          <p:cNvSpPr txBox="1"/>
          <p:nvPr/>
        </p:nvSpPr>
        <p:spPr>
          <a:xfrm>
            <a:off x="5050221" y="4724400"/>
            <a:ext cx="1924050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library(</a:t>
            </a:r>
            <a:r>
              <a:rPr lang="en-US" sz="1800" dirty="0" err="1">
                <a:solidFill>
                  <a:schemeClr val="bg1"/>
                </a:solidFill>
              </a:rPr>
              <a:t>purrr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Look Ahead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48721-5D4E-487F-AAC4-A832B27B1A65}"/>
              </a:ext>
            </a:extLst>
          </p:cNvPr>
          <p:cNvSpPr txBox="1"/>
          <p:nvPr/>
        </p:nvSpPr>
        <p:spPr>
          <a:xfrm>
            <a:off x="3795366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We Have Done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Specify </a:t>
            </a:r>
            <a:r>
              <a:rPr lang="en-US" i="1" dirty="0">
                <a:solidFill>
                  <a:srgbClr val="404040"/>
                </a:solidFill>
              </a:rPr>
              <a:t>I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10-Fold Cross Validation to Estimate Out-of-Sample RMSE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We Should Use This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Max </a:t>
            </a:r>
            <a:r>
              <a:rPr lang="en-US" i="1" dirty="0">
                <a:solidFill>
                  <a:srgbClr val="404040"/>
                </a:solidFill>
              </a:rPr>
              <a:t>I </a:t>
            </a:r>
            <a:r>
              <a:rPr lang="en-US" dirty="0">
                <a:solidFill>
                  <a:srgbClr val="404040"/>
                </a:solidFill>
              </a:rPr>
              <a:t>and Max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lvl="1">
              <a:defRPr/>
            </a:pPr>
            <a:r>
              <a:rPr lang="en-US" dirty="0">
                <a:solidFill>
                  <a:srgbClr val="404040"/>
                </a:solidFill>
              </a:rPr>
              <a:t>       (Example: 10)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10 x 10 Matrix of </a:t>
            </a:r>
            <a:r>
              <a:rPr lang="en-US" i="1" dirty="0">
                <a:solidFill>
                  <a:srgbClr val="404040"/>
                </a:solidFill>
              </a:rPr>
              <a:t>NA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Loop Through All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 </a:t>
            </a:r>
            <a:r>
              <a:rPr lang="en-US" dirty="0">
                <a:solidFill>
                  <a:srgbClr val="404040"/>
                </a:solidFill>
              </a:rPr>
              <a:t>to Capture Out-of-Sample RMSE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Tile Plot that Visualizes the RMSE for Each Combination of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Choose Best </a:t>
            </a:r>
            <a:r>
              <a:rPr lang="en-US" i="1" dirty="0" err="1">
                <a:solidFill>
                  <a:srgbClr val="404040"/>
                </a:solidFill>
              </a:rPr>
              <a:t>i</a:t>
            </a:r>
            <a:r>
              <a:rPr lang="en-US" i="1" dirty="0">
                <a:solidFill>
                  <a:srgbClr val="404040"/>
                </a:solidFill>
              </a:rPr>
              <a:t> </a:t>
            </a:r>
            <a:r>
              <a:rPr lang="en-US" dirty="0">
                <a:solidFill>
                  <a:srgbClr val="404040"/>
                </a:solidFill>
              </a:rPr>
              <a:t>and </a:t>
            </a:r>
            <a:r>
              <a:rPr lang="en-US" i="1" dirty="0">
                <a:solidFill>
                  <a:srgbClr val="404040"/>
                </a:solidFill>
              </a:rPr>
              <a:t>j</a:t>
            </a: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10980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Discussion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06762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Problems With </a:t>
            </a:r>
            <a:r>
              <a:rPr lang="en-US" dirty="0">
                <a:solidFill>
                  <a:srgbClr val="404040"/>
                </a:solidFill>
              </a:rPr>
              <a:t>Current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Approach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Same Model For All Locations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Train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All Locations Used in Test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Residuals Indicate that Model Can Be Improved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 Helpful for Forecasting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Ambiguous Results: No Clear Winner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002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Part 1: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Cross Validation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Previously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 Train and Test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 (28 Rivers)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(3 Rivers)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Purpose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Estimate Out-of-Sample Error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Pick Best Model Based on This Estimate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Combat Overfitting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Robustification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Goal: Find the Simplest Model that Adequately Predicts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0720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643467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Current Issues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Decision on Final Model Heavily Influenced by the Test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Loss of Data in Model Fitting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 Appropriate in Small Datasets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Cross Validation Idea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Data Into Many Groups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Group Acts as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All Data is Used in Both Model Fitting and Model Testing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Help: Chapter 5 (ISLR)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824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722F6D-DA0E-4285-A21D-ABAAFCB59AC0}"/>
              </a:ext>
            </a:extLst>
          </p:cNvPr>
          <p:cNvSpPr txBox="1"/>
          <p:nvPr/>
        </p:nvSpPr>
        <p:spPr>
          <a:xfrm>
            <a:off x="3810000" y="533400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r>
              <a:rPr lang="en-US" dirty="0">
                <a:solidFill>
                  <a:srgbClr val="404040"/>
                </a:solidFill>
              </a:rPr>
              <a:t> Concepts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Chapter 20 (R4DS)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List-Columns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Columns in Data Frames or Tibbles Can Be Lists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this Means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Tables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Models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Functions</a:t>
            </a:r>
          </a:p>
          <a:p>
            <a:pPr lvl="3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nest(): Converts Rows of a Data Frame into a List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(): What do You Think It Does?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9584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Output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Column of Tibbles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Imagine We Wanted to Split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Test: Data For Location 103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Train: All Remaining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of filter() and </a:t>
            </a:r>
            <a:r>
              <a:rPr lang="en-US" dirty="0" err="1">
                <a:solidFill>
                  <a:srgbClr val="404040"/>
                </a:solidFill>
              </a:rPr>
              <a:t>unnest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First Glimpse -&gt; 365 x 8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Second Glimpse -&gt; 10,972 x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4863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810000" y="64599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3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Each Line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Happening?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View() on DATA2 and Scan Through the Data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do You Notice?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Loop that Repeats this Process for Each Location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Each Location Is a Test Set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Predictions Saved are All Out-of-Sample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 to Test Your Code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064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1: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Cross Validation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by Location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ED2E22-6C3D-4129-B22C-FA462A587E09}"/>
              </a:ext>
            </a:extLst>
          </p:cNvPr>
          <p:cNvSpPr txBox="1"/>
          <p:nvPr/>
        </p:nvSpPr>
        <p:spPr>
          <a:xfrm>
            <a:off x="3657600" y="1143000"/>
            <a:ext cx="5334000" cy="397031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DATA2=DATA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DATA2$linpred=NA</a:t>
            </a:r>
          </a:p>
          <a:p>
            <a:pPr>
              <a:defRPr/>
            </a:pP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for(k in unique(DATA2$L)){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TEST = NEST.DATA %&gt;% filter(L==k)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TRAIN  = NEST.DATA %&gt;% filter(L!=k) %&gt;% </a:t>
            </a:r>
            <a:r>
              <a:rPr lang="en-US" sz="1800" dirty="0" err="1">
                <a:solidFill>
                  <a:schemeClr val="bg1"/>
                </a:solidFill>
              </a:rPr>
              <a:t>unnest</a:t>
            </a:r>
            <a:r>
              <a:rPr lang="en-US" sz="1800" dirty="0">
                <a:solidFill>
                  <a:schemeClr val="bg1"/>
                </a:solidFill>
              </a:rPr>
              <a:t>()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</a:t>
            </a:r>
            <a:r>
              <a:rPr lang="en-US" sz="1800" dirty="0">
                <a:solidFill>
                  <a:schemeClr val="bg1"/>
                </a:solidFill>
              </a:rPr>
              <a:t>=</a:t>
            </a:r>
            <a:r>
              <a:rPr lang="en-US" sz="1800" dirty="0" err="1">
                <a:solidFill>
                  <a:schemeClr val="bg1"/>
                </a:solidFill>
              </a:rPr>
              <a:t>lm</a:t>
            </a:r>
            <a:r>
              <a:rPr lang="en-US" sz="1800" dirty="0">
                <a:solidFill>
                  <a:schemeClr val="bg1"/>
                </a:solidFill>
              </a:rPr>
              <a:t>(W~A, data=TRAIN)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r>
              <a:rPr lang="en-US" sz="1800" dirty="0">
                <a:solidFill>
                  <a:schemeClr val="bg1"/>
                </a:solidFill>
              </a:rPr>
              <a:t>=predict(</a:t>
            </a:r>
            <a:r>
              <a:rPr lang="en-US" sz="1800" dirty="0" err="1">
                <a:solidFill>
                  <a:schemeClr val="bg1"/>
                </a:solidFill>
              </a:rPr>
              <a:t>linmod,newdata</a:t>
            </a:r>
            <a:r>
              <a:rPr lang="en-US" sz="1800" dirty="0">
                <a:solidFill>
                  <a:schemeClr val="bg1"/>
                </a:solidFill>
              </a:rPr>
              <a:t>=TEST)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  DATA2$linpred[which(DATA2$L==k)]=</a:t>
            </a:r>
            <a:r>
              <a:rPr lang="en-US" sz="1800" dirty="0" err="1">
                <a:solidFill>
                  <a:schemeClr val="bg1"/>
                </a:solidFill>
              </a:rPr>
              <a:t>linmodpred</a:t>
            </a:r>
            <a:endParaRPr lang="en-US" sz="1800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59467-18FE-43FE-A7CD-C188A0845810}"/>
              </a:ext>
            </a:extLst>
          </p:cNvPr>
          <p:cNvSpPr txBox="1"/>
          <p:nvPr/>
        </p:nvSpPr>
        <p:spPr>
          <a:xfrm>
            <a:off x="3810000" y="64599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Chunk 4 (Continued)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163122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20505</TotalTime>
  <Words>987</Words>
  <Application>Microsoft Office PowerPoint</Application>
  <PresentationFormat>On-screen Show (4:3)</PresentationFormat>
  <Paragraphs>238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1_Office Theme</vt:lpstr>
      <vt:lpstr>Modeling IV</vt:lpstr>
      <vt:lpstr>Introduction</vt:lpstr>
      <vt:lpstr>Discussion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Part 1:  Cross Validation  by Location</vt:lpstr>
      <vt:lpstr>Intermission</vt:lpstr>
      <vt:lpstr>Part 2:  K-Fold CV</vt:lpstr>
      <vt:lpstr>Part 2:  K-Fold CV</vt:lpstr>
      <vt:lpstr>Part 2:  K-Fold CV</vt:lpstr>
      <vt:lpstr>Part 2:  K-Fold CV</vt:lpstr>
      <vt:lpstr>Part 2:  K-Fold CV</vt:lpstr>
      <vt:lpstr>Part 2:  K-Fold CV</vt:lpstr>
      <vt:lpstr>Part 2:  K-Fold CV</vt:lpstr>
      <vt:lpstr>Look Ahead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640</cp:revision>
  <dcterms:created xsi:type="dcterms:W3CDTF">2018-08-19T01:44:24Z</dcterms:created>
  <dcterms:modified xsi:type="dcterms:W3CDTF">2020-10-26T17:10:57Z</dcterms:modified>
</cp:coreProperties>
</file>