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32" r:id="rId3"/>
    <p:sldId id="337" r:id="rId4"/>
    <p:sldId id="338" r:id="rId5"/>
    <p:sldId id="333" r:id="rId6"/>
    <p:sldId id="334" r:id="rId7"/>
    <p:sldId id="335" r:id="rId8"/>
    <p:sldId id="339" r:id="rId9"/>
    <p:sldId id="340" r:id="rId10"/>
    <p:sldId id="336" r:id="rId11"/>
    <p:sldId id="341" r:id="rId12"/>
    <p:sldId id="342" r:id="rId13"/>
    <p:sldId id="34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4991" autoAdjust="0"/>
  </p:normalViewPr>
  <p:slideViewPr>
    <p:cSldViewPr snapToGrid="0">
      <p:cViewPr varScale="1">
        <p:scale>
          <a:sx n="55" d="100"/>
          <a:sy n="55" d="100"/>
        </p:scale>
        <p:origin x="28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82906" y="-56668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0" y="1505396"/>
            <a:ext cx="96983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I am on First Base…No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Usain Bolt is on First Base…Yes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Short Answer: Depends on How Fast the Runner 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of a Successful Steal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Success: State = 0010 with 1.17 Expected Runs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Failure: State = 1000 with 0.29 Expected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Law of Conditional Expectations for Expected Runs After Steal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do We Want to Steal?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/>
              <p:nvPr/>
            </p:nvSpPr>
            <p:spPr>
              <a:xfrm>
                <a:off x="3832416" y="4496035"/>
                <a:ext cx="4108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6" y="4496035"/>
                <a:ext cx="4108048" cy="4001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/>
              <p:nvPr/>
            </p:nvSpPr>
            <p:spPr>
              <a:xfrm>
                <a:off x="3865407" y="5329303"/>
                <a:ext cx="41395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𝟖𝟖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07" y="5329303"/>
                <a:ext cx="4139595" cy="1015663"/>
              </a:xfrm>
              <a:prstGeom prst="rect">
                <a:avLst/>
              </a:prstGeom>
              <a:blipFill>
                <a:blip r:embed="rId5"/>
                <a:stretch>
                  <a:fillRect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/>
              <p:nvPr/>
            </p:nvSpPr>
            <p:spPr>
              <a:xfrm>
                <a:off x="8527182" y="5501817"/>
                <a:ext cx="3276731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𝟗𝟑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𝟐𝟗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𝟖𝟖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82" y="5501817"/>
                <a:ext cx="3276731" cy="67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3F42-D15D-4A6B-9B56-E659E4F9D26B}"/>
              </a:ext>
            </a:extLst>
          </p:cNvPr>
          <p:cNvCxnSpPr>
            <a:cxnSpLocks/>
          </p:cNvCxnSpPr>
          <p:nvPr/>
        </p:nvCxnSpPr>
        <p:spPr>
          <a:xfrm flipV="1">
            <a:off x="7747940" y="5837133"/>
            <a:ext cx="779242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82905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0" y="1505396"/>
            <a:ext cx="96983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70% Chance of Success on Steals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Implies Bad Idea Based on Average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Super Mario is on 1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 with 95% Chance of Stealing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Marginal Increase: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Solution: Chill Out Super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0.93 Runs in State = 0100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Gets Hit and Runner Is Faced With Two Choices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1: Stop at 2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2: Attempt to Get to 3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/>
              <p:nvPr/>
            </p:nvSpPr>
            <p:spPr>
              <a:xfrm>
                <a:off x="3803219" y="2953852"/>
                <a:ext cx="5951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19" y="2953852"/>
                <a:ext cx="59513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/>
              <p:nvPr/>
            </p:nvSpPr>
            <p:spPr>
              <a:xfrm>
                <a:off x="3803219" y="3845451"/>
                <a:ext cx="37498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19" y="3845451"/>
                <a:ext cx="3749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09224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5" y="1505396"/>
            <a:ext cx="9698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1: Expect 1.86 Runs in State = 0101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2: Expect 1.49 Runs in State = 0110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Runner is Out: Expect 0.55 Runs in State = 1100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Base Runner Gets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p = 0.72, then…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If Base Runner has a 72% Chance of Getting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Base, the Expected Number of Runs Under the Attempt “Breaks Even” with the Expected Number of Runs of Being a Coward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97% of the Time Base Runner Succeeds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Thing That’s on My Mind, is Who’s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Gonna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Run This Town Tonight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/>
              <p:nvPr/>
            </p:nvSpPr>
            <p:spPr>
              <a:xfrm>
                <a:off x="3901864" y="3517154"/>
                <a:ext cx="4139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64" y="3517154"/>
                <a:ext cx="413959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09224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5" y="1505396"/>
            <a:ext cx="969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A0F80-51AE-47F3-9205-C64AE596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12" y="2002589"/>
            <a:ext cx="6312223" cy="4755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scared of a new situation, then lean in; you may just get hit by a pitch.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5982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Manager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Man on First and No Outs. Should We Bunt?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Man on First and One Out. Should We Steal?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Most Decisions  in Baseball are Trade-Offs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Decisions Have the Probability of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24 Unique States in an Inning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Represented by 4 Numbers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State = 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Worst State = 2000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060E5-2DD8-438C-B7FD-3BF3208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2" y="3935650"/>
            <a:ext cx="4298543" cy="2803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/>
              <p:nvPr/>
            </p:nvSpPr>
            <p:spPr>
              <a:xfrm>
                <a:off x="1685870" y="5431263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0" y="5431263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/>
              <p:nvPr/>
            </p:nvSpPr>
            <p:spPr>
              <a:xfrm>
                <a:off x="1685869" y="629960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69" y="6299604"/>
                <a:ext cx="72147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598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Runs for Each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4CA4A-5CB8-40A9-AE12-B3FB0CDA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90" y="2362149"/>
            <a:ext cx="5416349" cy="40754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7302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Pitching States of Plate Appearances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1 = Strike &amp; 0 = Ball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 Strike, Ball, Ball, Ball, Strike, Strike = 100011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A531FBEA-01CE-42F4-8BE1-54DEE53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5035"/>
              </p:ext>
            </p:extLst>
          </p:nvPr>
        </p:nvGraphicFramePr>
        <p:xfrm>
          <a:off x="4430357" y="2950387"/>
          <a:ext cx="2280106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6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547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Strikeouts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99803B0-4465-4253-98E7-8127989E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6173"/>
              </p:ext>
            </p:extLst>
          </p:nvPr>
        </p:nvGraphicFramePr>
        <p:xfrm>
          <a:off x="6943705" y="2950387"/>
          <a:ext cx="2280106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6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547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Walks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D23EC0FB-CD46-4D26-9194-9CEBA575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77777"/>
              </p:ext>
            </p:extLst>
          </p:nvPr>
        </p:nvGraphicFramePr>
        <p:xfrm>
          <a:off x="9452660" y="2950387"/>
          <a:ext cx="2280106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6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547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Hits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82906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78348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Situation where Outcome is Uncertain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Typically, Set of Outcomes (O) is Finite and Can Be Listed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Pitcher Throws a Pitch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Random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Associated with Experiments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 Involves Numeric Outcome Based 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Usually Notated with Capital Letter 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Sample Space (S) Represents Possible Values Involving Subsets of Set of Outcomes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a Plate Appearance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/>
              <p:nvPr/>
            </p:nvSpPr>
            <p:spPr>
              <a:xfrm>
                <a:off x="2684013" y="2892744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𝑺𝒕𝒓𝒊𝒌𝒆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𝑩𝒂𝒍𝒍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𝑩𝒂𝒕𝒕𝒆𝒓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𝑷𝒍𝒂𝒚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3" y="2892744"/>
                <a:ext cx="76468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/>
              <p:nvPr/>
            </p:nvSpPr>
            <p:spPr>
              <a:xfrm>
                <a:off x="1030259" y="5704986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59" y="5704986"/>
                <a:ext cx="764686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725286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7834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Value of a Random Variable if Experiment Repeated Infinite Number of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Expected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Plate Appearance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Based on Law of Conditional Expectations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/>
              <p:nvPr/>
            </p:nvSpPr>
            <p:spPr>
              <a:xfrm>
                <a:off x="1645786" y="2873316"/>
                <a:ext cx="7214761" cy="8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6" y="2873316"/>
                <a:ext cx="7214761" cy="839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55797"/>
              </p:ext>
            </p:extLst>
          </p:nvPr>
        </p:nvGraphicFramePr>
        <p:xfrm>
          <a:off x="10792306" y="3612696"/>
          <a:ext cx="1919719" cy="31347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541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189178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P(X=x)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/>
              <p:nvPr/>
            </p:nvSpPr>
            <p:spPr>
              <a:xfrm>
                <a:off x="2890103" y="4180233"/>
                <a:ext cx="786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03" y="4180233"/>
                <a:ext cx="78623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/>
              <p:nvPr/>
            </p:nvSpPr>
            <p:spPr>
              <a:xfrm>
                <a:off x="2143249" y="5026293"/>
                <a:ext cx="721476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49" y="5026293"/>
                <a:ext cx="7214761" cy="877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82906" y="-5685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7834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X = Number of Balls in a Plate Appearance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Y = First Pitch is a Strike (Yes = 1 &amp; No = 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0.99 Balls When First Pitch is a Strike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1.83 Balls When First Pitch is a Ball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2902"/>
              </p:ext>
            </p:extLst>
          </p:nvPr>
        </p:nvGraphicFramePr>
        <p:xfrm>
          <a:off x="4435035" y="3961567"/>
          <a:ext cx="3573681" cy="1763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75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366962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  <a:gridCol w="1366962">
                  <a:extLst>
                    <a:ext uri="{9D8B030D-6E8A-4147-A177-3AD203B41FA5}">
                      <a16:colId xmlns:a16="http://schemas.microsoft.com/office/drawing/2014/main" val="3499664135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E[X|Y=y]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P(Y=y)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4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/>
              <p:nvPr/>
            </p:nvSpPr>
            <p:spPr>
              <a:xfrm>
                <a:off x="3261069" y="3365356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69" y="3365356"/>
                <a:ext cx="721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82906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783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List of Possible Resulting  States With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BF461-17F9-47B8-AE34-44D208218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89" y="2667035"/>
            <a:ext cx="5668359" cy="40610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2126D-066F-41AB-9607-A2EE64975DB8}"/>
              </a:ext>
            </a:extLst>
          </p:cNvPr>
          <p:cNvSpPr/>
          <p:nvPr/>
        </p:nvSpPr>
        <p:spPr>
          <a:xfrm>
            <a:off x="8819909" y="3641439"/>
            <a:ext cx="590309" cy="4745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497A3-C4A0-4F02-8E9B-C855BD75D319}"/>
              </a:ext>
            </a:extLst>
          </p:cNvPr>
          <p:cNvSpPr/>
          <p:nvPr/>
        </p:nvSpPr>
        <p:spPr>
          <a:xfrm>
            <a:off x="7516446" y="3641439"/>
            <a:ext cx="590309" cy="2979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61E3-EC5F-4577-BEDA-30612C755085}"/>
              </a:ext>
            </a:extLst>
          </p:cNvPr>
          <p:cNvSpPr txBox="1"/>
          <p:nvPr/>
        </p:nvSpPr>
        <p:spPr>
          <a:xfrm>
            <a:off x="10379254" y="3590554"/>
            <a:ext cx="1812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Previous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2C815-0A16-4DB6-87F0-D3448D320874}"/>
              </a:ext>
            </a:extLst>
          </p:cNvPr>
          <p:cNvCxnSpPr>
            <a:cxnSpLocks/>
          </p:cNvCxnSpPr>
          <p:nvPr/>
        </p:nvCxnSpPr>
        <p:spPr>
          <a:xfrm>
            <a:off x="9410218" y="3849017"/>
            <a:ext cx="969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BC57D-7756-4F19-93F9-B098E8A91A45}"/>
              </a:ext>
            </a:extLst>
          </p:cNvPr>
          <p:cNvSpPr txBox="1"/>
          <p:nvPr/>
        </p:nvSpPr>
        <p:spPr>
          <a:xfrm>
            <a:off x="10037801" y="4777136"/>
            <a:ext cx="24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Known Relative Frequencies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C9CB7-6A8E-4AB3-84E3-D7821A7BB18F}"/>
              </a:ext>
            </a:extLst>
          </p:cNvPr>
          <p:cNvCxnSpPr>
            <a:cxnSpLocks/>
          </p:cNvCxnSpPr>
          <p:nvPr/>
        </p:nvCxnSpPr>
        <p:spPr>
          <a:xfrm>
            <a:off x="8106755" y="5131079"/>
            <a:ext cx="20326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682906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158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Runs Scored After Bunt 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Expected Runs Without Bunt Versus After Bunt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Under Current State = 0.93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After Bunt = 0.75 Runs (Clearly Worse)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of This is Based on the </a:t>
            </a:r>
            <a:r>
              <a:rPr lang="en-US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Hitter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if I am Batting? Should I Bunt?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 Out 85%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10%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Walk 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Stupid Manager Lets Swing for the Fence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/>
              <p:nvPr/>
            </p:nvSpPr>
            <p:spPr>
              <a:xfrm>
                <a:off x="2850268" y="2362149"/>
                <a:ext cx="98160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362149"/>
                <a:ext cx="981602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/>
              <p:nvPr/>
            </p:nvSpPr>
            <p:spPr>
              <a:xfrm>
                <a:off x="3115382" y="5863363"/>
                <a:ext cx="9018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𝟏𝟏𝟎𝟎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𝟎𝟏𝟎𝟏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2" y="5863363"/>
                <a:ext cx="90186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 5">
            <a:extLst>
              <a:ext uri="{FF2B5EF4-FFF2-40B4-BE49-F238E27FC236}">
                <a16:creationId xmlns:a16="http://schemas.microsoft.com/office/drawing/2014/main" id="{CE02EC35-7D4D-41A2-9D62-83E2E67C938D}"/>
              </a:ext>
            </a:extLst>
          </p:cNvPr>
          <p:cNvSpPr/>
          <p:nvPr/>
        </p:nvSpPr>
        <p:spPr>
          <a:xfrm flipV="1">
            <a:off x="7598057" y="6263473"/>
            <a:ext cx="529060" cy="43628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9B179-6A6A-4035-BA52-4D1999F4E4A4}"/>
              </a:ext>
            </a:extLst>
          </p:cNvPr>
          <p:cNvSpPr txBox="1"/>
          <p:nvPr/>
        </p:nvSpPr>
        <p:spPr>
          <a:xfrm>
            <a:off x="7758278" y="6367895"/>
            <a:ext cx="385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Assume Runner Gets to Third</a:t>
            </a:r>
          </a:p>
        </p:txBody>
      </p:sp>
    </p:spTree>
    <p:extLst>
      <p:ext uri="{BB962C8B-B14F-4D97-AF65-F5344CB8AC3E}">
        <p14:creationId xmlns:p14="http://schemas.microsoft.com/office/powerpoint/2010/main" val="354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1116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147</cp:revision>
  <dcterms:created xsi:type="dcterms:W3CDTF">2019-09-02T18:29:52Z</dcterms:created>
  <dcterms:modified xsi:type="dcterms:W3CDTF">2019-09-13T03:36:27Z</dcterms:modified>
</cp:coreProperties>
</file>