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24"/>
  </p:notesMasterIdLst>
  <p:sldIdLst>
    <p:sldId id="298" r:id="rId2"/>
    <p:sldId id="305" r:id="rId3"/>
    <p:sldId id="303" r:id="rId4"/>
    <p:sldId id="304" r:id="rId5"/>
    <p:sldId id="318" r:id="rId6"/>
    <p:sldId id="319" r:id="rId7"/>
    <p:sldId id="320" r:id="rId8"/>
    <p:sldId id="322" r:id="rId9"/>
    <p:sldId id="321" r:id="rId10"/>
    <p:sldId id="309" r:id="rId11"/>
    <p:sldId id="317" r:id="rId12"/>
    <p:sldId id="311" r:id="rId13"/>
    <p:sldId id="315" r:id="rId14"/>
    <p:sldId id="316" r:id="rId15"/>
    <p:sldId id="312" r:id="rId16"/>
    <p:sldId id="313" r:id="rId17"/>
    <p:sldId id="314" r:id="rId18"/>
    <p:sldId id="323" r:id="rId19"/>
    <p:sldId id="324" r:id="rId20"/>
    <p:sldId id="325" r:id="rId21"/>
    <p:sldId id="32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196"/>
    <a:srgbClr val="9B2D1F"/>
    <a:srgbClr val="B23615"/>
    <a:srgbClr val="BDB5B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98" d="100"/>
          <a:sy n="98" d="100"/>
        </p:scale>
        <p:origin x="13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eg"/><Relationship Id="rId7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Combination of Bets Without Risk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Consider the Following Betting Lines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1 Offers Better Odds on Colts = Take Colts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2 Offers Better Odds on Bears = Take Bears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22094-1626-4476-BECC-5677C16F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95" y="2911174"/>
            <a:ext cx="7650009" cy="1035651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211574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Dollars with Bookie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Dollars with Bookie 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Colts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Bears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Betting Between $122 and $125 With Bookie 1 Guarantees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/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−100&gt;0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&gt;$122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/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125−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&lt;$125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Parlay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Involving Typically 2 to 10 Bets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Can Involve Mixture of Completely Different Bets/Events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Gives You Worse Odds to Win, But Larger Potential Reward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All Bets Must Win for You to Win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Suppose You Parlay Two Bets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Each Bet Has 50% Chance of Winning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=0.5×0.5=0.25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𝐿𝑜𝑠𝑒</m:t>
                        </m:r>
                      </m:e>
                    </m:d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0.5×0.5+0.5×0.5+0.5×0.5=0.75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Fair Odds = 3/1 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Losing is 3 Times More Likely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Actual Odds 2.6/1</a:t>
                </a:r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03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Edge for Parlay if Betting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Fair Odds, Expected Profit is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2.6/1 Odds, Expected Profit is …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Expected to Win 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 = +10%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Table of Payoffs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/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=0.25×260+0.75×100=−10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0EFE7B-2BDE-4E2A-920F-FFEC221EA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255" y="4297729"/>
            <a:ext cx="5514686" cy="2312165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37702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Correlated Events in Parlays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1: Tom Brady Throws Touchdown to Gronkowski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2: Tom Brady Throw 3 Touchdowns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Notice the Following Conditional Probability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If Events are Independent: 3/1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Parlay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for This Parlay: 1.22/1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and Win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Should Win $122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Will Win $300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/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/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/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/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𝑃𝑎𝑟𝑙𝑎𝑦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1|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2)=45%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2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Teaser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Like a Parlay But Pay Less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Two Events and Need to Win Both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K-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Point Teaser (Bettor Alters Point Spreads by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Situation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Example of 4-Point Teaser Taking UNC and WF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−8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−10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 Win Teaser, We Need …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to Win by More Than 8 Points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WF to Lose by Fewer Than 10 Points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Notice that the Point Spreads Got “Better”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1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Either Game “Pushes” = Teaser “Pushes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 Football, Teasers Usually Involve 6, 6.5, or 7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 Teaser Payoff Grid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History of 7-Point Teasers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 70.6%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Push 1.5%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Lose 27.9%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05157-84D0-49CD-BF27-B5BEB428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916" y="3065871"/>
            <a:ext cx="3915177" cy="167358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5DB59-DB0A-473C-82B2-0D07580FD076}"/>
              </a:ext>
            </a:extLst>
          </p:cNvPr>
          <p:cNvCxnSpPr>
            <a:cxnSpLocks/>
          </p:cNvCxnSpPr>
          <p:nvPr/>
        </p:nvCxnSpPr>
        <p:spPr>
          <a:xfrm>
            <a:off x="6959277" y="360873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15A5B-C6BA-43CA-AFC4-23CBB9518BC8}"/>
              </a:ext>
            </a:extLst>
          </p:cNvPr>
          <p:cNvCxnSpPr>
            <a:cxnSpLocks/>
          </p:cNvCxnSpPr>
          <p:nvPr/>
        </p:nvCxnSpPr>
        <p:spPr>
          <a:xfrm>
            <a:off x="6959276" y="4611139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34AAA-4387-4E63-A5A9-8606F4A68D85}"/>
              </a:ext>
            </a:extLst>
          </p:cNvPr>
          <p:cNvSpPr txBox="1"/>
          <p:nvPr/>
        </p:nvSpPr>
        <p:spPr>
          <a:xfrm>
            <a:off x="7690037" y="3424068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$130 to Win $100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D63F6-AD23-4564-AD02-18DD7EAEF497}"/>
              </a:ext>
            </a:extLst>
          </p:cNvPr>
          <p:cNvSpPr txBox="1"/>
          <p:nvPr/>
        </p:nvSpPr>
        <p:spPr>
          <a:xfrm>
            <a:off x="7690037" y="4408156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$100 to Win $500</a:t>
            </a:r>
          </a:p>
        </p:txBody>
      </p:sp>
    </p:spTree>
    <p:extLst>
      <p:ext uri="{BB962C8B-B14F-4D97-AF65-F5344CB8AC3E}">
        <p14:creationId xmlns:p14="http://schemas.microsoft.com/office/powerpoint/2010/main" val="101379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Pushing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Losing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7-Point Teaser Bet of $130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/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=0.4984×100+0.0298×0+0.4802×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−130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=−$12.58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/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=0.706×0.706=0.4984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/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𝑃𝑢𝑠h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=0.015×0.015+0.015×0.985+0.985×.015=0.0298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/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𝐿𝑜𝑠𝑒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)=0.279×0.279+0.279×0.721+0.721×.279=0.4802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Steven Levitt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Famous for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Freakonomics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Showed Bookmakers Can Get a Profit Exceeding 4.5%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People Believe Bookmakers Try to Set “Prices” So Half on Both Sides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NFL Data Shows Contradiction to This Notion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½ of Games Have Uneven Split of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Specifically Seen in Games Where Home Team is Underdog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Wagers on Visiting Team In These Cases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Set Unfair Spreads to Exploit Systematic Biases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Bias Toward Favorites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Bias Toward Visiting Teams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are Gambling With Gamblers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257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Implications on Gamblers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That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Conclusion: Favorites Are Not Good Bets (&lt;50%)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UNC is 12 Points Better Than Duke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Know Most People Will Bet on UNC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Line: UNC -12/ Duke +12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Trap People Who Have Definite Biases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7215B4-BBB8-4FBD-BD60-4C05909A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48631"/>
              </p:ext>
            </p:extLst>
          </p:nvPr>
        </p:nvGraphicFramePr>
        <p:xfrm>
          <a:off x="3270465" y="2365872"/>
          <a:ext cx="47608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63">
                  <a:extLst>
                    <a:ext uri="{9D8B030D-6E8A-4147-A177-3AD203B41FA5}">
                      <a16:colId xmlns:a16="http://schemas.microsoft.com/office/drawing/2014/main" val="1717425812"/>
                    </a:ext>
                  </a:extLst>
                </a:gridCol>
                <a:gridCol w="1751682">
                  <a:extLst>
                    <a:ext uri="{9D8B030D-6E8A-4147-A177-3AD203B41FA5}">
                      <a16:colId xmlns:a16="http://schemas.microsoft.com/office/drawing/2014/main" val="3120191689"/>
                    </a:ext>
                  </a:extLst>
                </a:gridCol>
                <a:gridCol w="2016087">
                  <a:extLst>
                    <a:ext uri="{9D8B030D-6E8A-4147-A177-3AD203B41FA5}">
                      <a16:colId xmlns:a16="http://schemas.microsoft.com/office/drawing/2014/main" val="69306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BDB19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Underdog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Favorite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3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57.7%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49.1%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Away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50.4%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47.8%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2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Person/Organization Who Takes Bets and Pays Off Bets in Sports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Bookie (Individual)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Sportsbook (Organization)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The Real Winner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Someone Who Profits Off Stupidity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 Online Sportsbooks for US Bettors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Bovada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5Dimes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BetOnline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GTBets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Youwager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Wins = 50.55%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Loses = 49.45%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 Per $10 Bet (10/11 Odds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Bets Were Evenly Split on Both Sides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Bettor Should Bet on All Home Underdogs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Independent of Size of Spread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Consistent Over Time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/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×0.4945+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×0.5055=0.6156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/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×0.50=0.50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2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838347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Work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Flepp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Nuesch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and Franck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Analyzed This For Over/Under Bet in Soccer Matches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Focused on Over/Under of 2.5 Goals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Fans Are Biased to Bet on Over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80% of Money Waged on the Over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Number of Goals Between 2.4 and 2.6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Discovered that Bettors Don’t Attempt to Modify the Over/Under Bet to Take Advantage of Bettors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Do You Think This </a:t>
            </a:r>
            <a:r>
              <a:rPr lang="en-US" sz="22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is the Case?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176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450539" y="4079826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The only cure for a gambling addiction is losing all your money.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is Favored by 12 Points Over Duke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Why? Because I Like Working at UNC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“Point Spread”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Often Expressed: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Bookmaker</a:t>
                </a: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Negative Implies Favorite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Wins and Score is 87 to 65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Bet on UNC = Winning Bet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𝑈𝑁𝐶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𝐷𝑈𝐾𝐸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−12&gt;0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\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Total Points is Expected to Be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“Over/Under”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Similar to Betting on Point Spread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Even Probability Below 150 and Above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/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&gt;12</m:t>
                          </m:r>
                        </m:e>
                      </m:d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Unit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Popular Term in Sports Betting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Measurement of the Size of Someone’s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+25 Units Doesn’t Mean Anything and is Arbitrary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What is Better?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1: Started with $100 and Now Has $800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2: Started with $1000 and Now Has $8000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$1,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7000 Units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1% of Bankroll,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 Units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8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Odds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Ratio of Probability of Winning to Probability of Losing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Fractional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1/10 or 0.1/1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American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100 or -100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-1000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for Payout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$10 or Bet $100 to Win $1000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 or Bet $100 to Win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$0.10 or Bet $1000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Payout Odds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Odds to Payout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Team Has 50%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is 1/1 (100 or -100)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Common Odds is 10/11  (-110) 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of Typical Odds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 to Win $10 (Total=$21)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Makes 10% Profit on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Lose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/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𝐹𝑟𝑎𝑐𝑡𝑖𝑜𝑛𝑎𝑙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/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Bettors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Gambler Wins a Point Spread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is Expected Profit $0 If Betting $11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Gambler Wins More Than 52.4% of Time, Gambler Wins Long Term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Bookmakers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Vig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= Bookmaker’s Mean Profit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We Bet $11 on Bet With Odds 10/11 and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Bo Bets $11 on Same and Loses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Gets $22 and Pays $21 to Us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/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69FF-DF5D-49ED-9AB2-EC36163AEFAD}"/>
              </a:ext>
            </a:extLst>
          </p:cNvPr>
          <p:cNvCxnSpPr>
            <a:cxnSpLocks/>
          </p:cNvCxnSpPr>
          <p:nvPr/>
        </p:nvCxnSpPr>
        <p:spPr>
          <a:xfrm>
            <a:off x="7026210" y="278217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/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/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𝑉𝑖𝑔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=4.5%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Gamblers Don’t Only Have to Bet on Events with 50% Chance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Allows Bettor to Bet on Who Wins Outright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in 2007 NBA Finals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-450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+325 Cavaliers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Implies Favored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$450 on Spurs and Get $100 if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$100 on Cavaliers and Get $325 If Cavs Win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45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82% Chance of Winning or Higher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Cavs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76% Chance of Winning or Lower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−450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/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+(325)×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1542</Words>
  <Application>Microsoft Office PowerPoint</Application>
  <PresentationFormat>Widescreen</PresentationFormat>
  <Paragraphs>314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Freakonomics for bookies</vt:lpstr>
      <vt:lpstr>Freakonomics for bookies</vt:lpstr>
      <vt:lpstr>Freakonomics for bookies</vt:lpstr>
      <vt:lpstr>Freakonomics for bookies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58</cp:revision>
  <dcterms:created xsi:type="dcterms:W3CDTF">2019-11-01T03:45:16Z</dcterms:created>
  <dcterms:modified xsi:type="dcterms:W3CDTF">2019-11-06T15:05:24Z</dcterms:modified>
</cp:coreProperties>
</file>