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8" r:id="rId2"/>
    <p:sldId id="312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1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54" d="100"/>
          <a:sy n="54" d="100"/>
        </p:scale>
        <p:origin x="24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9.jpe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Multiple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Summary: OBP Twice as Valuable as SLG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/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5996A4-B447-44C6-8ED9-6D6B6F4EE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40" y="3025525"/>
            <a:ext cx="9107986" cy="1783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/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&amp;</a:t>
                </a:r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  <a:blipFill>
                <a:blip r:embed="rId6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Many More Runs if Average Team Added a Player?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(2000-2006) Versus Ichiro (2004)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6A00D2C-0DE1-4DF6-A751-43DF9FD4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0997"/>
              </p:ext>
            </p:extLst>
          </p:nvPr>
        </p:nvGraphicFramePr>
        <p:xfrm>
          <a:off x="3959709" y="2658216"/>
          <a:ext cx="6790343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68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32331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654351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 2004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3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Added, Rest of Players Will Cost an Approximate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Rest of The Team, This is Equivalent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Singles With Ichiro Added to Roster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/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4329−451=3878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/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3878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=88%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/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=0.88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𝑆𝑖𝑛𝑔𝑙𝑒𝑠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𝑇𝑒𝑎𝑚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𝐼𝑐h𝑖𝑟𝑜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  <a:blipFill>
                <a:blip r:embed="rId6"/>
                <a:stretch>
                  <a:fillRect l="-718" t="-10526" r="-2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20542D-758B-46F3-AB74-84967CE0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8939"/>
              </p:ext>
            </p:extLst>
          </p:nvPr>
        </p:nvGraphicFramePr>
        <p:xfrm>
          <a:off x="3523204" y="2125674"/>
          <a:ext cx="7734603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5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102706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366889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  <a:gridCol w="2624447">
                  <a:extLst>
                    <a:ext uri="{9D8B030D-6E8A-4147-A177-3AD203B41FA5}">
                      <a16:colId xmlns:a16="http://schemas.microsoft.com/office/drawing/2014/main" val="11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Ichiro+Team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1095.73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166.98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597.33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Average Team = 780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Ichiro+Average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Team = 839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Ichiro = 839-780 = 59 Runs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Perspective: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4E498-A82F-4242-8FC1-7075BA1C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82" y="3230450"/>
            <a:ext cx="6649448" cy="2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 = 54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Ichiro 2004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8B5E-A7EC-44CA-A0EB-CFCE90A1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8" y="2304154"/>
            <a:ext cx="6891081" cy="4463726"/>
          </a:xfrm>
          <a:prstGeom prst="rect">
            <a:avLst/>
          </a:prstGeom>
          <a:ln w="38100">
            <a:solidFill>
              <a:srgbClr val="395583"/>
            </a:solidFill>
          </a:ln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Ichiro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0.295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0.487 = 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68105"/>
              </p:ext>
            </p:extLst>
          </p:nvPr>
        </p:nvGraphicFramePr>
        <p:xfrm>
          <a:off x="3587854" y="2143858"/>
          <a:ext cx="53952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1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Nomar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7424261" y="3680171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012090" y="4285812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Multiple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Baseball Application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𝑆𝑒𝑎𝑠𝑜𝑛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𝐻𝐵𝑃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blipFill>
                <a:blip r:embed="rId4"/>
                <a:stretch>
                  <a:fillRect l="-1232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0D9012-4D21-4BCA-8658-6E321AB7A2D1}"/>
              </a:ext>
            </a:extLst>
          </p:cNvPr>
          <p:cNvCxnSpPr>
            <a:cxnSpLocks/>
          </p:cNvCxnSpPr>
          <p:nvPr/>
        </p:nvCxnSpPr>
        <p:spPr>
          <a:xfrm flipH="1" flipV="1">
            <a:off x="5382177" y="2455096"/>
            <a:ext cx="1524369" cy="97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CE310-780C-4632-9ECD-A5B220BA5649}"/>
              </a:ext>
            </a:extLst>
          </p:cNvPr>
          <p:cNvCxnSpPr>
            <a:cxnSpLocks/>
          </p:cNvCxnSpPr>
          <p:nvPr/>
        </p:nvCxnSpPr>
        <p:spPr>
          <a:xfrm flipV="1">
            <a:off x="6927368" y="2414264"/>
            <a:ext cx="593766" cy="73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81158-4546-42B1-9900-84CD3FCD9409}"/>
              </a:ext>
            </a:extLst>
          </p:cNvPr>
          <p:cNvSpPr txBox="1"/>
          <p:nvPr/>
        </p:nvSpPr>
        <p:spPr>
          <a:xfrm>
            <a:off x="9397453" y="1067024"/>
            <a:ext cx="263732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SB = Stolen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Stealing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D727-A122-4437-AF9E-B4C18CF9AD12}"/>
              </a:ext>
            </a:extLst>
          </p:cNvPr>
          <p:cNvSpPr txBox="1"/>
          <p:nvPr/>
        </p:nvSpPr>
        <p:spPr>
          <a:xfrm>
            <a:off x="5009148" y="2947931"/>
            <a:ext cx="349358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Weights</a:t>
            </a:r>
          </a:p>
        </p:txBody>
      </p:sp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Albert Pujols Measured by Runs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5EBC-1403-4369-A978-07758612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91" y="4370190"/>
            <a:ext cx="2968128" cy="23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4DE4E-5E9D-4312-846E-D12AC2ED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36" y="1995933"/>
            <a:ext cx="2740774" cy="234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532B6-1A0B-4DD1-B46D-09C43A70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698" y="4376070"/>
            <a:ext cx="2749393" cy="2344310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5F240EE3-7CF6-4ABA-99FB-951DDE869C03}"/>
              </a:ext>
            </a:extLst>
          </p:cNvPr>
          <p:cNvSpPr/>
          <p:nvPr/>
        </p:nvSpPr>
        <p:spPr>
          <a:xfrm rot="5400000">
            <a:off x="9009221" y="3350268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4BCCEF3-3C20-4F0A-A84D-A3031C0E2EA4}"/>
              </a:ext>
            </a:extLst>
          </p:cNvPr>
          <p:cNvSpPr/>
          <p:nvPr/>
        </p:nvSpPr>
        <p:spPr>
          <a:xfrm rot="16200000" flipH="1">
            <a:off x="5174781" y="3299474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6405965" y="4340243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Pujols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3011737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Without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51A7-A00D-4D98-A47B-A41EA77ADB44}"/>
              </a:ext>
            </a:extLst>
          </p:cNvPr>
          <p:cNvSpPr txBox="1"/>
          <p:nvPr/>
        </p:nvSpPr>
        <p:spPr>
          <a:xfrm>
            <a:off x="10292119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Average</a:t>
            </a:r>
          </a:p>
          <a:p>
            <a:pPr algn="ctr"/>
            <a:r>
              <a:rPr lang="en-US" sz="3200" b="0" dirty="0">
                <a:solidFill>
                  <a:schemeClr val="bg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don’t like sports,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you may like baseball.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26079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Crude Estimation of Linear Weight for Home Run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𝐻𝑅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=0.126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𝑅𝑒𝑎𝑐h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𝐵𝑎𝑠𝑒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=0.369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Batter Hits Home Run and Average of 1 Base Runner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Both Batter and Base Runner Score 100% of the Time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0.874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0.631 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Therefore,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blipFill>
                <a:blip r:embed="rId4"/>
                <a:stretch>
                  <a:fillRect l="-878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/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=0.874+0.631=1.505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Estimated Linear Weights Using Least Squares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6279F9-F31F-49C6-A3EF-FEF321F6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45479"/>
              </p:ext>
            </p:extLst>
          </p:nvPr>
        </p:nvGraphicFramePr>
        <p:xfrm>
          <a:off x="3504913" y="2056940"/>
          <a:ext cx="3726231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200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8303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-563.03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7759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D789A9-C78B-49FC-ABB1-AEFCD4A432AE}"/>
              </a:ext>
            </a:extLst>
          </p:cNvPr>
          <p:cNvSpPr/>
          <p:nvPr/>
        </p:nvSpPr>
        <p:spPr>
          <a:xfrm>
            <a:off x="5545777" y="5639253"/>
            <a:ext cx="1425039" cy="108112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2EC6-8362-4DBE-863A-4EFB71C33F1D}"/>
              </a:ext>
            </a:extLst>
          </p:cNvPr>
          <p:cNvSpPr txBox="1"/>
          <p:nvPr/>
        </p:nvSpPr>
        <p:spPr>
          <a:xfrm>
            <a:off x="8610470" y="5639253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Doesn’t Add Marginal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D1767-F313-4684-9507-31FC6757424D}"/>
              </a:ext>
            </a:extLst>
          </p:cNvPr>
          <p:cNvCxnSpPr>
            <a:cxnSpLocks/>
          </p:cNvCxnSpPr>
          <p:nvPr/>
        </p:nvCxnSpPr>
        <p:spPr>
          <a:xfrm>
            <a:off x="6970817" y="6177862"/>
            <a:ext cx="1482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/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Information From Linear Regression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E00C4-41D2-47C2-BC61-084431B6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44" y="2028623"/>
            <a:ext cx="9099831" cy="4174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62076-3EBD-4C1D-A03D-C0F33846425B}"/>
              </a:ext>
            </a:extLst>
          </p:cNvPr>
          <p:cNvSpPr/>
          <p:nvPr/>
        </p:nvSpPr>
        <p:spPr>
          <a:xfrm>
            <a:off x="9037122" y="5307337"/>
            <a:ext cx="2997653" cy="820331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Important Information From Linear Regression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Removal of Insignificant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(Outperforms Previous)</a:t>
                </a:r>
                <a:endParaRPr lang="en-US" sz="20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blipFill>
                <a:blip r:embed="rId4"/>
                <a:stretch>
                  <a:fillRect l="-937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21E9CB-B9F3-4972-ACC0-2C73CD49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26" y="2336805"/>
            <a:ext cx="9048649" cy="3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45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Progression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F028E-689C-4A65-BE4E-21C73389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98" y="2440736"/>
            <a:ext cx="7985871" cy="4235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33338-9A90-43FA-A7E0-B0ABEC5E6044}"/>
              </a:ext>
            </a:extLst>
          </p:cNvPr>
          <p:cNvSpPr txBox="1"/>
          <p:nvPr/>
        </p:nvSpPr>
        <p:spPr>
          <a:xfrm>
            <a:off x="4783887" y="2000604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99D31-7B51-416E-9071-C652DF59CF19}"/>
              </a:ext>
            </a:extLst>
          </p:cNvPr>
          <p:cNvSpPr txBox="1"/>
          <p:nvPr/>
        </p:nvSpPr>
        <p:spPr>
          <a:xfrm>
            <a:off x="5685518" y="1997600"/>
            <a:ext cx="1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1950-1960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240D-16D8-4022-8670-0B82D4CA3346}"/>
              </a:ext>
            </a:extLst>
          </p:cNvPr>
          <p:cNvSpPr txBox="1"/>
          <p:nvPr/>
        </p:nvSpPr>
        <p:spPr>
          <a:xfrm>
            <a:off x="7305510" y="1992998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F959-F529-4835-8DB7-C7ED1005F165}"/>
              </a:ext>
            </a:extLst>
          </p:cNvPr>
          <p:cNvSpPr txBox="1"/>
          <p:nvPr/>
        </p:nvSpPr>
        <p:spPr>
          <a:xfrm>
            <a:off x="8534417" y="2001747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25693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842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if Team Had Only Barry Bonds (2004)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Bonds Hit 45 HR and Had 240.29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Bonds Hit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Scaling Up, We Expect a Team of Bonds to Hit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Linear Weights, We Expect 3,259 Runs Per Season which Can Be Thought of 20.12 Runs Per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/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26.72×162=4329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/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/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=811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Highlights the Importance of OBP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2000-2006, Average OBP was 33%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Purpose of OPS = Value Power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Covariate (OBP or SLG) is Better for Predicting Runs?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/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𝑂𝑃𝑆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FE342-EA92-40CA-BDD8-F787CCD952FA}"/>
              </a:ext>
            </a:extLst>
          </p:cNvPr>
          <p:cNvCxnSpPr>
            <a:cxnSpLocks/>
          </p:cNvCxnSpPr>
          <p:nvPr/>
        </p:nvCxnSpPr>
        <p:spPr>
          <a:xfrm flipH="1" flipV="1">
            <a:off x="5508200" y="4240386"/>
            <a:ext cx="700646" cy="72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8D129-30E6-439B-97DA-C53B87EA1547}"/>
              </a:ext>
            </a:extLst>
          </p:cNvPr>
          <p:cNvCxnSpPr>
            <a:cxnSpLocks/>
          </p:cNvCxnSpPr>
          <p:nvPr/>
        </p:nvCxnSpPr>
        <p:spPr>
          <a:xfrm flipV="1">
            <a:off x="6933335" y="4240386"/>
            <a:ext cx="371938" cy="73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DDF0F9-EA8F-460C-91B7-AD2BEE5EAF03}"/>
              </a:ext>
            </a:extLst>
          </p:cNvPr>
          <p:cNvSpPr txBox="1"/>
          <p:nvPr/>
        </p:nvSpPr>
        <p:spPr>
          <a:xfrm>
            <a:off x="5151940" y="4743394"/>
            <a:ext cx="28502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Equal Weights</a:t>
            </a:r>
          </a:p>
        </p:txBody>
      </p:sp>
    </p:spTree>
    <p:extLst>
      <p:ext uri="{BB962C8B-B14F-4D97-AF65-F5344CB8AC3E}">
        <p14:creationId xmlns:p14="http://schemas.microsoft.com/office/powerpoint/2010/main" val="32409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960</Words>
  <Application>Microsoft Office PowerPoint</Application>
  <PresentationFormat>Widescreen</PresentationFormat>
  <Paragraphs>293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86</cp:revision>
  <dcterms:created xsi:type="dcterms:W3CDTF">2019-09-02T18:29:52Z</dcterms:created>
  <dcterms:modified xsi:type="dcterms:W3CDTF">2019-09-09T05:35:44Z</dcterms:modified>
</cp:coreProperties>
</file>