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98" r:id="rId2"/>
    <p:sldId id="333" r:id="rId3"/>
    <p:sldId id="332" r:id="rId4"/>
    <p:sldId id="335" r:id="rId5"/>
    <p:sldId id="334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28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F0000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4" autoAdjust="0"/>
    <p:restoredTop sz="94991" autoAdjust="0"/>
  </p:normalViewPr>
  <p:slideViewPr>
    <p:cSldViewPr snapToGrid="0">
      <p:cViewPr varScale="1">
        <p:scale>
          <a:sx n="49" d="100"/>
          <a:sy n="49" d="100"/>
        </p:scale>
        <p:origin x="24" y="11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4619768" y="0"/>
            <a:ext cx="7572232" cy="6858000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0658" y="839084"/>
            <a:ext cx="7572232" cy="930447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rgbClr val="FFFFFF"/>
                </a:solidFill>
                <a:latin typeface="Selawik Semibold" panose="020B0702040204020203" pitchFamily="34" charset="0"/>
              </a:rPr>
              <a:t>Baseball VI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0658" y="6322060"/>
            <a:ext cx="7572232" cy="42000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Produced by Dr. Mario | UNC STOR 390</a:t>
            </a:r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-87960" y="-104313"/>
            <a:ext cx="4707728" cy="6962313"/>
          </a:xfrm>
          <a:prstGeom prst="rect">
            <a:avLst/>
          </a:prstGeom>
        </p:spPr>
      </p:pic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546" y="2553610"/>
            <a:ext cx="2684015" cy="26840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1278981" y="3345872"/>
            <a:ext cx="6858000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313938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Value of Replacement Players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1" y="1520792"/>
            <a:ext cx="895469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Winning Probabilities for All Game Scenarios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Recall: p = Probability My Team Wins (%)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How is this Probability Calculated?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We Can Use a Massive Set of Play-by-Play Data (1977-2006)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Scenarios Based on Inning, Score, Runner Locations, and Outs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Problem Some Scenarios Are Rare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Advised to Use Markov Chain Monte Carlo (MCMC)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91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313938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Value of Replacement Players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1" y="1520792"/>
            <a:ext cx="869413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Keith </a:t>
            </a:r>
            <a:r>
              <a:rPr lang="en-US" sz="24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Woolner</a:t>
            </a: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Works for the Cleveland Indians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Authored for </a:t>
            </a: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Prospectus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Respected for Player Analysis and Market Evaluation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Created Value of Replacement Player (VORP)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Replacement Player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Players Create Value by Keeping Bad Players Off the Field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Acquiring Replacement Players (Minor League)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Assume List of Replacement Players is Infinite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Woolner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Defined Replacement Player as a Player in the Bottom 20% of List Ordered by Plate Appearances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Team of Replacement Players Would Get Approximately 44 Wins and 118 Losses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381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313938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Value of Replacement Players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1" y="1520792"/>
            <a:ext cx="669093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Value of a Replacement Player Points (VORPP)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Recall: Each Loss Below .500 = -2,000 SAGWIN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 All Replacement Players = -74,000 SAGWIN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Batters and Pitchers Get Equal Blame = -37,000 SAGWIN Points Each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Approximately 6,200 Plate Appearances in a Season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Formula for Hitters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Formula for Pitchers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F0F5AA-3A18-489D-897A-E4BA6BA221EE}"/>
                  </a:ext>
                </a:extLst>
              </p:cNvPr>
              <p:cNvSpPr txBox="1"/>
              <p:nvPr/>
            </p:nvSpPr>
            <p:spPr>
              <a:xfrm>
                <a:off x="2914148" y="4146299"/>
                <a:ext cx="9120627" cy="8252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𝟑𝟕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𝟎𝟎𝟎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𝟐𝟎𝟎</m:t>
                          </m:r>
                        </m:den>
                      </m:f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𝟗𝟕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𝑷𝒐𝒊𝒏𝒕𝒔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𝑷𝒆𝒓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𝑷𝒍𝒂𝒕𝒆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𝑨𝒑𝒑𝒆𝒂𝒓𝒂𝒏𝒄𝒆</m:t>
                      </m:r>
                    </m:oMath>
                  </m:oMathPara>
                </a14:m>
                <a:endParaRPr lang="en-US" sz="24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F0F5AA-3A18-489D-897A-E4BA6BA22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148" y="4146299"/>
                <a:ext cx="9120627" cy="8252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4BA6E3-403B-4AEA-BB88-AA090D744DAD}"/>
                  </a:ext>
                </a:extLst>
              </p:cNvPr>
              <p:cNvSpPr txBox="1"/>
              <p:nvPr/>
            </p:nvSpPr>
            <p:spPr>
              <a:xfrm>
                <a:off x="1849624" y="5400485"/>
                <a:ext cx="91206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𝑽𝑶𝑹𝑷𝑷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𝑺𝑨𝑮𝑾𝑰𝑵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𝟗𝟕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×(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𝑷𝑨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4BA6E3-403B-4AEA-BB88-AA090D744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624" y="5400485"/>
                <a:ext cx="9120627" cy="461665"/>
              </a:xfrm>
              <a:prstGeom prst="rect">
                <a:avLst/>
              </a:prstGeom>
              <a:blipFill>
                <a:blip r:embed="rId5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F923536-F8EB-40BD-9A4F-2AA95A52D014}"/>
              </a:ext>
            </a:extLst>
          </p:cNvPr>
          <p:cNvSpPr txBox="1"/>
          <p:nvPr/>
        </p:nvSpPr>
        <p:spPr>
          <a:xfrm>
            <a:off x="9397453" y="1067024"/>
            <a:ext cx="2637322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PA = Plate 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 Appearance</a:t>
            </a:r>
          </a:p>
          <a:p>
            <a:r>
              <a:rPr lang="en-US" sz="2400" dirty="0">
                <a:solidFill>
                  <a:schemeClr val="bg1"/>
                </a:solidFill>
              </a:rPr>
              <a:t>BFP = Batters Faced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AB9840-512A-405E-A161-BAED888D07C3}"/>
                  </a:ext>
                </a:extLst>
              </p:cNvPr>
              <p:cNvSpPr txBox="1"/>
              <p:nvPr/>
            </p:nvSpPr>
            <p:spPr>
              <a:xfrm>
                <a:off x="1849623" y="6258715"/>
                <a:ext cx="91206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𝑽𝑶𝑹𝑷𝑷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𝑺𝑨𝑮𝑾𝑰𝑵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𝟗𝟕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×(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𝑩𝑭𝑷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AB9840-512A-405E-A161-BAED888D0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623" y="6258715"/>
                <a:ext cx="9120627" cy="461665"/>
              </a:xfrm>
              <a:prstGeom prst="rect">
                <a:avLst/>
              </a:prstGeom>
              <a:blipFill>
                <a:blip r:embed="rId6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5932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313938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Value of Replacement Players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1" y="1520792"/>
            <a:ext cx="66909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VORPP Used to Evaluate Trades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VORPP Used to Determine Salary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2FBFD9-1284-4368-AD8F-326623E0D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2617" y="2137042"/>
            <a:ext cx="6248400" cy="98107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8B6B90-F170-4C93-87D5-7FA74BC4FF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2617" y="4364306"/>
            <a:ext cx="6248399" cy="116391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779A3F-CE8D-4A94-AFB4-BA163FE0FD90}"/>
                  </a:ext>
                </a:extLst>
              </p:cNvPr>
              <p:cNvSpPr txBox="1"/>
              <p:nvPr/>
            </p:nvSpPr>
            <p:spPr>
              <a:xfrm>
                <a:off x="2818168" y="5725824"/>
                <a:ext cx="72147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𝟕𝟕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𝟕𝟒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𝟎𝟎𝟎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𝑽𝑶𝑹𝑷𝑷</m:t>
                      </m:r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779A3F-CE8D-4A94-AFB4-BA163FE0F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168" y="5725824"/>
                <a:ext cx="7214761" cy="461665"/>
              </a:xfrm>
              <a:prstGeom prst="rect">
                <a:avLst/>
              </a:prstGeom>
              <a:blipFill>
                <a:blip r:embed="rId6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9D363C8-63F1-4B55-B4AB-9363E4BBB5CF}"/>
                  </a:ext>
                </a:extLst>
              </p:cNvPr>
              <p:cNvSpPr txBox="1"/>
              <p:nvPr/>
            </p:nvSpPr>
            <p:spPr>
              <a:xfrm>
                <a:off x="2326338" y="6204188"/>
                <a:ext cx="72147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𝟎𝟒𝟎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𝑽𝑶𝑹𝑷𝑷</m:t>
                      </m:r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9D363C8-63F1-4B55-B4AB-9363E4BBB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338" y="6204188"/>
                <a:ext cx="7214761" cy="461665"/>
              </a:xfrm>
              <a:prstGeom prst="rect">
                <a:avLst/>
              </a:prstGeom>
              <a:blipFill>
                <a:blip r:embed="rId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2739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313938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Value of Replacement Players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0" y="1520792"/>
            <a:ext cx="76183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Was Alex Rodriguez Overpaid by Yankees? Yes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Deal: $275M for 10 Years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Fair Deal Based Off 2007 Statistics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F994D4-07BB-494B-AEC7-348EC4F45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3966" y="2403656"/>
            <a:ext cx="5419725" cy="21240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2E42D2D-8AA1-49BF-A8F4-A2ED0DD37FCC}"/>
                  </a:ext>
                </a:extLst>
              </p:cNvPr>
              <p:cNvSpPr txBox="1"/>
              <p:nvPr/>
            </p:nvSpPr>
            <p:spPr>
              <a:xfrm>
                <a:off x="2536327" y="5035514"/>
                <a:ext cx="72147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𝟏𝟗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𝟑𝟑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𝟎𝟓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≈$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𝟐𝟎𝟐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2E42D2D-8AA1-49BF-A8F4-A2ED0DD37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327" y="5035514"/>
                <a:ext cx="7214761" cy="461665"/>
              </a:xfrm>
              <a:prstGeom prst="rect">
                <a:avLst/>
              </a:prstGeom>
              <a:blipFill>
                <a:blip r:embed="rId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0906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313938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Value of Replacement Players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0" y="1520792"/>
            <a:ext cx="853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Extra Plate Appearances Create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VORPP Used by Theo Epstein in 2004 Red Sox Season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C8A86C-B1E5-4305-83A3-45DE743857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8150" y="2090164"/>
            <a:ext cx="5743575" cy="88582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80167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79" y="359964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latin typeface="Selawik Semibold" panose="020B0702040204020203" pitchFamily="34" charset="0"/>
              </a:rPr>
              <a:t>Final 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4780345" y="4357577"/>
            <a:ext cx="7105564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Yesterday’s home runs don’t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 win today’s games.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 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-Babe Ruth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Win Averages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1" y="1520792"/>
            <a:ext cx="8127849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Let p = Probability My Team Wins (%)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Let q = 100-p = Probability Opponent’s Team Wins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How Does an Individual Player Impact p?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Winning Probability Difference (WINDIFF)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WINDIFF Before Game Begins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Assume Each Team Equally Likely to Win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CDB3D9-4234-42CC-9217-A4D74E675D50}"/>
                  </a:ext>
                </a:extLst>
              </p:cNvPr>
              <p:cNvSpPr txBox="1"/>
              <p:nvPr/>
            </p:nvSpPr>
            <p:spPr>
              <a:xfrm>
                <a:off x="3434023" y="4299551"/>
                <a:ext cx="72147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𝑾𝑰𝑵𝑫𝑰𝑭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chemeClr val="bg1"/>
                    </a:solidFill>
                  </a:rPr>
                  <a:t>  where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𝑻𝒊𝒎𝒆</m:t>
                    </m:r>
                  </m:oMath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CDB3D9-4234-42CC-9217-A4D74E675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023" y="4299551"/>
                <a:ext cx="7214761" cy="461665"/>
              </a:xfrm>
              <a:prstGeom prst="rect">
                <a:avLst/>
              </a:prstGeom>
              <a:blipFill>
                <a:blip r:embed="rId4"/>
                <a:stretch>
                  <a:fillRect l="-169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083FDA7-15B6-4FD0-9899-4C8CFF02C6D1}"/>
                  </a:ext>
                </a:extLst>
              </p:cNvPr>
              <p:cNvSpPr txBox="1"/>
              <p:nvPr/>
            </p:nvSpPr>
            <p:spPr>
              <a:xfrm>
                <a:off x="2189455" y="6066833"/>
                <a:ext cx="72147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𝑾𝑰𝑵𝑫𝑰𝑭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𝟓𝟎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𝟓𝟎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083FDA7-15B6-4FD0-9899-4C8CFF02C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455" y="6066833"/>
                <a:ext cx="7214761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984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Win Averages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1" y="1520792"/>
            <a:ext cx="895469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Jeff </a:t>
            </a:r>
            <a:r>
              <a:rPr lang="en-US" sz="24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Sagarin</a:t>
            </a: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Developed Ranking Methods in Variety of Sports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Publishes Rankings in USA Today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Known for MLB Player Win Average Analysis (1957-2006)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To Avoid Decimals,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Scenario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Home Team Losing by 2 Runs in Bottom of 9th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Bases Loaded and Mariano Rivera Comes in to Pitch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Current WINDIFF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Batter Hits into Double Play and 1 Run Scores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Next WINDIFF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27B78A9-025A-43AA-8319-A59275F177F2}"/>
                  </a:ext>
                </a:extLst>
              </p:cNvPr>
              <p:cNvSpPr txBox="1"/>
              <p:nvPr/>
            </p:nvSpPr>
            <p:spPr>
              <a:xfrm>
                <a:off x="3863303" y="3198167"/>
                <a:ext cx="72147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𝑺𝑨𝑮𝑾𝑰𝑵𝑫𝑰𝑭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chemeClr val="bg1"/>
                    </a:solidFill>
                  </a:rPr>
                  <a:t>  where  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𝑻𝒊𝒎𝒆</m:t>
                    </m:r>
                  </m:oMath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27B78A9-025A-43AA-8319-A59275F17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303" y="3198167"/>
                <a:ext cx="7214761" cy="461665"/>
              </a:xfrm>
              <a:prstGeom prst="rect">
                <a:avLst/>
              </a:prstGeom>
              <a:blipFill>
                <a:blip r:embed="rId4"/>
                <a:stretch>
                  <a:fillRect l="-254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835DE65-BDF0-44C5-B619-CE145F89D093}"/>
                  </a:ext>
                </a:extLst>
              </p:cNvPr>
              <p:cNvSpPr txBox="1"/>
              <p:nvPr/>
            </p:nvSpPr>
            <p:spPr>
              <a:xfrm>
                <a:off x="3171520" y="5076504"/>
                <a:ext cx="72147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𝑺𝑨𝑮𝑾𝑰𝑵𝑫𝑰𝑭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𝟓𝟐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𝟒𝟕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𝟒𝟔</m:t>
                      </m:r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835DE65-BDF0-44C5-B619-CE145F89D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520" y="5076504"/>
                <a:ext cx="7214761" cy="461665"/>
              </a:xfrm>
              <a:prstGeom prst="rect">
                <a:avLst/>
              </a:prstGeom>
              <a:blipFill>
                <a:blip r:embed="rId5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1C0429F-69AA-45E6-BC35-1CE8EFB895C9}"/>
                  </a:ext>
                </a:extLst>
              </p:cNvPr>
              <p:cNvSpPr txBox="1"/>
              <p:nvPr/>
            </p:nvSpPr>
            <p:spPr>
              <a:xfrm>
                <a:off x="3529315" y="6298576"/>
                <a:ext cx="72147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𝑺𝑨𝑮𝑾𝑰𝑵𝑫𝑰𝑭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𝟏𝟕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𝟖𝟐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𝟔𝟓𝟔</m:t>
                      </m:r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1C0429F-69AA-45E6-BC35-1CE8EFB89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315" y="6298576"/>
                <a:ext cx="7214761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8363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Win Averages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1" y="1520792"/>
            <a:ext cx="8954694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Scenario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Observe the Change in WINDIFF</a:t>
            </a:r>
          </a:p>
          <a:p>
            <a:pPr lvl="1"/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Clearly, Swing Was in Mariano Rivera’s Favor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Batter Loses 702 Points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Mariano Gains 702 Points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How Does This Methodology Improve ERA?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Key Conversion: 2000 SAGWINDIFF = 1 WIN Above 500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Changes in SAGWINDIFF For Team = 1000 Points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Suppose Team Record is 82W and 80L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Across Season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Team Ends Season 1 Game Over .500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22D4133-5B4B-49F2-86C5-735392F9CBE7}"/>
                  </a:ext>
                </a:extLst>
              </p:cNvPr>
              <p:cNvSpPr txBox="1"/>
              <p:nvPr/>
            </p:nvSpPr>
            <p:spPr>
              <a:xfrm>
                <a:off x="3394443" y="2362149"/>
                <a:ext cx="82533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𝑺𝑨𝑮𝑾𝑰𝑵𝑫𝑰𝑭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𝑺𝑨𝑮𝑾𝑰𝑵𝑫𝑰𝑭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𝟔𝟓𝟔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𝟒𝟔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𝟕𝟎𝟐</m:t>
                      </m:r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22D4133-5B4B-49F2-86C5-735392F9C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443" y="2362149"/>
                <a:ext cx="8253382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7D93DCC-B96F-46F5-B93F-32BC7FD0AF2B}"/>
                  </a:ext>
                </a:extLst>
              </p:cNvPr>
              <p:cNvSpPr txBox="1"/>
              <p:nvPr/>
            </p:nvSpPr>
            <p:spPr>
              <a:xfrm>
                <a:off x="3007491" y="5783106"/>
                <a:ext cx="82533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𝟖𝟐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𝟏𝟎𝟎𝟎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𝟖𝟎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𝟏𝟎𝟎𝟎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𝟐𝟎𝟎𝟎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𝑷𝒐𝒊𝒏𝒕𝒔</m:t>
                      </m:r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7D93DCC-B96F-46F5-B93F-32BC7FD0A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491" y="5783106"/>
                <a:ext cx="825338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5765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Win Averages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1" y="1520792"/>
            <a:ext cx="8954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Win Average Leaders from 2004 to 2006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D9E88F-9BDA-4925-B7E9-E1BC8D841C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7353" y="2113615"/>
            <a:ext cx="8820150" cy="433387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2773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313938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Win Averages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1" y="1520792"/>
            <a:ext cx="895469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Applied to Fielding Ability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Use of Rating System by John Dewan’s </a:t>
            </a: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Fielding Bible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Derek Jeter’s Rating was -34 (Caused 34 Hits More Than Average)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Derek Jeter Cost the Team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Adjust Derek Jeter’s Win Points by Subtraction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Historically, Fielding Has Been Overrated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Based on </a:t>
            </a: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Fielding Bible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, only 7 players have positive fielding ratings equivalent to 2 more wins above average.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BB7BFD-47C6-4BF5-86BF-7984A3107251}"/>
                  </a:ext>
                </a:extLst>
              </p:cNvPr>
              <p:cNvSpPr txBox="1"/>
              <p:nvPr/>
            </p:nvSpPr>
            <p:spPr>
              <a:xfrm>
                <a:off x="2178743" y="2931428"/>
                <a:ext cx="9120627" cy="1364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𝟑𝟒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𝑯𝒊𝒕𝒔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𝟑𝟒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𝑹𝒖𝒏𝒔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𝟐𝟕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𝑹𝒖𝒏𝒔</m:t>
                      </m:r>
                    </m:oMath>
                  </m:oMathPara>
                </a14:m>
                <a:endParaRPr lang="en-US" sz="24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just"/>
                <a:r>
                  <a:rPr lang="en-US" sz="2400" b="1" dirty="0">
                    <a:solidFill>
                      <a:schemeClr val="bg1"/>
                    </a:solidFill>
                  </a:rPr>
                  <a:t>                                       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𝟐𝟕</m:t>
                        </m:r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den>
                    </m:f>
                    <m:r>
                      <a:rPr lang="en-US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𝑾𝒊𝒏𝒔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𝟐𝟎𝟎𝟎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𝟕𝟐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𝑾𝒊𝒏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𝑷𝒐𝒊𝒏𝒕𝒔</m:t>
                    </m:r>
                  </m:oMath>
                </a14:m>
                <a:endParaRPr lang="en-US" sz="24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𝟒𝟒𝟎</m:t>
                      </m:r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𝑾𝒊𝒏</m:t>
                      </m:r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𝑷𝒐𝒊𝒏𝒕𝒔</m:t>
                      </m:r>
                    </m:oMath>
                  </m:oMathPara>
                </a14:m>
                <a:endParaRPr lang="en-US" sz="24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BB7BFD-47C6-4BF5-86BF-7984A3107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743" y="2931428"/>
                <a:ext cx="9120627" cy="13644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7464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313938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Win Averages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1" y="1520792"/>
            <a:ext cx="895469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Applied to Baserunning Ability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Good Base Runner Described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Rarely Caught Stealing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Rarely Caught in Double Plays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Able to Take Extra Bases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Win Averages Reward Stolen Bases and Preventing Double Plays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Win Averages Do Not Reward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Fast Base Running is not Rewarded by Player Win Averages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Analyzed By Dan Fox (Director Of Baseball Informatics for Pirates)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Compare Runner’s Number of Runs to Average Runner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Best Base Running Has Little Effect on SAGWIN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89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313938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Win Averages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1" y="1520792"/>
            <a:ext cx="895469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Interesting Application: Hitting Versus Pitching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1969 World Champion New York Mets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Table of Player Win Averages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Hitters = Bad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Pitchers = Good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Season 100 Wins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Expect 38,000 Win Points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Not Equal Because Trades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07FB37-C0D4-4C81-AE75-A7F91590C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8242" y="2871905"/>
            <a:ext cx="4600471" cy="391186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2F61D9C-19D3-473C-8214-7E940AD7D12E}"/>
                  </a:ext>
                </a:extLst>
              </p:cNvPr>
              <p:cNvSpPr txBox="1"/>
              <p:nvPr/>
            </p:nvSpPr>
            <p:spPr>
              <a:xfrm>
                <a:off x="1919378" y="4106495"/>
                <a:ext cx="72147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𝟏𝟎𝟎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𝟖𝟏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𝟐𝟎𝟎𝟎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𝟑𝟖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𝟎𝟎𝟎</m:t>
                      </m:r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2F61D9C-19D3-473C-8214-7E940AD7D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378" y="4106495"/>
                <a:ext cx="721476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7092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313938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Win Averages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1" y="1520792"/>
            <a:ext cx="895469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Winning Probabilities for All Game Scenarios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Recall: p = Probability My Team Wins (%)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How is this Probability Calculated?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We Can Use a Massive Set of Play-by-Play Data (1977-2006)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Scenarios Based on Inning, Score, Runner Locations, and Outs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Problem Some Scenarios Are Rare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Advised to Use Markov Chain Monte Carlo (MCMC)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982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4507</TotalTime>
  <Words>902</Words>
  <Application>Microsoft Office PowerPoint</Application>
  <PresentationFormat>Widescreen</PresentationFormat>
  <Paragraphs>201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Selawik Semibold</vt:lpstr>
      <vt:lpstr>Office Theme</vt:lpstr>
      <vt:lpstr>Baseball VI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Baseball I</dc:title>
  <dc:creator>Super Mario</dc:creator>
  <cp:lastModifiedBy>Super Mario</cp:lastModifiedBy>
  <cp:revision>177</cp:revision>
  <dcterms:created xsi:type="dcterms:W3CDTF">2019-09-02T18:29:52Z</dcterms:created>
  <dcterms:modified xsi:type="dcterms:W3CDTF">2019-09-16T03:21:47Z</dcterms:modified>
</cp:coreProperties>
</file>