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3"/>
  </p:notesMasterIdLst>
  <p:sldIdLst>
    <p:sldId id="298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55" d="100"/>
          <a:sy n="55" d="100"/>
        </p:scale>
        <p:origin x="40" y="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15622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Modification for Punts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Probability of Punting if 5, 4, 3, 2, 1 Yards Away is 0.9, 0.8, 0.2, 0.05, 0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When Punting, the Punter Kicks the Ball 1,2,3,4 Yards Away Approximately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0%, 5%, 10%,  and 85% of the Time   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Equations for Expectation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280912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/>
              <p:nvPr/>
            </p:nvSpPr>
            <p:spPr>
              <a:xfrm>
                <a:off x="2914763" y="3176300"/>
                <a:ext cx="885669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=0.9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−0.05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−0.1×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−0.85×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0.5×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−0.5×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−0.05×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=0.5×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7−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763" y="3176300"/>
                <a:ext cx="8856690" cy="16312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DDC9656-7ADD-4822-9C23-37D396AA5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328" y="5671226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127568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307645" y="4702986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The Browns ruin careers,</a:t>
            </a: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Like ACL tears.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DJ Mario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86433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Advantages of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Recall: Use in Baseball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Purpose: To Evaluate Expected Outcome and Winning Probability 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from Different Strategies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Purpose in Football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Analyze the Effectiveness of Offensive Plays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Determining Strategies on Fourth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Picking Defense Formations to Restrict Opponent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2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6154791" cy="2828691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Defined by …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Yards to Go for First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Score Differential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Time Left in Game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is a Massive Amount of States</a:t>
            </a: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/>
              <p:nvPr/>
            </p:nvSpPr>
            <p:spPr>
              <a:xfrm>
                <a:off x="2584756" y="4181693"/>
                <a:ext cx="7925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𝑆𝑡𝑎𝑡𝑒𝑠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=99×4×30×80×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=57,024,000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756" y="4181693"/>
                <a:ext cx="7925055" cy="461665"/>
              </a:xfrm>
              <a:prstGeom prst="rect">
                <a:avLst/>
              </a:prstGeom>
              <a:blipFill>
                <a:blip r:embed="rId7"/>
                <a:stretch>
                  <a:fillRect l="-23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BF6C87-C26D-43A5-BBDA-0FEB4D7C0F57}"/>
              </a:ext>
            </a:extLst>
          </p:cNvPr>
          <p:cNvCxnSpPr>
            <a:cxnSpLocks/>
          </p:cNvCxnSpPr>
          <p:nvPr/>
        </p:nvCxnSpPr>
        <p:spPr>
          <a:xfrm flipH="1">
            <a:off x="4699324" y="4586673"/>
            <a:ext cx="2062358" cy="702957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96402E-7293-4C56-A2D6-73B4AD25EC0A}"/>
              </a:ext>
            </a:extLst>
          </p:cNvPr>
          <p:cNvSpPr txBox="1"/>
          <p:nvPr/>
        </p:nvSpPr>
        <p:spPr>
          <a:xfrm>
            <a:off x="3130074" y="5027751"/>
            <a:ext cx="2078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Assumption About Yards to Go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E49D7D-7159-42C9-BEA4-6DA4F6C1BDDA}"/>
              </a:ext>
            </a:extLst>
          </p:cNvPr>
          <p:cNvCxnSpPr>
            <a:cxnSpLocks/>
          </p:cNvCxnSpPr>
          <p:nvPr/>
        </p:nvCxnSpPr>
        <p:spPr>
          <a:xfrm flipH="1">
            <a:off x="7176965" y="4586673"/>
            <a:ext cx="359624" cy="43906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DDAD83-0A61-4A8E-8F62-9423FCF11DE4}"/>
              </a:ext>
            </a:extLst>
          </p:cNvPr>
          <p:cNvSpPr txBox="1"/>
          <p:nvPr/>
        </p:nvSpPr>
        <p:spPr>
          <a:xfrm>
            <a:off x="5944128" y="5025733"/>
            <a:ext cx="2078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Assumption Score Differential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AA1B2-6F16-44EE-BE7C-DFE340422EF7}"/>
              </a:ext>
            </a:extLst>
          </p:cNvPr>
          <p:cNvSpPr txBox="1"/>
          <p:nvPr/>
        </p:nvSpPr>
        <p:spPr>
          <a:xfrm>
            <a:off x="8538678" y="5025733"/>
            <a:ext cx="221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Assumption About Time Remaining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46DF84-1E0C-4A25-9A08-CD76ADFCFB33}"/>
              </a:ext>
            </a:extLst>
          </p:cNvPr>
          <p:cNvCxnSpPr>
            <a:cxnSpLocks/>
          </p:cNvCxnSpPr>
          <p:nvPr/>
        </p:nvCxnSpPr>
        <p:spPr>
          <a:xfrm>
            <a:off x="8437944" y="4615016"/>
            <a:ext cx="479328" cy="410717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5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8990589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Needs Simplification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Maximize the Expected Number of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Assume Game is of Infinite Length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Time Remaining Becomes Irrelevant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Current Score Differential Becomes Irrelevant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Method Devalued During Ends of 2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nd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and 4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Quarter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New Defined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Yards to Go for First Down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is a Massive Amount of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/>
              <p:nvPr/>
            </p:nvSpPr>
            <p:spPr>
              <a:xfrm>
                <a:off x="2607906" y="5770525"/>
                <a:ext cx="7925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𝑆𝑡𝑎𝑡𝑒𝑠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=99×4×30=11,880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906" y="5770525"/>
                <a:ext cx="7925055" cy="461665"/>
              </a:xfrm>
              <a:prstGeom prst="rect">
                <a:avLst/>
              </a:prstGeom>
              <a:blipFill>
                <a:blip r:embed="rId7"/>
                <a:stretch>
                  <a:fillRect l="-23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39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48266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a State = Margin By Which a Team is Expected to Win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Historical Research in This Area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First Explored by Virgil Carter and Robert </a:t>
            </a:r>
            <a:r>
              <a:rPr lang="en-US" sz="200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Machol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(1971)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in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Hidden Game of Football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(Carroll et Al., 1989)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Studied for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Downs by David Romer (2002) and Footballoutsiders.com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Estimated Value by Cabot, </a:t>
            </a:r>
            <a:r>
              <a:rPr lang="en-US" sz="200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Sagarin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, and Winston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Done from Different Time Periods (1969 to 2006)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Cabot, </a:t>
            </a:r>
            <a:r>
              <a:rPr lang="en-US" sz="220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Sagarin</a:t>
            </a: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, and Winston Used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a Video Game </a:t>
            </a:r>
            <a:r>
              <a:rPr lang="en-US" sz="22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 Quarterback</a:t>
            </a: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85CCDF-BEE0-44A2-9001-28353BA3D6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228" y="4867947"/>
            <a:ext cx="1956537" cy="140676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15105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48266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Comparison of Research on State Values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61FF14-8E51-4454-A60D-0511D95834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86" y="2013926"/>
            <a:ext cx="5956052" cy="4244095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83034D-02E1-4140-BE07-FCD32FA441A9}"/>
              </a:ext>
            </a:extLst>
          </p:cNvPr>
          <p:cNvCxnSpPr>
            <a:cxnSpLocks/>
          </p:cNvCxnSpPr>
          <p:nvPr/>
        </p:nvCxnSpPr>
        <p:spPr>
          <a:xfrm>
            <a:off x="10402110" y="4699017"/>
            <a:ext cx="0" cy="1559004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9F82E5-D9CE-4414-A7DE-6F318F31B969}"/>
              </a:ext>
            </a:extLst>
          </p:cNvPr>
          <p:cNvCxnSpPr>
            <a:cxnSpLocks/>
          </p:cNvCxnSpPr>
          <p:nvPr/>
        </p:nvCxnSpPr>
        <p:spPr>
          <a:xfrm>
            <a:off x="10402110" y="2013926"/>
            <a:ext cx="0" cy="1559004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3C4035-0EB8-4DF7-AD79-E35ACAB88712}"/>
              </a:ext>
            </a:extLst>
          </p:cNvPr>
          <p:cNvSpPr txBox="1"/>
          <p:nvPr/>
        </p:nvSpPr>
        <p:spPr>
          <a:xfrm>
            <a:off x="9544673" y="3607306"/>
            <a:ext cx="1702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Approaching Opponent’s Goal Line</a:t>
            </a:r>
          </a:p>
        </p:txBody>
      </p:sp>
    </p:spTree>
    <p:extLst>
      <p:ext uri="{BB962C8B-B14F-4D97-AF65-F5344CB8AC3E}">
        <p14:creationId xmlns:p14="http://schemas.microsoft.com/office/powerpoint/2010/main" val="188176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7349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Takeaways from Analysis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Simulation in Video Game Allowed Data For Scenarios Other than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Romer Discovered Teams Should Go on Fourth Down in Most Situations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 NFL Season There are 40,000 Plays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This Proves That Estimated Value of States Has Considerable Error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Simplified Scenario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Field is 7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 to Get 1 Yard to Get a First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Only Have 1 Play to Get a First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We Have 50% Chance of 1 Yard and 50% Chance of 0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When Scored, We Get 7 Points and Opponent Starts on 1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 Field Goals or Punts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3D5987-1BD2-4419-9B32-C50E368B0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5483" y="5756428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5149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B7B6F8-CBC1-4263-9164-C961905D350C}"/>
              </a:ext>
            </a:extLst>
          </p:cNvPr>
          <p:cNvCxnSpPr>
            <a:cxnSpLocks/>
          </p:cNvCxnSpPr>
          <p:nvPr/>
        </p:nvCxnSpPr>
        <p:spPr>
          <a:xfrm flipV="1">
            <a:off x="5516171" y="4286639"/>
            <a:ext cx="2178255" cy="755761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7349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Estimating Value of Each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are 5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Expected Value of Points for Each State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Equations For Expectation (Law of conditional Expectation)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EE9FB4-0715-441D-8010-36AA710CD4C1}"/>
                  </a:ext>
                </a:extLst>
              </p:cNvPr>
              <p:cNvSpPr txBox="1"/>
              <p:nvPr/>
            </p:nvSpPr>
            <p:spPr>
              <a:xfrm>
                <a:off x="2874124" y="2566128"/>
                <a:ext cx="7925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𝑌𝑎𝑟𝑑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𝐿𝑖𝑛𝑒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EE9FB4-0715-441D-8010-36AA710CD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124" y="2566128"/>
                <a:ext cx="7925055" cy="461665"/>
              </a:xfrm>
              <a:prstGeom prst="rect">
                <a:avLst/>
              </a:prstGeom>
              <a:blipFill>
                <a:blip r:embed="rId7"/>
                <a:stretch>
                  <a:fillRect l="-61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/>
              <p:nvPr/>
            </p:nvSpPr>
            <p:spPr>
              <a:xfrm>
                <a:off x="2874124" y="3416042"/>
                <a:ext cx="792505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(7−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124" y="3416042"/>
                <a:ext cx="7925055" cy="1938992"/>
              </a:xfrm>
              <a:prstGeom prst="rect">
                <a:avLst/>
              </a:prstGeom>
              <a:blipFill>
                <a:blip r:embed="rId8"/>
                <a:stretch>
                  <a:fillRect l="-15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514F3B5-EDD1-4F23-ADB3-0DBBB42059B6}"/>
              </a:ext>
            </a:extLst>
          </p:cNvPr>
          <p:cNvSpPr txBox="1"/>
          <p:nvPr/>
        </p:nvSpPr>
        <p:spPr>
          <a:xfrm>
            <a:off x="7694426" y="4048504"/>
            <a:ext cx="493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Scoring Gives the Ball to Other Team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6203EF-03D4-4478-98DA-93243EAC538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836651" y="4683045"/>
            <a:ext cx="877755" cy="393731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88C4C9-7369-42FE-8E29-C2172BDBFE47}"/>
              </a:ext>
            </a:extLst>
          </p:cNvPr>
          <p:cNvSpPr txBox="1"/>
          <p:nvPr/>
        </p:nvSpPr>
        <p:spPr>
          <a:xfrm>
            <a:off x="7714406" y="4482990"/>
            <a:ext cx="493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Failing Gives the Ball to Other Team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A894A86-2EA6-48A0-9AD4-1D2B609D9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328" y="5671226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6734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7349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Estimating Value of Each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Values Can Be Estimated Through Solving Equations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System Can Be Solved = 5 Variables and 5 Equations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Each Yard Line Increases Expectation by 3.5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Is There Anything Particularly Unusual About This Methodology?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/>
              <p:nvPr/>
            </p:nvSpPr>
            <p:spPr>
              <a:xfrm>
                <a:off x="2920424" y="2566784"/>
                <a:ext cx="352667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=−5.25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−1.75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.75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5.25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24" y="2566784"/>
                <a:ext cx="3526676" cy="1938992"/>
              </a:xfrm>
              <a:prstGeom prst="rect">
                <a:avLst/>
              </a:prstGeom>
              <a:blipFill>
                <a:blip r:embed="rId7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13A9025C-C89B-4C5C-ADB5-4667F3E2D9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328" y="5671226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103450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666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III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Super Mario</cp:lastModifiedBy>
  <cp:revision>61</cp:revision>
  <dcterms:created xsi:type="dcterms:W3CDTF">2019-10-09T02:19:47Z</dcterms:created>
  <dcterms:modified xsi:type="dcterms:W3CDTF">2019-10-16T06:10:49Z</dcterms:modified>
</cp:coreProperties>
</file>