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9"/>
  </p:notesMasterIdLst>
  <p:sldIdLst>
    <p:sldId id="298" r:id="rId2"/>
    <p:sldId id="300" r:id="rId3"/>
    <p:sldId id="302" r:id="rId4"/>
    <p:sldId id="303" r:id="rId5"/>
    <p:sldId id="304" r:id="rId6"/>
    <p:sldId id="305" r:id="rId7"/>
    <p:sldId id="306" r:id="rId8"/>
    <p:sldId id="309" r:id="rId9"/>
    <p:sldId id="307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28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1A1"/>
    <a:srgbClr val="D34817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1" autoAdjust="0"/>
    <p:restoredTop sz="94165" autoAdjust="0"/>
  </p:normalViewPr>
  <p:slideViewPr>
    <p:cSldViewPr snapToGrid="0">
      <p:cViewPr varScale="1">
        <p:scale>
          <a:sx n="54" d="100"/>
          <a:sy n="54" d="100"/>
        </p:scale>
        <p:origin x="48" y="1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16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08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13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66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33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76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00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36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16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14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77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59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90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38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99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54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372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773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579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325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58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660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8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6.sv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11" Type="http://schemas.openxmlformats.org/officeDocument/2006/relationships/image" Target="../media/image21.png"/><Relationship Id="rId5" Type="http://schemas.openxmlformats.org/officeDocument/2006/relationships/image" Target="../media/image5.png"/><Relationship Id="rId10" Type="http://schemas.openxmlformats.org/officeDocument/2006/relationships/image" Target="../media/image20.png"/><Relationship Id="rId4" Type="http://schemas.openxmlformats.org/officeDocument/2006/relationships/image" Target="../media/image6.sv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11CC02F-B97C-40C6-8861-220DFD3F9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2" y="4281887"/>
            <a:ext cx="2884733" cy="288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8510" y="0"/>
            <a:ext cx="5328968" cy="131764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Selawik Semibold" panose="020B0702040204020203" pitchFamily="34" charset="0"/>
              </a:rPr>
              <a:t>Basketball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2634" y="5099422"/>
            <a:ext cx="4630943" cy="12018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lawik Semibold" panose="020B0702040204020203" pitchFamily="34" charset="0"/>
              </a:rPr>
              <a:t>Produced by Dr. Mario</a:t>
            </a:r>
          </a:p>
          <a:p>
            <a:pPr algn="ctr"/>
            <a:r>
              <a:rPr lang="en-US" dirty="0">
                <a:latin typeface="Selawik Semibold" panose="020B0702040204020203" pitchFamily="34" charset="0"/>
              </a:rPr>
              <a:t>UNC STOR 390</a:t>
            </a: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FD21A8F-F7EE-4057-B495-224BE84B52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0" y="-680"/>
            <a:ext cx="6082054" cy="4242812"/>
          </a:xfrm>
          <a:prstGeom prst="rect">
            <a:avLst/>
          </a:prstGeom>
        </p:spPr>
      </p:pic>
      <p:pic>
        <p:nvPicPr>
          <p:cNvPr id="10" name="Graphic 9" descr="Basketball">
            <a:extLst>
              <a:ext uri="{FF2B5EF4-FFF2-40B4-BE49-F238E27FC236}">
                <a16:creationId xmlns:a16="http://schemas.microsoft.com/office/drawing/2014/main" id="{0E53D0A7-B3B8-49FA-9664-279622DB2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9602" y="1142477"/>
            <a:ext cx="2946783" cy="294678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9325DA-35EF-42F1-9A6B-BC897DFCF0DE}"/>
              </a:ext>
            </a:extLst>
          </p:cNvPr>
          <p:cNvCxnSpPr>
            <a:cxnSpLocks/>
          </p:cNvCxnSpPr>
          <p:nvPr/>
        </p:nvCxnSpPr>
        <p:spPr>
          <a:xfrm>
            <a:off x="-92765" y="4242131"/>
            <a:ext cx="12437165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7E0865DB-4B5F-4552-BDFA-5A57B0B572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8193587" y="4281887"/>
            <a:ext cx="4066061" cy="28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Comparing Adjusted +/- to Pure +/-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Let’s Look at Player 15 Who Played 13/20 Games on Team 2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When in Game, Team 1 Averaged 5.4918 Points Above Average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When in Game, Team 2 Averaged 5.1072 Points Above Average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This Leads to a Pure +/- of -0.3846154 Points (Approximately Even)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When in Game and Ignoring Player 15, Team 2 Averaged 4.635 Points Below Average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Ignoring Player 15, the Pure +/- Would Be Horrible …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Adjusting for the Teammates Player 15 Was Playing With, We Would Adjust the +/- by Subtracting Pure +/- With Player 15 Minus Pure +/- Without Player 15 Would Be…</a:t>
            </a: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322D369-95EB-45F5-805B-59AA860DE229}"/>
                  </a:ext>
                </a:extLst>
              </p:cNvPr>
              <p:cNvSpPr txBox="1"/>
              <p:nvPr/>
            </p:nvSpPr>
            <p:spPr>
              <a:xfrm>
                <a:off x="2578159" y="4173311"/>
                <a:ext cx="53664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−4.635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−5.4918=−10.12711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322D369-95EB-45F5-805B-59AA860DE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59" y="4173311"/>
                <a:ext cx="5366433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07DC4A-BC70-48F7-B55D-894E591F2650}"/>
                  </a:ext>
                </a:extLst>
              </p:cNvPr>
              <p:cNvSpPr txBox="1"/>
              <p:nvPr/>
            </p:nvSpPr>
            <p:spPr>
              <a:xfrm>
                <a:off x="2578159" y="5747580"/>
                <a:ext cx="53664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−0.3846154−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10.12711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=9.742491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07DC4A-BC70-48F7-B55D-894E591F2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59" y="5747580"/>
                <a:ext cx="5366433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48844667-61DB-4D65-9087-95CF0411FF8A}"/>
              </a:ext>
            </a:extLst>
          </p:cNvPr>
          <p:cNvSpPr/>
          <p:nvPr/>
        </p:nvSpPr>
        <p:spPr>
          <a:xfrm>
            <a:off x="5876149" y="5632982"/>
            <a:ext cx="1143460" cy="715767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0455F5-4A5B-4218-AE2C-8856DB75064F}"/>
              </a:ext>
            </a:extLst>
          </p:cNvPr>
          <p:cNvCxnSpPr>
            <a:cxnSpLocks/>
          </p:cNvCxnSpPr>
          <p:nvPr/>
        </p:nvCxnSpPr>
        <p:spPr>
          <a:xfrm flipV="1">
            <a:off x="7019609" y="5990866"/>
            <a:ext cx="116482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0BF98A8-AECB-4B84-9F96-470CA30A4E16}"/>
              </a:ext>
            </a:extLst>
          </p:cNvPr>
          <p:cNvSpPr txBox="1"/>
          <p:nvPr/>
        </p:nvSpPr>
        <p:spPr>
          <a:xfrm>
            <a:off x="8163069" y="5779297"/>
            <a:ext cx="2821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Player 15’s Adjusted +/-</a:t>
            </a:r>
          </a:p>
        </p:txBody>
      </p:sp>
    </p:spTree>
    <p:extLst>
      <p:ext uri="{BB962C8B-B14F-4D97-AF65-F5344CB8AC3E}">
        <p14:creationId xmlns:p14="http://schemas.microsoft.com/office/powerpoint/2010/main" val="1904498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Comparing Adjusted +/- to Pure +/-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Code for These Calculations on Player 15</a:t>
            </a: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6B432DA-7423-4A1C-82CF-9FC9825A23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7220" y="2168121"/>
            <a:ext cx="8389374" cy="3675181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2779833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215421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WINVAL System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Created by Wayne Winston and Jeff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Sagarin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Adjusts for Home Team Advantage (+3.2 Points Per 48 Minutes)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Adjusts for Time Interval Where Court Composition is Constant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Home Team Scores 9, Away Team Scores 7, and 3 Minute Time Segment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Actual Adjusted Margin is 1.8 Points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Actual Adjusted Margin Per Minute is 1.8/3 = 0.6 Points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2C7B9D-31AA-4278-8709-6B24DE91FB03}"/>
                  </a:ext>
                </a:extLst>
              </p:cNvPr>
              <p:cNvSpPr txBox="1"/>
              <p:nvPr/>
            </p:nvSpPr>
            <p:spPr>
              <a:xfrm>
                <a:off x="2616556" y="3174851"/>
                <a:ext cx="7014332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𝐴𝑑𝑗𝑢𝑠𝑡𝑒𝑑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𝐻𝑜𝑚𝑒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𝑇𝑒𝑎𝑚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=9−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48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×0.5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3.2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=8.9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2C7B9D-31AA-4278-8709-6B24DE91F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556" y="3174851"/>
                <a:ext cx="7014332" cy="7838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D5B4011-2FC3-47CF-BFE6-9D335F8AC7EB}"/>
                  </a:ext>
                </a:extLst>
              </p:cNvPr>
              <p:cNvSpPr txBox="1"/>
              <p:nvPr/>
            </p:nvSpPr>
            <p:spPr>
              <a:xfrm>
                <a:off x="2616556" y="3972552"/>
                <a:ext cx="7014332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𝐴𝑑𝑗𝑢𝑠𝑡𝑒𝑑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𝐴𝑤𝑎𝑦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𝑇𝑒𝑎𝑚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=7+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48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×0.5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3.2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=7.1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D5B4011-2FC3-47CF-BFE6-9D335F8AC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556" y="3972552"/>
                <a:ext cx="7014332" cy="7838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725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215421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WINVAL System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Predicted Margin Per Minute</a:t>
            </a: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Goal: Choose Player Ratings So That the Predicted Margin is as Close as Possible to the Actual Adjusted Margin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Kevin Garnett Had Highest WINVAL of 19 in 2006-2007 Season = He Would Improve His Team by 19 Points Per 48 Minutes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WINVAL can Be Broken Up into Offense and Defense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Kevin Garnett Offense WINVAL of 7 and Defense WINVAL of -12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600" dirty="0">
                <a:solidFill>
                  <a:schemeClr val="bg1"/>
                </a:solidFill>
                <a:latin typeface="Selawik Semibold" panose="020B0702040204020203" pitchFamily="34" charset="0"/>
              </a:rPr>
              <a:t>Using Adjusted +/- to Rate Team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Each Player Has Own Adjusted +/- But Plays Different Minutes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Weighted Average Across Team Can Evaluate Entire Team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7A172D5-8E48-443F-9414-1DDA25C1B923}"/>
                  </a:ext>
                </a:extLst>
              </p:cNvPr>
              <p:cNvSpPr txBox="1"/>
              <p:nvPr/>
            </p:nvSpPr>
            <p:spPr>
              <a:xfrm>
                <a:off x="2213219" y="2121582"/>
                <a:ext cx="9398077" cy="708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𝑃𝑟𝑒𝑑𝑖𝑐𝑡𝑒𝑑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3.2+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𝑆𝑢𝑚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𝐻𝑜𝑚𝑒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𝑃𝑙𝑎𝑦𝑒𝑟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𝑅𝑎𝑡𝑖𝑛𝑔𝑠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48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𝑆𝑢𝑚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𝐴𝑤𝑎𝑦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𝑃𝑙𝑎𝑦𝑒𝑟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𝑅𝑎𝑡𝑖𝑛𝑔𝑠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48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7A172D5-8E48-443F-9414-1DDA25C1B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219" y="2121582"/>
                <a:ext cx="9398077" cy="7087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494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215421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Further Evaluation of Kevin Garnett’s Greatness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Look at Kevin Garnett’s Impact  on Team’s +/- When He is On the Court and On the Bench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Garnett In is Positive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Garnett Out is Negative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Shows Points Better than </a:t>
            </a:r>
          </a:p>
          <a:p>
            <a:pPr marL="274320" lvl="1" indent="0">
              <a:buSzPct val="100000"/>
              <a:buNone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  Average Team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6E84F9B-9F7A-4461-A15E-5044EDE848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4739" y="2639350"/>
            <a:ext cx="4411188" cy="3930482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913041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9305094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Problems With WINVAL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 Lot of Noise (We Can Observe Standard Error in +/- Ratings)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Little Confidence When Player Plays Less Than 500 Minutes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Impact to WINVAL at Meaningless Points of the Game</a:t>
            </a: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WINVAL Impact Rating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Similar to SAGWIN Points From Baseball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Constantly Evaluate the Impact a Player Has on Probability of Win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 Play for 5 Minutes and Score is 14-5 Favoring My Team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 the Raw +/-, I Would Net +9 Points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Alternatively, I Increased My Team’s Chance of Winning from 50% to 72%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 Impact +/-, I Would Net +22 Impact Points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Interpretation: Kevin Garnett (Impact = 42) with 4 Average Dudes Would Beat 5 Average Dudes 50%+42%=92% of the Time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944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9305094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Improvements to Adjusted +/- 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Research by Joseph Hill (2010 Winner of Sloan Paper Competition)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Applies Cross-Validation = Intentionally Splitting Up Data to Use Portions As Training and Test Sets and Then Averaging Over Splits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Applies Ridge Regression = Combat Overfitting and Shrinks Player’s Adjusted +/- Toward 0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Cross-Validation Necessary for Selection of Tuning Parameter in Ridge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Applies Weights to Loss Function Based on Number of Possessions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A8ADC2B-0032-4D1B-8EB6-7CD5A4A646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0075" y="4126918"/>
            <a:ext cx="4674502" cy="1046744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4197822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45032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latin typeface="Selawik Semibold" panose="020B0702040204020203" pitchFamily="34" charset="0"/>
              </a:rPr>
            </a:br>
            <a:r>
              <a:rPr lang="en-US" sz="6000" dirty="0"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226774" y="4702986"/>
            <a:ext cx="6077158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Nine out of 10 schools are cheating.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The other one is in last place.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Jerry Tarkanian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Recall the Box Score</a:t>
            </a: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Traditional Statistics Do Not Measure Player’s Ability to … “Make the Team Better”</a:t>
            </a: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95B684A-E68F-470C-AE1B-94DCAC6B0F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5514" y="1706299"/>
            <a:ext cx="8799444" cy="204711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7AD1A4F-EE92-4215-80AB-44BF0AA6C16B}"/>
              </a:ext>
            </a:extLst>
          </p:cNvPr>
          <p:cNvSpPr/>
          <p:nvPr/>
        </p:nvSpPr>
        <p:spPr>
          <a:xfrm>
            <a:off x="6480313" y="2074075"/>
            <a:ext cx="357809" cy="1643159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5D5C4FE7-E9F1-42CB-9662-95F02D2E1565}"/>
              </a:ext>
            </a:extLst>
          </p:cNvPr>
          <p:cNvSpPr/>
          <p:nvPr/>
        </p:nvSpPr>
        <p:spPr>
          <a:xfrm flipV="1">
            <a:off x="6595539" y="3717234"/>
            <a:ext cx="795131" cy="510151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B9A08F-D88D-4AD6-88EC-A16133839B14}"/>
              </a:ext>
            </a:extLst>
          </p:cNvPr>
          <p:cNvSpPr txBox="1"/>
          <p:nvPr/>
        </p:nvSpPr>
        <p:spPr>
          <a:xfrm>
            <a:off x="7390670" y="3873599"/>
            <a:ext cx="3269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Notice the Additional Metric</a:t>
            </a:r>
          </a:p>
        </p:txBody>
      </p:sp>
    </p:spTree>
    <p:extLst>
      <p:ext uri="{BB962C8B-B14F-4D97-AF65-F5344CB8AC3E}">
        <p14:creationId xmlns:p14="http://schemas.microsoft.com/office/powerpoint/2010/main" val="426840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Pure +/- Ratings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Historically from Hockey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Number of Goals a Player’s Team Outscores Opponent When a Specific Player is Playing on Ice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Highest: Bobby Orr, 1970-1971, +124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“Worst Statistic in Hockey” by Hockey-Graphs.com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Counting Statistic of Rare Event (Subject to Outliers)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Time on Ice Not Reflected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Players Who Play the Most and Least Have +/- Closer to 0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Weakest Players Not Given Time to Accumulate Negative +/-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Same Values are Not Equal i.e. +5 Can Result from Many Scenarios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Application to Basketball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Pure +/- Statistic Based on Points and Scaled to 48 Minutes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Depends on Quality of Players When Player is on Court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Players on Bad Teams (Below .500 Record) Get Penalized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12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Pure +/- Ratings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Found on www.82games.com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Cavs Championship Season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Seasonal Player Stats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Lebron James on the Court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Lebron James on Bench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Pure +/- Per 48 Minutes</a:t>
            </a:r>
          </a:p>
          <a:p>
            <a:pPr lvl="2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06661A9-CF89-4CE9-AE13-C62495AD32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3830" y="1547231"/>
            <a:ext cx="4231871" cy="3820353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908F8-738B-420C-881F-17A4CCBC7D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3830" y="5542086"/>
            <a:ext cx="4231871" cy="1230064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558CA63-09B6-48C1-AF8D-39550BD17C2D}"/>
              </a:ext>
            </a:extLst>
          </p:cNvPr>
          <p:cNvSpPr/>
          <p:nvPr/>
        </p:nvSpPr>
        <p:spPr>
          <a:xfrm>
            <a:off x="6923830" y="1828078"/>
            <a:ext cx="530518" cy="212758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90E82C-618F-44C9-AF1E-C615AE501AC3}"/>
              </a:ext>
            </a:extLst>
          </p:cNvPr>
          <p:cNvCxnSpPr>
            <a:stCxn id="21" idx="2"/>
          </p:cNvCxnSpPr>
          <p:nvPr/>
        </p:nvCxnSpPr>
        <p:spPr>
          <a:xfrm>
            <a:off x="7189089" y="2040836"/>
            <a:ext cx="1464581" cy="37371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D7497D-C8C5-4D5D-8DD7-8CC054C9E486}"/>
                  </a:ext>
                </a:extLst>
              </p:cNvPr>
              <p:cNvSpPr txBox="1"/>
              <p:nvPr/>
            </p:nvSpPr>
            <p:spPr>
              <a:xfrm>
                <a:off x="2357983" y="3046640"/>
                <a:ext cx="4427174" cy="7973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𝑁𝑒𝑡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𝑃𝑜𝑖𝑛𝑡𝑠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×48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617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2709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×48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=0.22776×48=10.9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D7497D-C8C5-4D5D-8DD7-8CC054C9E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983" y="3046640"/>
                <a:ext cx="4427174" cy="797398"/>
              </a:xfrm>
              <a:prstGeom prst="rect">
                <a:avLst/>
              </a:prstGeom>
              <a:blipFill>
                <a:blip r:embed="rId9"/>
                <a:stretch>
                  <a:fillRect b="-2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26B10136-E058-4D9D-971F-E7957DA0041B}"/>
              </a:ext>
            </a:extLst>
          </p:cNvPr>
          <p:cNvSpPr/>
          <p:nvPr/>
        </p:nvSpPr>
        <p:spPr>
          <a:xfrm>
            <a:off x="9395791" y="1834704"/>
            <a:ext cx="496957" cy="166374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8D58702-9D3C-48CB-9118-0F32BCBD4922}"/>
              </a:ext>
            </a:extLst>
          </p:cNvPr>
          <p:cNvSpPr/>
          <p:nvPr/>
        </p:nvSpPr>
        <p:spPr>
          <a:xfrm>
            <a:off x="9250017" y="5694761"/>
            <a:ext cx="496957" cy="166374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F0771BB-FB72-4FE8-8778-A84BB564EC48}"/>
              </a:ext>
            </a:extLst>
          </p:cNvPr>
          <p:cNvSpPr/>
          <p:nvPr/>
        </p:nvSpPr>
        <p:spPr>
          <a:xfrm>
            <a:off x="9256643" y="6612861"/>
            <a:ext cx="496957" cy="166374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B16F200-4434-4DA1-A1E0-B006DDE639C8}"/>
                  </a:ext>
                </a:extLst>
              </p:cNvPr>
              <p:cNvSpPr txBox="1"/>
              <p:nvPr/>
            </p:nvSpPr>
            <p:spPr>
              <a:xfrm>
                <a:off x="2323587" y="4329988"/>
                <a:ext cx="4418838" cy="8029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𝑁𝑒𝑡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𝑃𝑜𝑖𝑛𝑡𝑠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×48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−125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1261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×48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=−0.09913×48=−4.8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B16F200-4434-4DA1-A1E0-B006DDE63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587" y="4329988"/>
                <a:ext cx="4418838" cy="802977"/>
              </a:xfrm>
              <a:prstGeom prst="rect">
                <a:avLst/>
              </a:prstGeom>
              <a:blipFill>
                <a:blip r:embed="rId10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B2E9039-87B6-4067-887B-AB1DCA0DD9B0}"/>
                  </a:ext>
                </a:extLst>
              </p:cNvPr>
              <p:cNvSpPr txBox="1"/>
              <p:nvPr/>
            </p:nvSpPr>
            <p:spPr>
              <a:xfrm>
                <a:off x="2323587" y="5632982"/>
                <a:ext cx="4042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𝐶𝑜𝑢𝑟𝑡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𝐵𝑒𝑛𝑐h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=10.9−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−4.8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=15.7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B2E9039-87B6-4067-887B-AB1DCA0DD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587" y="5632982"/>
                <a:ext cx="4042004" cy="276999"/>
              </a:xfrm>
              <a:prstGeom prst="rect">
                <a:avLst/>
              </a:prstGeom>
              <a:blipFill>
                <a:blip r:embed="rId11"/>
                <a:stretch>
                  <a:fillRect l="-754" r="-90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619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Adjusted +/- Rating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Adjustment for Teammates Played With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Adjustment for Opponents Played Against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Adjustments Based on Play-by-Play Data Over Whole Season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+/- Rating = 0</a:t>
            </a: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Simulated Game Data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Players 1-9 Compete Against Players 10-18 in 20 Games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Assume Starters Play the Entire Game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Results of Game Shown Below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B7A6CAE-15BC-49D7-9120-9A7429C308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3687" y="4723504"/>
            <a:ext cx="7573743" cy="2056791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640705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Modified Game Data into Matrix (</a:t>
            </a:r>
            <a:r>
              <a:rPr lang="en-US" sz="24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A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Each Row is a Different Game (Except Last Row)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Each Column is A Different Player 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1 = Played on Team 1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0 = Did Not Play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-1 = Played on Team 2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Notice Last Row of All 1’s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B92923B-0D65-42A5-ACC2-8AE87399FB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4549" y="3732092"/>
            <a:ext cx="6765983" cy="3016278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4241353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Game Results into Vector (</a:t>
            </a:r>
            <a:r>
              <a:rPr lang="en-US" sz="24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y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Each Element is a Different Game (Except Last One)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Notice 0 in Last Element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Code Used to Create Matrix </a:t>
            </a:r>
            <a:r>
              <a:rPr lang="en-US" sz="24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A 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and Vector </a:t>
            </a:r>
            <a:r>
              <a:rPr lang="en-US" sz="24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y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F8F42B8-0A27-4457-8012-0B780FBB1C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14344" y="1230307"/>
            <a:ext cx="1156342" cy="5541546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ABF3144-4862-4B05-B41D-4AF496123A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25148" y="3360040"/>
            <a:ext cx="4670769" cy="337566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896029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Goal: Estimate Adjusted +/- for All 18 Players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Expressed into Vector (</a:t>
            </a: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b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Constraint: We Want The Sum of Adjusted +/- to Equal 0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We Invoke Constraint With Last Row of A and Element of y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Solve the Linear Equation Using Least Squares Regression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Code for Solving System of Linear Equations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Adjusted +/- For Each Player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176622-4EAC-457C-8109-73BC4A9FE6A1}"/>
                  </a:ext>
                </a:extLst>
              </p:cNvPr>
              <p:cNvSpPr txBox="1"/>
              <p:nvPr/>
            </p:nvSpPr>
            <p:spPr>
              <a:xfrm>
                <a:off x="1981390" y="2005553"/>
                <a:ext cx="3299791" cy="705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176622-4EAC-457C-8109-73BC4A9FE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390" y="2005553"/>
                <a:ext cx="3299791" cy="7056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3170CA1-5611-4E63-A5D2-A204D9197CF5}"/>
                  </a:ext>
                </a:extLst>
              </p:cNvPr>
              <p:cNvSpPr txBox="1"/>
              <p:nvPr/>
            </p:nvSpPr>
            <p:spPr>
              <a:xfrm>
                <a:off x="2571533" y="3519490"/>
                <a:ext cx="1404731" cy="705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acc>
                        <m:accPr>
                          <m:chr m:val="⃑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𝛜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3170CA1-5611-4E63-A5D2-A204D9197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533" y="3519490"/>
                <a:ext cx="1404731" cy="70564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13CD89-F69B-4424-A24C-E0BE25846186}"/>
              </a:ext>
            </a:extLst>
          </p:cNvPr>
          <p:cNvCxnSpPr>
            <a:cxnSpLocks/>
          </p:cNvCxnSpPr>
          <p:nvPr/>
        </p:nvCxnSpPr>
        <p:spPr>
          <a:xfrm flipV="1">
            <a:off x="3836706" y="3765861"/>
            <a:ext cx="827649" cy="4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550069B-0C11-4A22-8F46-CBEF12A90518}"/>
                  </a:ext>
                </a:extLst>
              </p:cNvPr>
              <p:cNvSpPr txBox="1"/>
              <p:nvPr/>
            </p:nvSpPr>
            <p:spPr>
              <a:xfrm>
                <a:off x="4879410" y="3533382"/>
                <a:ext cx="2033130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acc>
                        <m:accPr>
                          <m:chr m:val="⃑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550069B-0C11-4A22-8F46-CBEF12A90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410" y="3533382"/>
                <a:ext cx="2033130" cy="410305"/>
              </a:xfrm>
              <a:prstGeom prst="rect">
                <a:avLst/>
              </a:prstGeom>
              <a:blipFill>
                <a:blip r:embed="rId9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C91D17D-4062-48C9-A538-21C139F1DC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71246" y="4531384"/>
            <a:ext cx="4624321" cy="705209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CB561D-B23E-4354-9085-FF824E14E9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20481" y="2058561"/>
            <a:ext cx="2386518" cy="472964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B6826B-41FF-4E8D-91CC-BC51EC0A1522}"/>
              </a:ext>
            </a:extLst>
          </p:cNvPr>
          <p:cNvCxnSpPr>
            <a:cxnSpLocks/>
          </p:cNvCxnSpPr>
          <p:nvPr/>
        </p:nvCxnSpPr>
        <p:spPr>
          <a:xfrm flipV="1">
            <a:off x="6074676" y="5741987"/>
            <a:ext cx="350664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068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Can Be Used to Approximate Game Result</a:t>
            </a:r>
          </a:p>
          <a:p>
            <a:pPr lvl="1">
              <a:buSzPct val="100000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Code to Calculate Predicted Scores Using Adjusted +/-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Code and Graphic Comparing Predicted Versus Actual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750D5FA-546C-4E35-A07D-AB3FCB2E1F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9564" y="2026226"/>
            <a:ext cx="6739479" cy="1255852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5D85FB-37B9-4D2E-B340-EC6D999BAC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9564" y="4032739"/>
            <a:ext cx="6147397" cy="731418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3A841C-8D9B-4E77-9833-03A8A09548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93394" y="4649031"/>
            <a:ext cx="3123567" cy="212970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88068714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1098</Words>
  <Application>Microsoft Office PowerPoint</Application>
  <PresentationFormat>Widescreen</PresentationFormat>
  <Paragraphs>221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Century Schoolbook</vt:lpstr>
      <vt:lpstr>Selawik Semibold</vt:lpstr>
      <vt:lpstr>Wingdings 2</vt:lpstr>
      <vt:lpstr>View</vt:lpstr>
      <vt:lpstr>Basketball II</vt:lpstr>
      <vt:lpstr>+/- Player Ratings</vt:lpstr>
      <vt:lpstr>+/- Player Ratings</vt:lpstr>
      <vt:lpstr>+/- Player Ratings</vt:lpstr>
      <vt:lpstr>+/- Player Ratings</vt:lpstr>
      <vt:lpstr>+/- Player Ratings</vt:lpstr>
      <vt:lpstr>+/- Player Ratings</vt:lpstr>
      <vt:lpstr>+/- Player Ratings</vt:lpstr>
      <vt:lpstr>+/- Player Ratings</vt:lpstr>
      <vt:lpstr>+/- Player Ratings</vt:lpstr>
      <vt:lpstr>+/- Player Ratings</vt:lpstr>
      <vt:lpstr>+/- Player Ratings</vt:lpstr>
      <vt:lpstr>+/- Player Ratings</vt:lpstr>
      <vt:lpstr>+/- Player Ratings</vt:lpstr>
      <vt:lpstr>+/- Player Ratings</vt:lpstr>
      <vt:lpstr>+/- Player Ratings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 I</dc:title>
  <dc:creator>Super Mario</dc:creator>
  <cp:lastModifiedBy>Super Mario</cp:lastModifiedBy>
  <cp:revision>76</cp:revision>
  <dcterms:created xsi:type="dcterms:W3CDTF">2019-09-22T23:34:01Z</dcterms:created>
  <dcterms:modified xsi:type="dcterms:W3CDTF">2019-09-25T04:14:23Z</dcterms:modified>
</cp:coreProperties>
</file>