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7"/>
  </p:notes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F76464"/>
    <a:srgbClr val="A6A1A1"/>
    <a:srgbClr val="395583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1" autoAdjust="0"/>
    <p:restoredTop sz="94991" autoAdjust="0"/>
  </p:normalViewPr>
  <p:slideViewPr>
    <p:cSldViewPr snapToGrid="0">
      <p:cViewPr varScale="1">
        <p:scale>
          <a:sx n="53" d="100"/>
          <a:sy n="53" d="100"/>
        </p:scale>
        <p:origin x="60" y="5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Yjp2zoqQrs?feature=oembed" TargetMode="Externa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6.sv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2.jp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 marL="548640" lvl="2" indent="0">
              <a:buSzPct val="100000"/>
              <a:buNone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Regression Results from Justin Jacobs (Squared2020.com)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038439C-A2C7-4FEF-9C04-A82740DDDB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5589" y="2048501"/>
            <a:ext cx="7109357" cy="457353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3B41E9C-796F-4D0F-83CB-8C3D4F9FA9CC}"/>
              </a:ext>
            </a:extLst>
          </p:cNvPr>
          <p:cNvSpPr/>
          <p:nvPr/>
        </p:nvSpPr>
        <p:spPr>
          <a:xfrm>
            <a:off x="8434137" y="3932600"/>
            <a:ext cx="1088059" cy="254389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5C5EE9D-1A72-4725-BE46-1FA4BFA8A162}"/>
              </a:ext>
            </a:extLst>
          </p:cNvPr>
          <p:cNvSpPr/>
          <p:nvPr/>
        </p:nvSpPr>
        <p:spPr>
          <a:xfrm>
            <a:off x="8477550" y="4920678"/>
            <a:ext cx="1088059" cy="254389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92E6A4-3D6B-43B3-9BF4-02E9370E83FA}"/>
              </a:ext>
            </a:extLst>
          </p:cNvPr>
          <p:cNvSpPr txBox="1"/>
          <p:nvPr/>
        </p:nvSpPr>
        <p:spPr>
          <a:xfrm>
            <a:off x="9542666" y="3887888"/>
            <a:ext cx="2049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FTR</a:t>
            </a: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Opponent’s FTR</a:t>
            </a:r>
          </a:p>
        </p:txBody>
      </p:sp>
    </p:spTree>
    <p:extLst>
      <p:ext uri="{BB962C8B-B14F-4D97-AF65-F5344CB8AC3E}">
        <p14:creationId xmlns:p14="http://schemas.microsoft.com/office/powerpoint/2010/main" val="40230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NBA Efficiency Rating (EFF)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Equally Weights Good and Bad Stats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Efficiency Rating (PER)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Created by John Hollinger (VP of Operations for Memphis)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Across All NBA Players is 15</a:t>
            </a: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94108A-D186-47D1-9BD2-8EAB04E88B16}"/>
              </a:ext>
            </a:extLst>
          </p:cNvPr>
          <p:cNvSpPr txBox="1"/>
          <p:nvPr/>
        </p:nvSpPr>
        <p:spPr>
          <a:xfrm>
            <a:off x="8832846" y="1317050"/>
            <a:ext cx="3165219" cy="2554545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 =Point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 =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AST = Assist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STL = Steal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 = Field Goal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 = Free Throw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 =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BBC2EB-89E1-4E7F-82C2-94463F62E7AB}"/>
                  </a:ext>
                </a:extLst>
              </p:cNvPr>
              <p:cNvSpPr txBox="1"/>
              <p:nvPr/>
            </p:nvSpPr>
            <p:spPr>
              <a:xfrm>
                <a:off x="193935" y="2535751"/>
                <a:ext cx="916743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𝐸𝐹𝐹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𝑃𝑇𝑆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𝐴𝑆𝑇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𝑆𝑇𝐿</m:t>
                      </m:r>
                    </m:oMath>
                  </m:oMathPara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l  						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𝑇𝑂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𝑀𝑖𝑠𝑠𝑒𝑑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𝐹𝐺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𝑀𝑖𝑠𝑠𝑒𝑑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)]/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BBC2EB-89E1-4E7F-82C2-94463F62E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35" y="2535751"/>
                <a:ext cx="9167430" cy="738664"/>
              </a:xfrm>
              <a:prstGeom prst="rect">
                <a:avLst/>
              </a:prstGeom>
              <a:blipFill>
                <a:blip r:embed="rId6"/>
                <a:stretch>
                  <a:fillRect l="-2061" b="-23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7D540A5-239A-4819-A481-638A79E970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3089" y="4776300"/>
            <a:ext cx="8928327" cy="179353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41891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92522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Efficiency Rating (PER)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Significant Problems With PER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Bad Weights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With Poor Shooting Percentages Can Increase PER by Attempting More Shots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Rewards Bad Shooters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David Berri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Publishes Research Regarding Sports Economics</a:t>
            </a:r>
          </a:p>
          <a:p>
            <a:pPr lvl="1">
              <a:buSzPct val="100000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Wages of Wins Journal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Critical About John Hollinger’s PER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29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92522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Scores (WS)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Raise WS by Shooting More, Player Needs to Shoot Above 50% for 2-Pointers or Above 33.3% for 3-Pointers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Produced (WP)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for WP Based on WS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Sum of WP for All Teams Players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≈ Teams Wins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Cannot Conclude WP Represents Individual Wins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WP is Not Good for the NBA’s Top Defenders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632AF2-D578-4E23-9A65-FA96DF0F8934}"/>
              </a:ext>
            </a:extLst>
          </p:cNvPr>
          <p:cNvSpPr txBox="1"/>
          <p:nvPr/>
        </p:nvSpPr>
        <p:spPr>
          <a:xfrm>
            <a:off x="8832846" y="1317050"/>
            <a:ext cx="3165219" cy="2862322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 =Point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 =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AST = Assist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STL = Steal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BLK = Block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FTA = Free Throw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PF = Personal Fouls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F5BA15-31FD-4C79-A601-C73CB86991CA}"/>
                  </a:ext>
                </a:extLst>
              </p:cNvPr>
              <p:cNvSpPr txBox="1"/>
              <p:nvPr/>
            </p:nvSpPr>
            <p:spPr>
              <a:xfrm>
                <a:off x="-598462" y="2046977"/>
                <a:ext cx="9751942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𝑃𝑇𝑆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𝑆𝑇𝐿</m:t>
                      </m:r>
                    </m:oMath>
                  </m:oMathPara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chemeClr val="bg1"/>
                    </a:solidFill>
                  </a:rPr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+ 0.5×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𝐴𝑆𝑇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+0.5×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𝐵𝐿𝐾</m:t>
                    </m:r>
                  </m:oMath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chemeClr val="bg1"/>
                    </a:solidFill>
                  </a:rPr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FGA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−0.5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𝐹𝑇𝐴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−0.5×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F5BA15-31FD-4C79-A601-C73CB8699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8462" y="2046977"/>
                <a:ext cx="9751942" cy="1107996"/>
              </a:xfrm>
              <a:prstGeom prst="rect">
                <a:avLst/>
              </a:prstGeom>
              <a:blipFill>
                <a:blip r:embed="rId6"/>
                <a:stretch>
                  <a:fillRect b="-2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50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92522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Information Not Tracked in Box Score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Taking Charges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Deflecting a Pass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Box Out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Assisting the Assister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Help Defense</a:t>
            </a:r>
          </a:p>
          <a:p>
            <a:pPr lvl="1">
              <a:buSzPct val="100000"/>
            </a:pP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Screens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  <a:cs typeface="Arial" panose="020B0604020202020204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272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79273" y="4947240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 can’t dunk, lower the hoop.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Overview of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Online Media 67" title="The Rules of Basketball - EXPLAINED!">
            <a:hlinkClick r:id="" action="ppaction://media"/>
            <a:extLst>
              <a:ext uri="{FF2B5EF4-FFF2-40B4-BE49-F238E27FC236}">
                <a16:creationId xmlns:a16="http://schemas.microsoft.com/office/drawing/2014/main" id="{05C2B105-AAB4-41FD-B0A8-F4725EBB4B0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2162997" y="1288422"/>
            <a:ext cx="9021835" cy="5074782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765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746927" cy="4367587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Information Tracked in Box Score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Two-Point Field Goals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Three- Point Field Goals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Personal Fouls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Assists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Offensive/Defensive Rebounds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Blocked Shots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Turnovers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Steals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Minutes Played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40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7238788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Measures of Field Goal Percentage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Effective Field Goal Percentage (EFG)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 with Previous Metrics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Knicks: 15/20 Field Goals = 30 Points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Lakers: 15/20  3-Pt Field Goals = 45 Points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Same Field Goal Percentage (75%)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New Metric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Adjusted EFG%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Knicks: 75%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Lakers: 1125%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1323439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FGM = Field Goal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3FGM = 3-Pointer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3FGA = 3-Pointer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B1BD59-845A-47AB-996C-07BD385B7B12}"/>
                  </a:ext>
                </a:extLst>
              </p:cNvPr>
              <p:cNvSpPr txBox="1"/>
              <p:nvPr/>
            </p:nvSpPr>
            <p:spPr>
              <a:xfrm>
                <a:off x="2881744" y="1861992"/>
                <a:ext cx="1791068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B1BD59-845A-47AB-996C-07BD385B7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744" y="1861992"/>
                <a:ext cx="1791068" cy="6940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F03D2F-E8B0-461B-85AC-A12B437DFFDE}"/>
                  </a:ext>
                </a:extLst>
              </p:cNvPr>
              <p:cNvSpPr txBox="1"/>
              <p:nvPr/>
            </p:nvSpPr>
            <p:spPr>
              <a:xfrm>
                <a:off x="5206854" y="1861992"/>
                <a:ext cx="2130904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F03D2F-E8B0-461B-85AC-A12B437DF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854" y="1861992"/>
                <a:ext cx="2130904" cy="6940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/>
              <p:nvPr/>
            </p:nvSpPr>
            <p:spPr>
              <a:xfrm>
                <a:off x="3091098" y="4931443"/>
                <a:ext cx="3928511" cy="701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+0.5×3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098" y="4931443"/>
                <a:ext cx="3928511" cy="7015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96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Rebounding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Raw Rebounds is Misleading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Percentage of Rebounds When on Offense (OREB%)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Percentage of Rebounds When on Defense (DREB%)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1938992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 =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OREB = Offensive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DREB = Defensive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FTM = Free Throw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FTA =  Free Throw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/>
              <p:nvPr/>
            </p:nvSpPr>
            <p:spPr>
              <a:xfrm>
                <a:off x="2616556" y="2563926"/>
                <a:ext cx="3189335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𝑂𝑅𝐸𝐵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𝑀𝑖𝑠𝑠𝑒𝑑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56" y="2563926"/>
                <a:ext cx="3189335" cy="6940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807C43-3A05-424D-81C6-FBC0A453F5ED}"/>
                  </a:ext>
                </a:extLst>
              </p:cNvPr>
              <p:cNvSpPr txBox="1"/>
              <p:nvPr/>
            </p:nvSpPr>
            <p:spPr>
              <a:xfrm>
                <a:off x="2578159" y="3932600"/>
                <a:ext cx="4610686" cy="753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𝐷𝑅𝐸𝐵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𝑂𝑝𝑝𝑜𝑛𝑒𝑛𝑡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𝑀𝑖𝑠𝑠𝑒𝑑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807C43-3A05-424D-81C6-FBC0A453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3932600"/>
                <a:ext cx="4610686" cy="7536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10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Free Throw Percentage (FT%)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 Rate (FTR)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Interpretation: Suppose FTR = 0.39. For Every 100 Shots, the Team is Getting Around 37 Free Throws 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1015663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FTM = Free Throw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FTA =  Free Throw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CF2E2E-CC22-4E47-ACD1-8036120BE7DF}"/>
                  </a:ext>
                </a:extLst>
              </p:cNvPr>
              <p:cNvSpPr txBox="1"/>
              <p:nvPr/>
            </p:nvSpPr>
            <p:spPr>
              <a:xfrm>
                <a:off x="2578159" y="2168121"/>
                <a:ext cx="1780231" cy="691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𝐹𝑇𝑀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𝐹𝑇𝐴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CF2E2E-CC22-4E47-ACD1-8036120B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2168121"/>
                <a:ext cx="1780231" cy="691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F1B1AE-1D71-4BBA-B3B8-FFCD881B3999}"/>
                  </a:ext>
                </a:extLst>
              </p:cNvPr>
              <p:cNvSpPr txBox="1"/>
              <p:nvPr/>
            </p:nvSpPr>
            <p:spPr>
              <a:xfrm>
                <a:off x="2616556" y="3429000"/>
                <a:ext cx="1628907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𝐹𝑇𝑅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𝐹𝑇𝐴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F1B1AE-1D71-4BBA-B3B8-FFCD881B3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56" y="3429000"/>
                <a:ext cx="1628907" cy="6890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Turnovers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Possession 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Starts When Team Gets Ball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Ends When Shot Hits Rim or Opponent Gets Ball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Possessions Per Game Between 90 and 95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Turnover Defined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Occurs When Team Loses Possession Before Attempting Shot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Offense Commits Turnovers and Defense Causes Turnovers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Offensive Turnovers Per Possession (TO%)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Defensive Turnovers Per Possession (DTO%)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3">
              <a:buSzPct val="100000"/>
            </a:pPr>
            <a:endParaRPr lang="en-US" sz="16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400110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0DF2A9-0936-4F38-BA8A-860C15E4E9D0}"/>
                  </a:ext>
                </a:extLst>
              </p:cNvPr>
              <p:cNvSpPr txBox="1"/>
              <p:nvPr/>
            </p:nvSpPr>
            <p:spPr>
              <a:xfrm>
                <a:off x="2531595" y="4490294"/>
                <a:ext cx="4546099" cy="7659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𝑇𝑂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𝑇𝑂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𝐶𝑜𝑚𝑚𝑖𝑡𝑡𝑒𝑑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𝑂𝑓𝑓𝑒𝑛𝑠𝑖𝑣𝑒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𝑃𝑜𝑠𝑠𝑒𝑠𝑠𝑖𝑜𝑛𝑠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0DF2A9-0936-4F38-BA8A-860C15E4E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595" y="4490294"/>
                <a:ext cx="4546099" cy="7659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89FD10-AA7F-4B41-85D7-3B0CA19C0966}"/>
                  </a:ext>
                </a:extLst>
              </p:cNvPr>
              <p:cNvSpPr txBox="1"/>
              <p:nvPr/>
            </p:nvSpPr>
            <p:spPr>
              <a:xfrm>
                <a:off x="2578159" y="5807686"/>
                <a:ext cx="4545475" cy="765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𝐷𝑇𝑂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𝑇𝑂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𝐶𝑎𝑢𝑠𝑒𝑑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𝐷𝑒𝑓𝑒𝑛𝑠𝑖𝑣𝑒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𝑃𝑜𝑠𝑠𝑒𝑠𝑠𝑖𝑜𝑛𝑠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89FD10-AA7F-4B41-85D7-3B0CA19C0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5807686"/>
                <a:ext cx="4545475" cy="7659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33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For Team Offense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EFG%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OREB%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FTR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TO%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For Team Defense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Opponent’s EFG%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DREB%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Opponent’s FTR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DTO%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Credited to Dean Oliver (Denver Nuggets)</a:t>
            </a:r>
          </a:p>
          <a:p>
            <a:pPr lvl="3">
              <a:buSzPct val="100000"/>
            </a:pPr>
            <a:endParaRPr lang="en-US" sz="16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02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are Uncorrelated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All Giving Unique Information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Highest Correlation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Opponent’s EFG% and DREB% (-0.67)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EFG% and OREB% (-0.47)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OREB% and TO%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Importance of 4 Factors in Regression</a:t>
            </a:r>
          </a:p>
          <a:p>
            <a:pPr lvl="1">
              <a:spcBef>
                <a:spcPts val="0"/>
              </a:spcBef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Regression on W</a:t>
            </a: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Eight Covariates</a:t>
            </a: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A4CF1A-1667-4846-A930-5BDA2A2246B8}"/>
              </a:ext>
            </a:extLst>
          </p:cNvPr>
          <p:cNvSpPr txBox="1"/>
          <p:nvPr/>
        </p:nvSpPr>
        <p:spPr>
          <a:xfrm>
            <a:off x="8832846" y="1317050"/>
            <a:ext cx="3165219" cy="400110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= Win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9FEEED-10D1-4808-9505-E4591CDAAAF8}"/>
                  </a:ext>
                </a:extLst>
              </p:cNvPr>
              <p:cNvSpPr txBox="1"/>
              <p:nvPr/>
            </p:nvSpPr>
            <p:spPr>
              <a:xfrm>
                <a:off x="2136182" y="4346070"/>
                <a:ext cx="61611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9FEEED-10D1-4808-9505-E4591CDAA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182" y="4346070"/>
                <a:ext cx="6161143" cy="369332"/>
              </a:xfrm>
              <a:prstGeom prst="rect">
                <a:avLst/>
              </a:prstGeom>
              <a:blipFill>
                <a:blip r:embed="rId6"/>
                <a:stretch>
                  <a:fillRect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65BE4C-71FE-4538-9F6A-8196E87CB2CE}"/>
                  </a:ext>
                </a:extLst>
              </p:cNvPr>
              <p:cNvSpPr txBox="1"/>
              <p:nvPr/>
            </p:nvSpPr>
            <p:spPr>
              <a:xfrm>
                <a:off x="2671703" y="5249059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65BE4C-71FE-4538-9F6A-8196E87CB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03" y="5249059"/>
                <a:ext cx="6161143" cy="307777"/>
              </a:xfrm>
              <a:prstGeom prst="rect">
                <a:avLst/>
              </a:prstGeom>
              <a:blipFill>
                <a:blip r:embed="rId7"/>
                <a:stretch>
                  <a:fillRect l="-1385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D5B956-462E-4359-B755-40CD04E7609B}"/>
                  </a:ext>
                </a:extLst>
              </p:cNvPr>
              <p:cNvSpPr txBox="1"/>
              <p:nvPr/>
            </p:nvSpPr>
            <p:spPr>
              <a:xfrm>
                <a:off x="2671702" y="6062283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𝑂𝑅𝐸𝐵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D5B956-462E-4359-B755-40CD04E76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02" y="6062283"/>
                <a:ext cx="6161143" cy="307777"/>
              </a:xfrm>
              <a:prstGeom prst="rect">
                <a:avLst/>
              </a:prstGeom>
              <a:blipFill>
                <a:blip r:embed="rId8"/>
                <a:stretch>
                  <a:fillRect l="-138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6EA8AC-51A9-4BAA-9B85-F244E2EDD032}"/>
                  </a:ext>
                </a:extLst>
              </p:cNvPr>
              <p:cNvSpPr txBox="1"/>
              <p:nvPr/>
            </p:nvSpPr>
            <p:spPr>
              <a:xfrm>
                <a:off x="4806511" y="6418955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𝑂𝑝𝑝𝑜𝑛𝑒𝑛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𝐹𝑇𝑅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6EA8AC-51A9-4BAA-9B85-F244E2EDD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1" y="6418955"/>
                <a:ext cx="6161143" cy="307777"/>
              </a:xfrm>
              <a:prstGeom prst="rect">
                <a:avLst/>
              </a:prstGeom>
              <a:blipFill>
                <a:blip r:embed="rId9"/>
                <a:stretch>
                  <a:fillRect l="-1385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08841C-DB2C-4013-B7ED-E4B52B9BF4C9}"/>
                  </a:ext>
                </a:extLst>
              </p:cNvPr>
              <p:cNvSpPr txBox="1"/>
              <p:nvPr/>
            </p:nvSpPr>
            <p:spPr>
              <a:xfrm>
                <a:off x="2671703" y="5647215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𝑇𝑂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08841C-DB2C-4013-B7ED-E4B52B9BF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03" y="5647215"/>
                <a:ext cx="6161143" cy="307777"/>
              </a:xfrm>
              <a:prstGeom prst="rect">
                <a:avLst/>
              </a:prstGeom>
              <a:blipFill>
                <a:blip r:embed="rId10"/>
                <a:stretch>
                  <a:fillRect l="-138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83DC61-F4F2-427C-BCD3-F1EC4698D187}"/>
                  </a:ext>
                </a:extLst>
              </p:cNvPr>
              <p:cNvSpPr txBox="1"/>
              <p:nvPr/>
            </p:nvSpPr>
            <p:spPr>
              <a:xfrm>
                <a:off x="4806512" y="5238338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𝑂𝑝𝑝𝑜𝑛𝑒𝑛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83DC61-F4F2-427C-BCD3-F1EC4698D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2" y="5238338"/>
                <a:ext cx="6161143" cy="307777"/>
              </a:xfrm>
              <a:prstGeom prst="rect">
                <a:avLst/>
              </a:prstGeom>
              <a:blipFill>
                <a:blip r:embed="rId11"/>
                <a:stretch>
                  <a:fillRect l="-1385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F8F899-A9D4-4B0F-8075-26C424E82FA2}"/>
                  </a:ext>
                </a:extLst>
              </p:cNvPr>
              <p:cNvSpPr txBox="1"/>
              <p:nvPr/>
            </p:nvSpPr>
            <p:spPr>
              <a:xfrm>
                <a:off x="4806511" y="6045371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𝐷𝑅𝐸𝐵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F8F899-A9D4-4B0F-8075-26C424E8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1" y="6045371"/>
                <a:ext cx="6161143" cy="307777"/>
              </a:xfrm>
              <a:prstGeom prst="rect">
                <a:avLst/>
              </a:prstGeom>
              <a:blipFill>
                <a:blip r:embed="rId12"/>
                <a:stretch>
                  <a:fillRect l="-138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1C6D8A-ECA5-4729-8B01-2E5A804616DD}"/>
                  </a:ext>
                </a:extLst>
              </p:cNvPr>
              <p:cNvSpPr txBox="1"/>
              <p:nvPr/>
            </p:nvSpPr>
            <p:spPr>
              <a:xfrm>
                <a:off x="2672024" y="6437091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𝐹𝑇𝑅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1C6D8A-ECA5-4729-8B01-2E5A80461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024" y="6437091"/>
                <a:ext cx="6161143" cy="307777"/>
              </a:xfrm>
              <a:prstGeom prst="rect">
                <a:avLst/>
              </a:prstGeom>
              <a:blipFill>
                <a:blip r:embed="rId13"/>
                <a:stretch>
                  <a:fillRect l="-138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1C31C0A-096E-4633-84A6-9695E1AB5A01}"/>
                  </a:ext>
                </a:extLst>
              </p:cNvPr>
              <p:cNvSpPr txBox="1"/>
              <p:nvPr/>
            </p:nvSpPr>
            <p:spPr>
              <a:xfrm>
                <a:off x="4806511" y="5646917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𝐷𝑇𝑂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1C31C0A-096E-4633-84A6-9695E1AB5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1" y="5646917"/>
                <a:ext cx="6161143" cy="307777"/>
              </a:xfrm>
              <a:prstGeom prst="rect">
                <a:avLst/>
              </a:prstGeom>
              <a:blipFill>
                <a:blip r:embed="rId14"/>
                <a:stretch>
                  <a:fillRect l="-138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29691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749</Words>
  <Application>Microsoft Office PowerPoint</Application>
  <PresentationFormat>Widescreen</PresentationFormat>
  <Paragraphs>243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</vt:lpstr>
      <vt:lpstr>Overview of Basketball</vt:lpstr>
      <vt:lpstr>Basketball Statistics</vt:lpstr>
      <vt:lpstr>Basketball Statistics</vt:lpstr>
      <vt:lpstr>Basketball Statistics</vt:lpstr>
      <vt:lpstr>Basketball Statistics</vt:lpstr>
      <vt:lpstr>Basketball Statistics</vt:lpstr>
      <vt:lpstr>Basketball Statistics</vt:lpstr>
      <vt:lpstr>Basketball Statistics</vt:lpstr>
      <vt:lpstr>Basketball Statistics</vt:lpstr>
      <vt:lpstr>Linear Weights in Basketball</vt:lpstr>
      <vt:lpstr>Linear Weights in Basketball</vt:lpstr>
      <vt:lpstr>Linear Weights in Basketball</vt:lpstr>
      <vt:lpstr>Linear Weights in Basketball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Super Mario</cp:lastModifiedBy>
  <cp:revision>35</cp:revision>
  <dcterms:created xsi:type="dcterms:W3CDTF">2019-09-22T23:34:01Z</dcterms:created>
  <dcterms:modified xsi:type="dcterms:W3CDTF">2019-09-24T16:39:38Z</dcterms:modified>
</cp:coreProperties>
</file>