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10"/>
  </p:notesMasterIdLst>
  <p:handoutMasterIdLst>
    <p:handoutMasterId r:id="rId11"/>
  </p:handoutMasterIdLst>
  <p:sldIdLst>
    <p:sldId id="256" r:id="rId2"/>
    <p:sldId id="375" r:id="rId3"/>
    <p:sldId id="387" r:id="rId4"/>
    <p:sldId id="389" r:id="rId5"/>
    <p:sldId id="390" r:id="rId6"/>
    <p:sldId id="388" r:id="rId7"/>
    <p:sldId id="391" r:id="rId8"/>
    <p:sldId id="358" r:id="rId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C416"/>
    <a:srgbClr val="2D3A37"/>
    <a:srgbClr val="FFFFFF"/>
    <a:srgbClr val="5BBABE"/>
    <a:srgbClr val="3EAB3F"/>
    <a:srgbClr val="FFFF66"/>
    <a:srgbClr val="006600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3" autoAdjust="0"/>
    <p:restoredTop sz="94541" autoAdjust="0"/>
  </p:normalViewPr>
  <p:slideViewPr>
    <p:cSldViewPr>
      <p:cViewPr varScale="1">
        <p:scale>
          <a:sx n="92" d="100"/>
          <a:sy n="92" d="100"/>
        </p:scale>
        <p:origin x="52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93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75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76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figure/Visualization-of-SSE-SSR-SST_fig17_322398615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89100" y="2085351"/>
            <a:ext cx="4933122" cy="53640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Partitioning Variability ANOVA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2.2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cH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2. </a:t>
            </a:r>
            <a:r>
              <a:rPr lang="en-US" sz="2000" b="0" cap="none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15a, 17a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midterm 1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8070398" y="61722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Effectiveness of a Model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95300" y="1974467"/>
                <a:ext cx="11201400" cy="4733211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Idea 1: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A simple linear regression model is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not effective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 if we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cannot conclude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 with confidence that the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800" b="1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b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Idea 2: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A simple linear regression model is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not effective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 if we determine that the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predictions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 from the fitted model only explain a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small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 amount of the </a:t>
                </a:r>
                <a:r>
                  <a:rPr lang="en-US" sz="2800" b="1" i="1" dirty="0">
                    <a:solidFill>
                      <a:srgbClr val="660066"/>
                    </a:solidFill>
                  </a:rPr>
                  <a:t>total variability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 of the response variable Y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i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Analysis of Variance (ANOVA) = Method for Implementing Idea 2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400" b="1" dirty="0">
                  <a:solidFill>
                    <a:srgbClr val="660066"/>
                  </a:solidFill>
                </a:endParaRPr>
              </a:p>
              <a:p>
                <a:pPr lvl="1"/>
                <a:endParaRPr lang="en-US" sz="2800" b="1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974467"/>
                <a:ext cx="11201400" cy="473321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018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Partitioning Variability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Textbook Explanation of Statistical Modeling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Partitioning Variability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ANOVA Makes Inference Based Off This Partition</a:t>
            </a:r>
            <a:endParaRPr lang="en-US" sz="2800" b="1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FC69E8-3F18-F4A3-0AB9-12DF1FCBC1E4}"/>
                  </a:ext>
                </a:extLst>
              </p:cNvPr>
              <p:cNvSpPr txBox="1"/>
              <p:nvPr/>
            </p:nvSpPr>
            <p:spPr>
              <a:xfrm>
                <a:off x="3048000" y="2747984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𝑀𝑜𝑑𝑒𝑙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𝐸𝑟𝑟𝑜𝑟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FC69E8-3F18-F4A3-0AB9-12DF1FCBC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747984"/>
                <a:ext cx="60960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B0C1896-8870-D041-D318-56885A885160}"/>
              </a:ext>
            </a:extLst>
          </p:cNvPr>
          <p:cNvSpPr txBox="1"/>
          <p:nvPr/>
        </p:nvSpPr>
        <p:spPr>
          <a:xfrm>
            <a:off x="2171701" y="4044429"/>
            <a:ext cx="2133600" cy="646331"/>
          </a:xfrm>
          <a:prstGeom prst="rect">
            <a:avLst/>
          </a:prstGeom>
          <a:noFill/>
          <a:ln w="28575"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TOTAL Variation in Response Variable 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E91D46-E318-F989-320E-C97301B00CCA}"/>
              </a:ext>
            </a:extLst>
          </p:cNvPr>
          <p:cNvSpPr txBox="1"/>
          <p:nvPr/>
        </p:nvSpPr>
        <p:spPr>
          <a:xfrm>
            <a:off x="4901047" y="4044429"/>
            <a:ext cx="2133600" cy="646331"/>
          </a:xfrm>
          <a:prstGeom prst="rect">
            <a:avLst/>
          </a:prstGeom>
          <a:noFill/>
          <a:ln w="28575"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Variation Explained by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5128E-3114-850B-1DED-DA67BA853003}"/>
              </a:ext>
            </a:extLst>
          </p:cNvPr>
          <p:cNvSpPr txBox="1"/>
          <p:nvPr/>
        </p:nvSpPr>
        <p:spPr>
          <a:xfrm>
            <a:off x="7630393" y="4044429"/>
            <a:ext cx="2337955" cy="646331"/>
          </a:xfrm>
          <a:prstGeom prst="rect">
            <a:avLst/>
          </a:prstGeom>
          <a:noFill/>
          <a:ln w="28575"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Unexplained Variation in RESIDUALS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1E3737E-9A03-A4A4-DB88-A4E700CD8FBD}"/>
                  </a:ext>
                </a:extLst>
              </p:cNvPr>
              <p:cNvSpPr txBox="1"/>
              <p:nvPr/>
            </p:nvSpPr>
            <p:spPr>
              <a:xfrm>
                <a:off x="1562100" y="4147449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1E3737E-9A03-A4A4-DB88-A4E700CD8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100" y="4147449"/>
                <a:ext cx="60960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14A586E-E157-54F6-0F5B-77638B65A907}"/>
                  </a:ext>
                </a:extLst>
              </p:cNvPr>
              <p:cNvSpPr txBox="1"/>
              <p:nvPr/>
            </p:nvSpPr>
            <p:spPr>
              <a:xfrm>
                <a:off x="4267200" y="4136761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14A586E-E157-54F6-0F5B-77638B65A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136761"/>
                <a:ext cx="609600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86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Partitioning Variability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Mathematical Proof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endParaRPr lang="en-US" sz="2800" b="1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FC69E8-3F18-F4A3-0AB9-12DF1FCBC1E4}"/>
                  </a:ext>
                </a:extLst>
              </p:cNvPr>
              <p:cNvSpPr txBox="1"/>
              <p:nvPr/>
            </p:nvSpPr>
            <p:spPr>
              <a:xfrm>
                <a:off x="2779568" y="2763323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FC69E8-3F18-F4A3-0AB9-12DF1FCBC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568" y="2763323"/>
                <a:ext cx="6096000" cy="461665"/>
              </a:xfrm>
              <a:prstGeom prst="rect">
                <a:avLst/>
              </a:prstGeom>
              <a:blipFill>
                <a:blip r:embed="rId4"/>
                <a:stretch>
                  <a:fillRect t="-394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6E9FF0-355C-C8F6-025A-51B2B52A1FC7}"/>
                  </a:ext>
                </a:extLst>
              </p:cNvPr>
              <p:cNvSpPr txBox="1"/>
              <p:nvPr/>
            </p:nvSpPr>
            <p:spPr>
              <a:xfrm>
                <a:off x="2552700" y="3276600"/>
                <a:ext cx="708659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6E9FF0-355C-C8F6-025A-51B2B52A1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700" y="3276600"/>
                <a:ext cx="7086599" cy="461665"/>
              </a:xfrm>
              <a:prstGeom prst="rect">
                <a:avLst/>
              </a:prstGeom>
              <a:blipFill>
                <a:blip r:embed="rId5"/>
                <a:stretch>
                  <a:fillRect t="-4000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4ECDE5-2093-7FD1-C481-F787E2C53046}"/>
                  </a:ext>
                </a:extLst>
              </p:cNvPr>
              <p:cNvSpPr txBox="1"/>
              <p:nvPr/>
            </p:nvSpPr>
            <p:spPr>
              <a:xfrm>
                <a:off x="516080" y="4021506"/>
                <a:ext cx="887729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+∑2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4ECDE5-2093-7FD1-C481-F787E2C53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80" y="4021506"/>
                <a:ext cx="8877299" cy="461665"/>
              </a:xfrm>
              <a:prstGeom prst="rect">
                <a:avLst/>
              </a:prstGeom>
              <a:blipFill>
                <a:blip r:embed="rId6"/>
                <a:stretch>
                  <a:fillRect t="-4000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1E052D-00AB-8C9F-237E-E5866C2CD62D}"/>
                  </a:ext>
                </a:extLst>
              </p:cNvPr>
              <p:cNvSpPr txBox="1"/>
              <p:nvPr/>
            </p:nvSpPr>
            <p:spPr>
              <a:xfrm>
                <a:off x="1601931" y="4565416"/>
                <a:ext cx="887729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+2∑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1E052D-00AB-8C9F-237E-E5866C2CD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931" y="4565416"/>
                <a:ext cx="8877299" cy="461665"/>
              </a:xfrm>
              <a:prstGeom prst="rect">
                <a:avLst/>
              </a:prstGeom>
              <a:blipFill>
                <a:blip r:embed="rId7"/>
                <a:stretch>
                  <a:fillRect t="-394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4BA349-8D80-CA4C-8784-31534E3F1FB1}"/>
                  </a:ext>
                </a:extLst>
              </p:cNvPr>
              <p:cNvSpPr txBox="1"/>
              <p:nvPr/>
            </p:nvSpPr>
            <p:spPr>
              <a:xfrm>
                <a:off x="1752600" y="5116051"/>
                <a:ext cx="887729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+2∑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+2∑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B4BA349-8D80-CA4C-8784-31534E3F1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116051"/>
                <a:ext cx="8877299" cy="461665"/>
              </a:xfrm>
              <a:prstGeom prst="rect">
                <a:avLst/>
              </a:prstGeom>
              <a:blipFill>
                <a:blip r:embed="rId8"/>
                <a:stretch>
                  <a:fillRect t="-394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5322F6-34DD-A8C2-69B8-6FF04998D57F}"/>
                  </a:ext>
                </a:extLst>
              </p:cNvPr>
              <p:cNvSpPr txBox="1"/>
              <p:nvPr/>
            </p:nvSpPr>
            <p:spPr>
              <a:xfrm>
                <a:off x="1752600" y="5674488"/>
                <a:ext cx="887729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+2∑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5322F6-34DD-A8C2-69B8-6FF04998D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674488"/>
                <a:ext cx="8877299" cy="461665"/>
              </a:xfrm>
              <a:prstGeom prst="rect">
                <a:avLst/>
              </a:prstGeom>
              <a:blipFill>
                <a:blip r:embed="rId9"/>
                <a:stretch>
                  <a:fillRect t="-394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18B54B-6746-86D1-202A-D6B9F8E44622}"/>
                  </a:ext>
                </a:extLst>
              </p:cNvPr>
              <p:cNvSpPr txBox="1"/>
              <p:nvPr/>
            </p:nvSpPr>
            <p:spPr>
              <a:xfrm>
                <a:off x="-152400" y="6218935"/>
                <a:ext cx="887729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18B54B-6746-86D1-202A-D6B9F8E44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400" y="6218935"/>
                <a:ext cx="8877299" cy="461665"/>
              </a:xfrm>
              <a:prstGeom prst="rect">
                <a:avLst/>
              </a:prstGeom>
              <a:blipFill>
                <a:blip r:embed="rId10"/>
                <a:stretch>
                  <a:fillRect t="-394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FD4E7DC2-3AF8-2306-0691-1E7A4579EB9D}"/>
              </a:ext>
            </a:extLst>
          </p:cNvPr>
          <p:cNvSpPr/>
          <p:nvPr/>
        </p:nvSpPr>
        <p:spPr>
          <a:xfrm>
            <a:off x="4800600" y="5697482"/>
            <a:ext cx="1371600" cy="461665"/>
          </a:xfrm>
          <a:prstGeom prst="rect">
            <a:avLst/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7C525-6970-EB4D-9AA8-D6D3B9479D73}"/>
              </a:ext>
            </a:extLst>
          </p:cNvPr>
          <p:cNvSpPr/>
          <p:nvPr/>
        </p:nvSpPr>
        <p:spPr>
          <a:xfrm>
            <a:off x="6858000" y="5705740"/>
            <a:ext cx="1276350" cy="461665"/>
          </a:xfrm>
          <a:prstGeom prst="rect">
            <a:avLst/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19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Partitioning Variability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95300" y="1974467"/>
                <a:ext cx="11201400" cy="3439239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Conclusion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b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b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b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b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In Many Textbooks,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𝑆𝑆𝑀𝑜𝑑𝑒𝑙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is sometimes called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𝑆𝑆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for Sum of Squares Regression</a:t>
                </a:r>
                <a:endParaRPr lang="en-US" sz="2800" b="1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974467"/>
                <a:ext cx="11201400" cy="343923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62E819-FF92-6779-3900-F38E9377EDFD}"/>
                  </a:ext>
                </a:extLst>
              </p:cNvPr>
              <p:cNvSpPr txBox="1"/>
              <p:nvPr/>
            </p:nvSpPr>
            <p:spPr>
              <a:xfrm>
                <a:off x="2779568" y="3242286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𝑆𝑆𝑇𝑜𝑡𝑎𝑙</m:t>
                      </m:r>
                      <m:r>
                        <a:rPr lang="en-US" sz="24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4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𝑆𝑆𝑀𝑜𝑑𝑒𝑙</m:t>
                      </m:r>
                      <m:r>
                        <a:rPr lang="en-US" sz="24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4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𝑆𝑆𝐸</m:t>
                      </m:r>
                    </m:oMath>
                  </m:oMathPara>
                </a14:m>
                <a:endParaRPr lang="en-US" sz="24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62E819-FF92-6779-3900-F38E9377E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568" y="3242286"/>
                <a:ext cx="609600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66D413-F265-678F-DE05-96859AEB5502}"/>
                  </a:ext>
                </a:extLst>
              </p:cNvPr>
              <p:cNvSpPr txBox="1"/>
              <p:nvPr/>
            </p:nvSpPr>
            <p:spPr>
              <a:xfrm>
                <a:off x="1657350" y="2641962"/>
                <a:ext cx="887729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 ∑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6600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66D413-F265-678F-DE05-96859AEB5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50" y="2641962"/>
                <a:ext cx="8877299" cy="461665"/>
              </a:xfrm>
              <a:prstGeom prst="rect">
                <a:avLst/>
              </a:prstGeom>
              <a:blipFill>
                <a:blip r:embed="rId6"/>
                <a:stretch>
                  <a:fillRect t="-394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3109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Partitioning Variability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665107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400" dirty="0">
              <a:solidFill>
                <a:srgbClr val="660066"/>
              </a:solidFill>
            </a:endParaRPr>
          </a:p>
          <a:p>
            <a:endParaRPr lang="en-US" sz="2400" dirty="0">
              <a:solidFill>
                <a:srgbClr val="660066"/>
              </a:solidFill>
            </a:endParaRPr>
          </a:p>
          <a:p>
            <a:endParaRPr lang="en-US" sz="2400" dirty="0">
              <a:solidFill>
                <a:srgbClr val="660066"/>
              </a:solidFill>
            </a:endParaRPr>
          </a:p>
          <a:p>
            <a:endParaRPr lang="en-US" sz="2400" dirty="0">
              <a:solidFill>
                <a:srgbClr val="660066"/>
              </a:solidFill>
            </a:endParaRPr>
          </a:p>
          <a:p>
            <a:endParaRPr lang="en-US" sz="2400" dirty="0">
              <a:solidFill>
                <a:srgbClr val="660066"/>
              </a:solidFill>
            </a:endParaRPr>
          </a:p>
          <a:p>
            <a:endParaRPr lang="en-US" sz="2400" dirty="0">
              <a:solidFill>
                <a:srgbClr val="660066"/>
              </a:solidFill>
            </a:endParaRPr>
          </a:p>
          <a:p>
            <a:endParaRPr lang="en-US" sz="2400" dirty="0">
              <a:solidFill>
                <a:srgbClr val="660066"/>
              </a:solidFill>
            </a:endParaRPr>
          </a:p>
          <a:p>
            <a:endParaRPr lang="en-US" sz="2400" dirty="0">
              <a:solidFill>
                <a:srgbClr val="660066"/>
              </a:solidFill>
            </a:endParaRPr>
          </a:p>
          <a:p>
            <a:endParaRPr lang="en-US" sz="2400" dirty="0">
              <a:solidFill>
                <a:srgbClr val="660066"/>
              </a:solidFill>
            </a:endParaRPr>
          </a:p>
          <a:p>
            <a:endParaRPr lang="en-US" sz="2400" dirty="0">
              <a:solidFill>
                <a:srgbClr val="660066"/>
              </a:solidFill>
            </a:endParaRPr>
          </a:p>
          <a:p>
            <a:pPr lvl="1"/>
            <a:endParaRPr lang="en-US" sz="2800" b="1" dirty="0">
              <a:solidFill>
                <a:srgbClr val="66006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62AF6F-289E-3E9B-0FB7-835493A3B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467" y="2147593"/>
            <a:ext cx="6463051" cy="4318853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79FEBED3-0DD7-0FBB-B824-D316B5C5E34A}"/>
              </a:ext>
            </a:extLst>
          </p:cNvPr>
          <p:cNvSpPr txBox="1">
            <a:spLocks noChangeArrowheads="1"/>
          </p:cNvSpPr>
          <p:nvPr/>
        </p:nvSpPr>
        <p:spPr>
          <a:xfrm>
            <a:off x="7864233" y="6060683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Christian Gold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0495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95300" y="606817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ANOVA Table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95300" y="1974467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Classic 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Degrees of Freedom and Sum of Squares for Total are Both a Summation of Values for Model and Residual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80EFF3E3-B8DF-413E-A7F1-EDC7C8C87C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3548613"/>
                  </p:ext>
                </p:extLst>
              </p:nvPr>
            </p:nvGraphicFramePr>
            <p:xfrm>
              <a:off x="1524000" y="2877176"/>
              <a:ext cx="8686800" cy="2499360"/>
            </p:xfrm>
            <a:graphic>
              <a:graphicData uri="http://schemas.openxmlformats.org/drawingml/2006/table">
                <a:tbl>
                  <a:tblPr firstRow="1" bandCol="1"/>
                  <a:tblGrid>
                    <a:gridCol w="144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442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896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Source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</a:rPr>
                            <a:t>d.f.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Sum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</a:rPr>
                            <a:t> of Squares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P-value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800" dirty="0"/>
                            <a:t>Model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𝑆𝑆𝑀𝑜𝑑𝑒𝑙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𝑆𝑆𝑀𝑜𝑑𝑒𝑙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/1</m:t>
                                </m:r>
                              </m:oMath>
                            </m:oMathPara>
                          </a14:m>
                          <a:endParaRPr lang="en-US" sz="2400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 rowSpan="2"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𝑀𝑆𝑀𝑜𝑑𝑒𝑙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𝑀𝑆𝐸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 rowSpan="2"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1,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800" dirty="0"/>
                            <a:t>Residual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𝑆𝑆𝐸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𝑆𝑆𝐸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/(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−2)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800" dirty="0"/>
                            <a:t>Total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CC99">
                            <a:lumMod val="40000"/>
                            <a:lumOff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CC99">
                            <a:lumMod val="40000"/>
                            <a:lumOff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𝑆𝑆𝑇𝑜𝑡𝑎𝑙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CC99">
                            <a:lumMod val="40000"/>
                            <a:lumOff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80EFF3E3-B8DF-413E-A7F1-EDC7C8C87C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3548613"/>
                  </p:ext>
                </p:extLst>
              </p:nvPr>
            </p:nvGraphicFramePr>
            <p:xfrm>
              <a:off x="1524000" y="2877176"/>
              <a:ext cx="8686800" cy="2499360"/>
            </p:xfrm>
            <a:graphic>
              <a:graphicData uri="http://schemas.openxmlformats.org/drawingml/2006/table">
                <a:tbl>
                  <a:tblPr firstRow="1" bandCol="1"/>
                  <a:tblGrid>
                    <a:gridCol w="144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28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4423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9896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Source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 err="1">
                              <a:solidFill>
                                <a:schemeClr val="tx1"/>
                              </a:solidFill>
                            </a:rPr>
                            <a:t>d.f.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Sum</a:t>
                          </a:r>
                          <a:r>
                            <a:rPr lang="en-US" sz="2800" b="0" baseline="0" dirty="0">
                              <a:solidFill>
                                <a:schemeClr val="tx1"/>
                              </a:solidFill>
                            </a:rPr>
                            <a:t> of Squares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</a:rPr>
                            <a:t>P-value</a:t>
                          </a:r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800" dirty="0"/>
                            <a:t>Model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8765" t="-191860" r="-635802" b="-23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6545" t="-191860" r="-274545" b="-23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6000" t="-191860" r="-151667" b="-230233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12658" t="-96491" r="-91983" b="-66082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70423" t="-96491" r="-2347" b="-66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800" dirty="0"/>
                            <a:t>Residual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8765" t="-295294" r="-635802" b="-1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6545" t="-295294" r="-274545" b="-1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6000" t="-295294" r="-151667" b="-13294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800" dirty="0"/>
                            <a:t>Total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CC99">
                            <a:lumMod val="40000"/>
                            <a:lumOff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8765" t="-395294" r="-635802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6545" t="-395294" r="-274545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endParaRPr lang="en-US" sz="2800" dirty="0"/>
                        </a:p>
                      </a:txBody>
                      <a:tcPr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74329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319</Words>
  <Application>Microsoft Office PowerPoint</Application>
  <PresentationFormat>Widescreen</PresentationFormat>
  <Paragraphs>102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Adobe Devanagari</vt:lpstr>
      <vt:lpstr>Arial</vt:lpstr>
      <vt:lpstr>Calibri</vt:lpstr>
      <vt:lpstr>Calibri Light</vt:lpstr>
      <vt:lpstr>Cambria Math</vt:lpstr>
      <vt:lpstr>Times New Roman</vt:lpstr>
      <vt:lpstr>Office Theme</vt:lpstr>
      <vt:lpstr>Partitioning Variability ANOVA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2023-09-19T02:50:29Z</dcterms:modified>
</cp:coreProperties>
</file>